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42"/>
  </p:notesMasterIdLst>
  <p:handoutMasterIdLst>
    <p:handoutMasterId r:id="rId43"/>
  </p:handoutMasterIdLst>
  <p:sldIdLst>
    <p:sldId id="256" r:id="rId2"/>
    <p:sldId id="354" r:id="rId3"/>
    <p:sldId id="358" r:id="rId4"/>
    <p:sldId id="372" r:id="rId5"/>
    <p:sldId id="359" r:id="rId6"/>
    <p:sldId id="356" r:id="rId7"/>
    <p:sldId id="380" r:id="rId8"/>
    <p:sldId id="313" r:id="rId9"/>
    <p:sldId id="361" r:id="rId10"/>
    <p:sldId id="376" r:id="rId11"/>
    <p:sldId id="377" r:id="rId12"/>
    <p:sldId id="378" r:id="rId13"/>
    <p:sldId id="379" r:id="rId14"/>
    <p:sldId id="362" r:id="rId15"/>
    <p:sldId id="368" r:id="rId16"/>
    <p:sldId id="374" r:id="rId17"/>
    <p:sldId id="375" r:id="rId18"/>
    <p:sldId id="363" r:id="rId19"/>
    <p:sldId id="366" r:id="rId20"/>
    <p:sldId id="329" r:id="rId21"/>
    <p:sldId id="370" r:id="rId22"/>
    <p:sldId id="367" r:id="rId23"/>
    <p:sldId id="345" r:id="rId24"/>
    <p:sldId id="308" r:id="rId25"/>
    <p:sldId id="323" r:id="rId26"/>
    <p:sldId id="337" r:id="rId27"/>
    <p:sldId id="319" r:id="rId28"/>
    <p:sldId id="371" r:id="rId29"/>
    <p:sldId id="382" r:id="rId30"/>
    <p:sldId id="383" r:id="rId31"/>
    <p:sldId id="343" r:id="rId32"/>
    <p:sldId id="332" r:id="rId33"/>
    <p:sldId id="333" r:id="rId34"/>
    <p:sldId id="352" r:id="rId35"/>
    <p:sldId id="353" r:id="rId36"/>
    <p:sldId id="381" r:id="rId37"/>
    <p:sldId id="302" r:id="rId38"/>
    <p:sldId id="338" r:id="rId39"/>
    <p:sldId id="344" r:id="rId40"/>
    <p:sldId id="31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231FDD-29D8-4F26-B17D-DC98F434DDC0}">
          <p14:sldIdLst>
            <p14:sldId id="256"/>
            <p14:sldId id="354"/>
            <p14:sldId id="358"/>
            <p14:sldId id="372"/>
            <p14:sldId id="359"/>
            <p14:sldId id="356"/>
            <p14:sldId id="380"/>
            <p14:sldId id="313"/>
            <p14:sldId id="361"/>
            <p14:sldId id="376"/>
            <p14:sldId id="377"/>
            <p14:sldId id="378"/>
            <p14:sldId id="379"/>
            <p14:sldId id="362"/>
            <p14:sldId id="368"/>
            <p14:sldId id="374"/>
            <p14:sldId id="375"/>
            <p14:sldId id="363"/>
            <p14:sldId id="366"/>
            <p14:sldId id="329"/>
            <p14:sldId id="370"/>
            <p14:sldId id="367"/>
            <p14:sldId id="345"/>
            <p14:sldId id="308"/>
            <p14:sldId id="323"/>
            <p14:sldId id="337"/>
            <p14:sldId id="319"/>
            <p14:sldId id="371"/>
            <p14:sldId id="382"/>
            <p14:sldId id="383"/>
            <p14:sldId id="343"/>
            <p14:sldId id="332"/>
            <p14:sldId id="333"/>
            <p14:sldId id="352"/>
            <p14:sldId id="353"/>
            <p14:sldId id="381"/>
            <p14:sldId id="302"/>
            <p14:sldId id="338"/>
            <p14:sldId id="344"/>
            <p14:sldId id="317"/>
          </p14:sldIdLst>
        </p14:section>
      </p14:sectionLst>
    </p:ext>
    <p:ext uri="{EFAFB233-063F-42B5-8137-9DF3F51BA10A}">
      <p15:sldGuideLst xmlns:p15="http://schemas.microsoft.com/office/powerpoint/2012/main">
        <p15:guide id="1" orient="horz" pos="102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odg" initials="s" lastIdx="1" clrIdx="0">
    <p:extLst>
      <p:ext uri="{19B8F6BF-5375-455C-9EA6-DF929625EA0E}">
        <p15:presenceInfo xmlns:p15="http://schemas.microsoft.com/office/powerpoint/2012/main" userId="salvod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8B5"/>
    <a:srgbClr val="007A96"/>
    <a:srgbClr val="FFFFFF"/>
    <a:srgbClr val="E8A749"/>
    <a:srgbClr val="72791C"/>
    <a:srgbClr val="A8322D"/>
    <a:srgbClr val="7F7F7F"/>
    <a:srgbClr val="E6A4A1"/>
    <a:srgbClr val="EEF1C4"/>
    <a:srgbClr val="485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94350" autoAdjust="0"/>
  </p:normalViewPr>
  <p:slideViewPr>
    <p:cSldViewPr>
      <p:cViewPr varScale="1">
        <p:scale>
          <a:sx n="90" d="100"/>
          <a:sy n="90" d="100"/>
        </p:scale>
        <p:origin x="355" y="62"/>
      </p:cViewPr>
      <p:guideLst>
        <p:guide orient="horz" pos="102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4" d="100"/>
          <a:sy n="84" d="100"/>
        </p:scale>
        <p:origin x="283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wnloads\grad_eqn_counts.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ownloads\storing_cost.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Dell\Downloads\dacead%20(version%201).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Dell\Downloads\dacead%20(version%20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Downloads\dacead%20(version%20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ownloads\DaCe%20AD%20resul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grad_eqn_counts!$B$1</c:f>
              <c:strCache>
                <c:ptCount val="1"/>
                <c:pt idx="0">
                  <c:v>lax.fori_loop</c:v>
                </c:pt>
              </c:strCache>
            </c:strRef>
          </c:tx>
          <c:spPr>
            <a:solidFill>
              <a:srgbClr val="156082"/>
            </a:solidFill>
            <a:ln>
              <a:noFill/>
            </a:ln>
            <a:effectLst/>
          </c:spPr>
          <c:invertIfNegative val="0"/>
          <c:cat>
            <c:numRef>
              <c:f>grad_eqn_counts!$A$2:$A$6</c:f>
              <c:numCache>
                <c:formatCode>General</c:formatCode>
                <c:ptCount val="5"/>
                <c:pt idx="0">
                  <c:v>4</c:v>
                </c:pt>
                <c:pt idx="1">
                  <c:v>8</c:v>
                </c:pt>
                <c:pt idx="2">
                  <c:v>16</c:v>
                </c:pt>
                <c:pt idx="3">
                  <c:v>32</c:v>
                </c:pt>
                <c:pt idx="4">
                  <c:v>64</c:v>
                </c:pt>
              </c:numCache>
            </c:numRef>
          </c:cat>
          <c:val>
            <c:numRef>
              <c:f>grad_eqn_counts!$B$2:$B$6</c:f>
              <c:numCache>
                <c:formatCode>General</c:formatCode>
                <c:ptCount val="5"/>
                <c:pt idx="0">
                  <c:v>113</c:v>
                </c:pt>
                <c:pt idx="1">
                  <c:v>113</c:v>
                </c:pt>
                <c:pt idx="2">
                  <c:v>113</c:v>
                </c:pt>
                <c:pt idx="3">
                  <c:v>113</c:v>
                </c:pt>
                <c:pt idx="4">
                  <c:v>113</c:v>
                </c:pt>
              </c:numCache>
            </c:numRef>
          </c:val>
          <c:extLst>
            <c:ext xmlns:c16="http://schemas.microsoft.com/office/drawing/2014/chart" uri="{C3380CC4-5D6E-409C-BE32-E72D297353CC}">
              <c16:uniqueId val="{00000000-CE35-4924-ACB1-CAC61A702780}"/>
            </c:ext>
          </c:extLst>
        </c:ser>
        <c:ser>
          <c:idx val="1"/>
          <c:order val="1"/>
          <c:tx>
            <c:strRef>
              <c:f>grad_eqn_counts!$C$1</c:f>
              <c:strCache>
                <c:ptCount val="1"/>
                <c:pt idx="0">
                  <c:v>python loop</c:v>
                </c:pt>
              </c:strCache>
            </c:strRef>
          </c:tx>
          <c:spPr>
            <a:solidFill>
              <a:srgbClr val="B4D79D"/>
            </a:solidFill>
            <a:ln>
              <a:noFill/>
            </a:ln>
            <a:effectLst/>
          </c:spPr>
          <c:invertIfNegative val="0"/>
          <c:cat>
            <c:numRef>
              <c:f>grad_eqn_counts!$A$2:$A$6</c:f>
              <c:numCache>
                <c:formatCode>General</c:formatCode>
                <c:ptCount val="5"/>
                <c:pt idx="0">
                  <c:v>4</c:v>
                </c:pt>
                <c:pt idx="1">
                  <c:v>8</c:v>
                </c:pt>
                <c:pt idx="2">
                  <c:v>16</c:v>
                </c:pt>
                <c:pt idx="3">
                  <c:v>32</c:v>
                </c:pt>
                <c:pt idx="4">
                  <c:v>64</c:v>
                </c:pt>
              </c:numCache>
            </c:numRef>
          </c:cat>
          <c:val>
            <c:numRef>
              <c:f>grad_eqn_counts!$C$2:$C$6</c:f>
              <c:numCache>
                <c:formatCode>General</c:formatCode>
                <c:ptCount val="5"/>
                <c:pt idx="0">
                  <c:v>189</c:v>
                </c:pt>
                <c:pt idx="1">
                  <c:v>397</c:v>
                </c:pt>
                <c:pt idx="2">
                  <c:v>813</c:v>
                </c:pt>
                <c:pt idx="3">
                  <c:v>1645</c:v>
                </c:pt>
                <c:pt idx="4">
                  <c:v>3309</c:v>
                </c:pt>
              </c:numCache>
            </c:numRef>
          </c:val>
          <c:extLst>
            <c:ext xmlns:c16="http://schemas.microsoft.com/office/drawing/2014/chart" uri="{C3380CC4-5D6E-409C-BE32-E72D297353CC}">
              <c16:uniqueId val="{00000001-CE35-4924-ACB1-CAC61A702780}"/>
            </c:ext>
          </c:extLst>
        </c:ser>
        <c:dLbls>
          <c:showLegendKey val="0"/>
          <c:showVal val="0"/>
          <c:showCatName val="0"/>
          <c:showSerName val="0"/>
          <c:showPercent val="0"/>
          <c:showBubbleSize val="0"/>
        </c:dLbls>
        <c:gapWidth val="219"/>
        <c:overlap val="-27"/>
        <c:axId val="1804847071"/>
        <c:axId val="1804854751"/>
      </c:barChart>
      <c:catAx>
        <c:axId val="180484707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r>
                  <a:rPr lang="en-US" sz="2000"/>
                  <a:t>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804854751"/>
        <c:crosses val="autoZero"/>
        <c:auto val="1"/>
        <c:lblAlgn val="ctr"/>
        <c:lblOffset val="100"/>
        <c:noMultiLvlLbl val="0"/>
      </c:catAx>
      <c:valAx>
        <c:axId val="1804854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r>
                  <a:rPr lang="en-US" sz="2000" dirty="0"/>
                  <a:t>JAXPR line count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804847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legend>
    <c:plotVisOnly val="1"/>
    <c:dispBlanksAs val="gap"/>
    <c:showDLblsOverMax val="0"/>
  </c:chart>
  <c:spPr>
    <a:noFill/>
    <a:ln>
      <a:noFill/>
    </a:ln>
    <a:effectLst/>
  </c:spPr>
  <c:txPr>
    <a:bodyPr/>
    <a:lstStyle/>
    <a:p>
      <a:pPr>
        <a:defRPr>
          <a:latin typeface="Linux Libertine" panose="02000503000000000000" pitchFamily="2" charset="0"/>
          <a:ea typeface="Linux Libertine" panose="02000503000000000000" pitchFamily="2" charset="0"/>
          <a:cs typeface="Linux Libertine" panose="02000503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Stroing memory usage for Cavity Flow (N=1024)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Stroing Memory usage (GiB)</c:v>
                </c:pt>
              </c:strCache>
            </c:strRef>
          </c:tx>
          <c:spPr>
            <a:ln w="28575" cap="rnd">
              <a:solidFill>
                <a:schemeClr val="accent1"/>
              </a:solidFill>
              <a:round/>
            </a:ln>
            <a:effectLst/>
          </c:spPr>
          <c:marker>
            <c:symbol val="none"/>
          </c:marker>
          <c:cat>
            <c:numRef>
              <c:f>Sheet1!$A$2:$A$42</c:f>
              <c:numCache>
                <c:formatCode>General</c:formatCode>
                <c:ptCount val="41"/>
                <c:pt idx="0">
                  <c:v>1</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numCache>
            </c:numRef>
          </c:cat>
          <c:val>
            <c:numRef>
              <c:f>Sheet1!$B$2:$B$42</c:f>
              <c:numCache>
                <c:formatCode>General</c:formatCode>
                <c:ptCount val="41"/>
                <c:pt idx="0">
                  <c:v>9.1999999999999998E-2</c:v>
                </c:pt>
                <c:pt idx="1">
                  <c:v>9.1999999999999993</c:v>
                </c:pt>
                <c:pt idx="2">
                  <c:v>18.399999999999999</c:v>
                </c:pt>
                <c:pt idx="3">
                  <c:v>27.599999999999998</c:v>
                </c:pt>
                <c:pt idx="4">
                  <c:v>36.799999999999997</c:v>
                </c:pt>
                <c:pt idx="5">
                  <c:v>46</c:v>
                </c:pt>
                <c:pt idx="6">
                  <c:v>55.199999999999996</c:v>
                </c:pt>
                <c:pt idx="7">
                  <c:v>64.400000000000006</c:v>
                </c:pt>
                <c:pt idx="8">
                  <c:v>73.599999999999994</c:v>
                </c:pt>
                <c:pt idx="9">
                  <c:v>82.8</c:v>
                </c:pt>
                <c:pt idx="10">
                  <c:v>92</c:v>
                </c:pt>
                <c:pt idx="11">
                  <c:v>101.2</c:v>
                </c:pt>
                <c:pt idx="12">
                  <c:v>110.39999999999999</c:v>
                </c:pt>
                <c:pt idx="13">
                  <c:v>119.6</c:v>
                </c:pt>
                <c:pt idx="14">
                  <c:v>128.80000000000001</c:v>
                </c:pt>
                <c:pt idx="15">
                  <c:v>138</c:v>
                </c:pt>
                <c:pt idx="16">
                  <c:v>147.19999999999999</c:v>
                </c:pt>
                <c:pt idx="17">
                  <c:v>156.4</c:v>
                </c:pt>
                <c:pt idx="18">
                  <c:v>165.6</c:v>
                </c:pt>
                <c:pt idx="19">
                  <c:v>174.79999999999998</c:v>
                </c:pt>
                <c:pt idx="20">
                  <c:v>184</c:v>
                </c:pt>
                <c:pt idx="21">
                  <c:v>193.2</c:v>
                </c:pt>
                <c:pt idx="22">
                  <c:v>202.4</c:v>
                </c:pt>
                <c:pt idx="23">
                  <c:v>211.6</c:v>
                </c:pt>
                <c:pt idx="24">
                  <c:v>220.79999999999998</c:v>
                </c:pt>
                <c:pt idx="25">
                  <c:v>230</c:v>
                </c:pt>
                <c:pt idx="26">
                  <c:v>239.2</c:v>
                </c:pt>
                <c:pt idx="27">
                  <c:v>248.4</c:v>
                </c:pt>
                <c:pt idx="28">
                  <c:v>257.60000000000002</c:v>
                </c:pt>
                <c:pt idx="29">
                  <c:v>266.8</c:v>
                </c:pt>
                <c:pt idx="30">
                  <c:v>276</c:v>
                </c:pt>
                <c:pt idx="31">
                  <c:v>285.2</c:v>
                </c:pt>
                <c:pt idx="32">
                  <c:v>294.39999999999998</c:v>
                </c:pt>
                <c:pt idx="33">
                  <c:v>303.60000000000002</c:v>
                </c:pt>
                <c:pt idx="34">
                  <c:v>312.8</c:v>
                </c:pt>
                <c:pt idx="35">
                  <c:v>322</c:v>
                </c:pt>
                <c:pt idx="36">
                  <c:v>331.2</c:v>
                </c:pt>
                <c:pt idx="37">
                  <c:v>340.4</c:v>
                </c:pt>
                <c:pt idx="38">
                  <c:v>349.59999999999997</c:v>
                </c:pt>
                <c:pt idx="39">
                  <c:v>358.8</c:v>
                </c:pt>
                <c:pt idx="40">
                  <c:v>368</c:v>
                </c:pt>
              </c:numCache>
            </c:numRef>
          </c:val>
          <c:smooth val="0"/>
          <c:extLst>
            <c:ext xmlns:c16="http://schemas.microsoft.com/office/drawing/2014/chart" uri="{C3380CC4-5D6E-409C-BE32-E72D297353CC}">
              <c16:uniqueId val="{00000000-E243-4BB3-B9CF-5553D5F3012E}"/>
            </c:ext>
          </c:extLst>
        </c:ser>
        <c:dLbls>
          <c:showLegendKey val="0"/>
          <c:showVal val="0"/>
          <c:showCatName val="0"/>
          <c:showSerName val="0"/>
          <c:showPercent val="0"/>
          <c:showBubbleSize val="0"/>
        </c:dLbls>
        <c:smooth val="0"/>
        <c:axId val="825769872"/>
        <c:axId val="825106432"/>
      </c:lineChart>
      <c:catAx>
        <c:axId val="825769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Timestep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106432"/>
        <c:crosses val="autoZero"/>
        <c:auto val="1"/>
        <c:lblAlgn val="ctr"/>
        <c:lblOffset val="100"/>
        <c:noMultiLvlLbl val="0"/>
      </c:catAx>
      <c:valAx>
        <c:axId val="825106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spc="0" baseline="0">
                    <a:solidFill>
                      <a:sysClr val="windowText" lastClr="000000">
                        <a:lumMod val="65000"/>
                        <a:lumOff val="35000"/>
                      </a:sysClr>
                    </a:solidFill>
                  </a:rPr>
                  <a:t>Stroing memory usage (GiB)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76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Sheet4!$D$1</c:f>
              <c:strCache>
                <c:ptCount val="1"/>
                <c:pt idx="0">
                  <c:v>Shifted Memory usage</c:v>
                </c:pt>
              </c:strCache>
            </c:strRef>
          </c:tx>
          <c:spPr>
            <a:solidFill>
              <a:schemeClr val="accent1"/>
            </a:solidFill>
            <a:ln>
              <a:noFill/>
            </a:ln>
            <a:effectLst/>
          </c:spPr>
          <c:invertIfNegative val="0"/>
          <c:dPt>
            <c:idx val="3"/>
            <c:invertIfNegative val="0"/>
            <c:bubble3D val="0"/>
            <c:spPr>
              <a:solidFill>
                <a:srgbClr val="B4D79D"/>
              </a:solidFill>
              <a:ln>
                <a:noFill/>
              </a:ln>
              <a:effectLst/>
            </c:spPr>
            <c:extLst>
              <c:ext xmlns:c16="http://schemas.microsoft.com/office/drawing/2014/chart" uri="{C3380CC4-5D6E-409C-BE32-E72D297353CC}">
                <c16:uniqueId val="{00000001-E31E-4779-BB4D-01F84837A893}"/>
              </c:ext>
            </c:extLst>
          </c:dPt>
          <c:cat>
            <c:strRef>
              <c:f>Sheet4!$A$2:$A$9</c:f>
              <c:strCache>
                <c:ptCount val="8"/>
                <c:pt idx="0">
                  <c:v>configuration-0 (store-all)</c:v>
                </c:pt>
                <c:pt idx="1">
                  <c:v>configuration-1</c:v>
                </c:pt>
                <c:pt idx="2">
                  <c:v>configuration-2</c:v>
                </c:pt>
                <c:pt idx="3">
                  <c:v>configuration-3 (ILP-suggested)</c:v>
                </c:pt>
                <c:pt idx="4">
                  <c:v>configuration-4</c:v>
                </c:pt>
                <c:pt idx="5">
                  <c:v>configuration-5</c:v>
                </c:pt>
                <c:pt idx="6">
                  <c:v>configuration-6</c:v>
                </c:pt>
                <c:pt idx="7">
                  <c:v>configuration-7 (recompute-all)</c:v>
                </c:pt>
              </c:strCache>
            </c:strRef>
          </c:cat>
          <c:val>
            <c:numRef>
              <c:f>Sheet4!$D$2:$D$9</c:f>
              <c:numCache>
                <c:formatCode>General</c:formatCode>
                <c:ptCount val="8"/>
                <c:pt idx="0">
                  <c:v>535.98046900000008</c:v>
                </c:pt>
                <c:pt idx="1">
                  <c:v>681.24609400000008</c:v>
                </c:pt>
                <c:pt idx="2">
                  <c:v>481.91406299999994</c:v>
                </c:pt>
                <c:pt idx="3">
                  <c:v>481.98828099999992</c:v>
                </c:pt>
                <c:pt idx="4">
                  <c:v>434.36718799999994</c:v>
                </c:pt>
                <c:pt idx="5">
                  <c:v>633.59375</c:v>
                </c:pt>
                <c:pt idx="6">
                  <c:v>634.21484400000008</c:v>
                </c:pt>
                <c:pt idx="7">
                  <c:v>586.27734400000008</c:v>
                </c:pt>
              </c:numCache>
            </c:numRef>
          </c:val>
          <c:extLst>
            <c:ext xmlns:c16="http://schemas.microsoft.com/office/drawing/2014/chart" uri="{C3380CC4-5D6E-409C-BE32-E72D297353CC}">
              <c16:uniqueId val="{00000002-E31E-4779-BB4D-01F84837A893}"/>
            </c:ext>
          </c:extLst>
        </c:ser>
        <c:dLbls>
          <c:showLegendKey val="0"/>
          <c:showVal val="0"/>
          <c:showCatName val="0"/>
          <c:showSerName val="0"/>
          <c:showPercent val="0"/>
          <c:showBubbleSize val="0"/>
        </c:dLbls>
        <c:gapWidth val="200"/>
        <c:axId val="1254869567"/>
        <c:axId val="1254857567"/>
      </c:barChart>
      <c:lineChart>
        <c:grouping val="standard"/>
        <c:varyColors val="0"/>
        <c:ser>
          <c:idx val="1"/>
          <c:order val="1"/>
          <c:tx>
            <c:strRef>
              <c:f>Sheet4!$E$1</c:f>
              <c:strCache>
                <c:ptCount val="1"/>
                <c:pt idx="0">
                  <c:v>Memory constraint</c:v>
                </c:pt>
              </c:strCache>
            </c:strRef>
          </c:tx>
          <c:spPr>
            <a:ln w="28575" cap="rnd">
              <a:solidFill>
                <a:srgbClr val="C00000"/>
              </a:solidFill>
              <a:round/>
            </a:ln>
            <a:effectLst/>
          </c:spPr>
          <c:marker>
            <c:symbol val="none"/>
          </c:marker>
          <c:cat>
            <c:strRef>
              <c:f>Sheet4!$A$2:$A$9</c:f>
              <c:strCache>
                <c:ptCount val="8"/>
                <c:pt idx="0">
                  <c:v>configuration-0 (store-all)</c:v>
                </c:pt>
                <c:pt idx="1">
                  <c:v>configuration-1</c:v>
                </c:pt>
                <c:pt idx="2">
                  <c:v>configuration-2</c:v>
                </c:pt>
                <c:pt idx="3">
                  <c:v>configuration-3 (ILP-suggested)</c:v>
                </c:pt>
                <c:pt idx="4">
                  <c:v>configuration-4</c:v>
                </c:pt>
                <c:pt idx="5">
                  <c:v>configuration-5</c:v>
                </c:pt>
                <c:pt idx="6">
                  <c:v>configuration-6</c:v>
                </c:pt>
                <c:pt idx="7">
                  <c:v>configuration-7 (recompute-all)</c:v>
                </c:pt>
              </c:strCache>
            </c:strRef>
          </c:cat>
          <c:val>
            <c:numRef>
              <c:f>Sheet4!$E$2:$E$9</c:f>
              <c:numCache>
                <c:formatCode>General</c:formatCode>
                <c:ptCount val="8"/>
                <c:pt idx="0">
                  <c:v>500</c:v>
                </c:pt>
                <c:pt idx="1">
                  <c:v>500</c:v>
                </c:pt>
                <c:pt idx="2">
                  <c:v>500</c:v>
                </c:pt>
                <c:pt idx="3">
                  <c:v>500</c:v>
                </c:pt>
                <c:pt idx="4">
                  <c:v>500</c:v>
                </c:pt>
                <c:pt idx="5">
                  <c:v>500</c:v>
                </c:pt>
                <c:pt idx="6">
                  <c:v>500</c:v>
                </c:pt>
                <c:pt idx="7">
                  <c:v>500</c:v>
                </c:pt>
              </c:numCache>
            </c:numRef>
          </c:val>
          <c:smooth val="0"/>
          <c:extLst>
            <c:ext xmlns:c16="http://schemas.microsoft.com/office/drawing/2014/chart" uri="{C3380CC4-5D6E-409C-BE32-E72D297353CC}">
              <c16:uniqueId val="{00000003-E31E-4779-BB4D-01F84837A893}"/>
            </c:ext>
          </c:extLst>
        </c:ser>
        <c:dLbls>
          <c:showLegendKey val="0"/>
          <c:showVal val="0"/>
          <c:showCatName val="0"/>
          <c:showSerName val="0"/>
          <c:showPercent val="0"/>
          <c:showBubbleSize val="0"/>
        </c:dLbls>
        <c:marker val="1"/>
        <c:smooth val="0"/>
        <c:axId val="1254869567"/>
        <c:axId val="1254857567"/>
      </c:lineChart>
      <c:catAx>
        <c:axId val="1254869567"/>
        <c:scaling>
          <c:orientation val="minMax"/>
        </c:scaling>
        <c:delete val="1"/>
        <c:axPos val="b"/>
        <c:numFmt formatCode="General" sourceLinked="1"/>
        <c:majorTickMark val="none"/>
        <c:minorTickMark val="none"/>
        <c:tickLblPos val="nextTo"/>
        <c:crossAx val="1254857567"/>
        <c:crosses val="autoZero"/>
        <c:auto val="1"/>
        <c:lblAlgn val="ctr"/>
        <c:lblOffset val="100"/>
        <c:noMultiLvlLbl val="0"/>
      </c:catAx>
      <c:valAx>
        <c:axId val="1254857567"/>
        <c:scaling>
          <c:orientation val="minMax"/>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140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Peak Memory Usage (MiB)</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254869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c:f>
              <c:strCache>
                <c:ptCount val="1"/>
                <c:pt idx="0">
                  <c:v>Runtime (ms)</c:v>
                </c:pt>
              </c:strCache>
            </c:strRef>
          </c:tx>
          <c:spPr>
            <a:solidFill>
              <a:schemeClr val="accent1"/>
            </a:solidFill>
            <a:ln>
              <a:noFill/>
            </a:ln>
            <a:effectLst/>
          </c:spPr>
          <c:invertIfNegative val="0"/>
          <c:dPt>
            <c:idx val="3"/>
            <c:invertIfNegative val="0"/>
            <c:bubble3D val="0"/>
            <c:spPr>
              <a:solidFill>
                <a:srgbClr val="B4D79D"/>
              </a:solidFill>
              <a:ln>
                <a:noFill/>
              </a:ln>
              <a:effectLst/>
            </c:spPr>
            <c:extLst>
              <c:ext xmlns:c16="http://schemas.microsoft.com/office/drawing/2014/chart" uri="{C3380CC4-5D6E-409C-BE32-E72D297353CC}">
                <c16:uniqueId val="{00000001-F8AE-43FD-A5DA-C449B53476D8}"/>
              </c:ext>
            </c:extLst>
          </c:dPt>
          <c:cat>
            <c:strRef>
              <c:f>Sheet4!$A$2:$A$9</c:f>
              <c:strCache>
                <c:ptCount val="8"/>
                <c:pt idx="0">
                  <c:v>configuration-0 (store-all)</c:v>
                </c:pt>
                <c:pt idx="1">
                  <c:v>configuration-1</c:v>
                </c:pt>
                <c:pt idx="2">
                  <c:v>configuration-2</c:v>
                </c:pt>
                <c:pt idx="3">
                  <c:v>configuration-3 (ILP-suggested)</c:v>
                </c:pt>
                <c:pt idx="4">
                  <c:v>configuration-4</c:v>
                </c:pt>
                <c:pt idx="5">
                  <c:v>configuration-5</c:v>
                </c:pt>
                <c:pt idx="6">
                  <c:v>configuration-6</c:v>
                </c:pt>
                <c:pt idx="7">
                  <c:v>configuration-7 (recompute-all)</c:v>
                </c:pt>
              </c:strCache>
            </c:strRef>
          </c:cat>
          <c:val>
            <c:numRef>
              <c:f>Sheet4!$B$12:$B$19</c:f>
              <c:numCache>
                <c:formatCode>General</c:formatCode>
                <c:ptCount val="8"/>
                <c:pt idx="0">
                  <c:v>1.1758109999999999</c:v>
                </c:pt>
                <c:pt idx="1">
                  <c:v>1.5114890000000001</c:v>
                </c:pt>
                <c:pt idx="2">
                  <c:v>1.379648</c:v>
                </c:pt>
                <c:pt idx="3">
                  <c:v>1.241079</c:v>
                </c:pt>
                <c:pt idx="4">
                  <c:v>1.3694600000000001</c:v>
                </c:pt>
                <c:pt idx="5">
                  <c:v>1.4826250000000001</c:v>
                </c:pt>
                <c:pt idx="6">
                  <c:v>1.522105</c:v>
                </c:pt>
                <c:pt idx="7">
                  <c:v>1.606692</c:v>
                </c:pt>
              </c:numCache>
            </c:numRef>
          </c:val>
          <c:extLst>
            <c:ext xmlns:c16="http://schemas.microsoft.com/office/drawing/2014/chart" uri="{C3380CC4-5D6E-409C-BE32-E72D297353CC}">
              <c16:uniqueId val="{00000002-F8AE-43FD-A5DA-C449B53476D8}"/>
            </c:ext>
          </c:extLst>
        </c:ser>
        <c:dLbls>
          <c:showLegendKey val="0"/>
          <c:showVal val="0"/>
          <c:showCatName val="0"/>
          <c:showSerName val="0"/>
          <c:showPercent val="0"/>
          <c:showBubbleSize val="0"/>
        </c:dLbls>
        <c:gapWidth val="219"/>
        <c:overlap val="-27"/>
        <c:axId val="1254866207"/>
        <c:axId val="1254867167"/>
      </c:barChart>
      <c:catAx>
        <c:axId val="1254866207"/>
        <c:scaling>
          <c:orientation val="minMax"/>
        </c:scaling>
        <c:delete val="1"/>
        <c:axPos val="b"/>
        <c:numFmt formatCode="General" sourceLinked="1"/>
        <c:majorTickMark val="none"/>
        <c:minorTickMark val="none"/>
        <c:tickLblPos val="nextTo"/>
        <c:crossAx val="1254867167"/>
        <c:crosses val="autoZero"/>
        <c:auto val="1"/>
        <c:lblAlgn val="ctr"/>
        <c:lblOffset val="100"/>
        <c:noMultiLvlLbl val="0"/>
      </c:catAx>
      <c:valAx>
        <c:axId val="1254867167"/>
        <c:scaling>
          <c:orientation val="minMax"/>
          <c:max val="1.6"/>
          <c:min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140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Runtime (seconds)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254866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4D79D"/>
            </a:solidFill>
            <a:ln>
              <a:noFill/>
            </a:ln>
            <a:effectLst/>
          </c:spPr>
          <c:invertIfNegative val="0"/>
          <c:dLbls>
            <c:dLbl>
              <c:idx val="0"/>
              <c:tx>
                <c:rich>
                  <a:bodyPr rot="-5400000" spcFirstLastPara="1" vertOverflow="ellipsis" wrap="square" lIns="457200" tIns="19050" rIns="38100" bIns="19050" anchor="ctr" anchorCtr="1">
                    <a:spAutoFit/>
                  </a:bodyPr>
                  <a:lstStyle/>
                  <a:p>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fld id="{67917591-62BD-4E4E-B828-E6DF98DCD1C3}" type="CELLRANGE">
                      <a:rPr lang="en-US"/>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0-9612-4E45-90DE-87788F72C622}"/>
                </c:ext>
              </c:extLst>
            </c:dLbl>
            <c:dLbl>
              <c:idx val="1"/>
              <c:tx>
                <c:rich>
                  <a:bodyPr rot="-5400000" spcFirstLastPara="1" vertOverflow="ellipsis" wrap="square" lIns="301752" tIns="19050" rIns="38100" bIns="19050" anchor="ctr" anchorCtr="1">
                    <a:spAutoFit/>
                  </a:bodyPr>
                  <a:lstStyle/>
                  <a:p>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fld id="{255FA517-9FFD-4C7E-8431-B27BC40A6E2E}" type="CELLRANGE">
                      <a:rPr lang="en-US"/>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1-9612-4E45-90DE-87788F72C622}"/>
                </c:ext>
              </c:extLst>
            </c:dLbl>
            <c:dLbl>
              <c:idx val="2"/>
              <c:tx>
                <c:rich>
                  <a:bodyPr rot="-5400000" spcFirstLastPara="1" vertOverflow="ellipsis" wrap="square" lIns="210312" tIns="19050" rIns="38100" bIns="19050" anchor="ctr" anchorCtr="1">
                    <a:spAutoFit/>
                  </a:bodyPr>
                  <a:lstStyle/>
                  <a:p>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fld id="{A6B56DD6-AEF0-4C29-85E8-7B99BD1EA158}" type="CELLRANGE">
                      <a:rPr lang="en-US"/>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2-9612-4E45-90DE-87788F72C622}"/>
                </c:ext>
              </c:extLst>
            </c:dLbl>
            <c:dLbl>
              <c:idx val="3"/>
              <c:tx>
                <c:rich>
                  <a:bodyPr/>
                  <a:lstStyle/>
                  <a:p>
                    <a:fld id="{5F668341-5284-4789-A63C-7FCBFA4AF94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612-4E45-90DE-87788F72C622}"/>
                </c:ext>
              </c:extLst>
            </c:dLbl>
            <c:dLbl>
              <c:idx val="4"/>
              <c:tx>
                <c:rich>
                  <a:bodyPr/>
                  <a:lstStyle/>
                  <a:p>
                    <a:fld id="{FE7DD937-C4C6-4B98-B807-C139262E0E6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612-4E45-90DE-87788F72C622}"/>
                </c:ext>
              </c:extLst>
            </c:dLbl>
            <c:dLbl>
              <c:idx val="5"/>
              <c:tx>
                <c:rich>
                  <a:bodyPr/>
                  <a:lstStyle/>
                  <a:p>
                    <a:fld id="{4D810206-38DC-4089-B7D3-E639F90E22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612-4E45-90DE-87788F72C622}"/>
                </c:ext>
              </c:extLst>
            </c:dLbl>
            <c:dLbl>
              <c:idx val="6"/>
              <c:tx>
                <c:rich>
                  <a:bodyPr/>
                  <a:lstStyle/>
                  <a:p>
                    <a:fld id="{B7B29D39-66F7-4794-BD00-FCB42B8161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612-4E45-90DE-87788F72C622}"/>
                </c:ext>
              </c:extLst>
            </c:dLbl>
            <c:dLbl>
              <c:idx val="7"/>
              <c:tx>
                <c:rich>
                  <a:bodyPr/>
                  <a:lstStyle/>
                  <a:p>
                    <a:fld id="{BA3E54F3-76F7-42B7-B241-78782C1C14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612-4E45-90DE-87788F72C622}"/>
                </c:ext>
              </c:extLst>
            </c:dLbl>
            <c:dLbl>
              <c:idx val="8"/>
              <c:tx>
                <c:rich>
                  <a:bodyPr/>
                  <a:lstStyle/>
                  <a:p>
                    <a:fld id="{A331AF4C-1BC7-4175-BE7C-7E4F35FA3B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612-4E45-90DE-87788F72C622}"/>
                </c:ext>
              </c:extLst>
            </c:dLbl>
            <c:dLbl>
              <c:idx val="9"/>
              <c:tx>
                <c:rich>
                  <a:bodyPr/>
                  <a:lstStyle/>
                  <a:p>
                    <a:fld id="{FCCA15CF-EF16-463A-8A93-1C0A98307E8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612-4E45-90DE-87788F72C622}"/>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9612-4E45-90DE-87788F72C622}"/>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9612-4E45-90DE-87788F72C622}"/>
                </c:ext>
              </c:extLst>
            </c:dLbl>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Sheet18!$I$2:$I$11</c:f>
                <c:numCache>
                  <c:formatCode>General</c:formatCode>
                  <c:ptCount val="10"/>
                  <c:pt idx="0">
                    <c:v>2.2659231686440273E-4</c:v>
                  </c:pt>
                  <c:pt idx="1">
                    <c:v>7.6802214266826407E-4</c:v>
                  </c:pt>
                  <c:pt idx="2">
                    <c:v>1.2517808695927888E-2</c:v>
                  </c:pt>
                  <c:pt idx="3">
                    <c:v>5.1930095095229223E-3</c:v>
                  </c:pt>
                  <c:pt idx="4">
                    <c:v>2.8946495919740488E-2</c:v>
                  </c:pt>
                  <c:pt idx="5">
                    <c:v>7.7473015311708499E-2</c:v>
                  </c:pt>
                  <c:pt idx="6">
                    <c:v>3.3601427644639879E-2</c:v>
                  </c:pt>
                  <c:pt idx="7">
                    <c:v>0.83145996423177559</c:v>
                  </c:pt>
                  <c:pt idx="8">
                    <c:v>0.57642436447459222</c:v>
                  </c:pt>
                  <c:pt idx="9">
                    <c:v>0.88056794615260325</c:v>
                  </c:pt>
                </c:numCache>
              </c:numRef>
            </c:plus>
            <c:minus>
              <c:numRef>
                <c:f>Sheet18!$I$2:$I$11</c:f>
                <c:numCache>
                  <c:formatCode>General</c:formatCode>
                  <c:ptCount val="10"/>
                  <c:pt idx="0">
                    <c:v>2.2659231686440273E-4</c:v>
                  </c:pt>
                  <c:pt idx="1">
                    <c:v>7.6802214266826407E-4</c:v>
                  </c:pt>
                  <c:pt idx="2">
                    <c:v>1.2517808695927888E-2</c:v>
                  </c:pt>
                  <c:pt idx="3">
                    <c:v>5.1930095095229223E-3</c:v>
                  </c:pt>
                  <c:pt idx="4">
                    <c:v>2.8946495919740488E-2</c:v>
                  </c:pt>
                  <c:pt idx="5">
                    <c:v>7.7473015311708499E-2</c:v>
                  </c:pt>
                  <c:pt idx="6">
                    <c:v>3.3601427644639879E-2</c:v>
                  </c:pt>
                  <c:pt idx="7">
                    <c:v>0.83145996423177559</c:v>
                  </c:pt>
                  <c:pt idx="8">
                    <c:v>0.57642436447459222</c:v>
                  </c:pt>
                  <c:pt idx="9">
                    <c:v>0.88056794615260325</c:v>
                  </c:pt>
                </c:numCache>
              </c:numRef>
            </c:minus>
            <c:spPr>
              <a:noFill/>
              <a:ln w="9525" cap="flat" cmpd="sng" algn="ctr">
                <a:solidFill>
                  <a:schemeClr val="tx1">
                    <a:lumMod val="65000"/>
                    <a:lumOff val="35000"/>
                  </a:schemeClr>
                </a:solidFill>
                <a:round/>
              </a:ln>
              <a:effectLst/>
            </c:spPr>
          </c:errBars>
          <c:cat>
            <c:strRef>
              <c:f>Sheet18!$A$2:$A$13</c:f>
              <c:strCache>
                <c:ptCount val="12"/>
                <c:pt idx="0">
                  <c:v>adi</c:v>
                </c:pt>
                <c:pt idx="1">
                  <c:v>vadv</c:v>
                </c:pt>
                <c:pt idx="2">
                  <c:v>hdiff</c:v>
                </c:pt>
                <c:pt idx="3">
                  <c:v>jacobi1d</c:v>
                </c:pt>
                <c:pt idx="4">
                  <c:v>k2mm</c:v>
                </c:pt>
                <c:pt idx="5">
                  <c:v>atax</c:v>
                </c:pt>
                <c:pt idx="6">
                  <c:v>lenet</c:v>
                </c:pt>
                <c:pt idx="7">
                  <c:v>syr2k</c:v>
                </c:pt>
                <c:pt idx="8">
                  <c:v>symm</c:v>
                </c:pt>
                <c:pt idx="9">
                  <c:v>conv2d</c:v>
                </c:pt>
                <c:pt idx="10">
                  <c:v>trmm</c:v>
                </c:pt>
                <c:pt idx="11">
                  <c:v>seidel2d</c:v>
                </c:pt>
              </c:strCache>
            </c:strRef>
          </c:cat>
          <c:val>
            <c:numRef>
              <c:f>Sheet18!$H$2:$H$13</c:f>
              <c:numCache>
                <c:formatCode>General</c:formatCode>
                <c:ptCount val="12"/>
                <c:pt idx="0">
                  <c:v>0.11081895189476285</c:v>
                </c:pt>
                <c:pt idx="1">
                  <c:v>0.40913752792639435</c:v>
                </c:pt>
                <c:pt idx="2">
                  <c:v>0.64416136334515006</c:v>
                </c:pt>
                <c:pt idx="3">
                  <c:v>1.2122933943416405</c:v>
                </c:pt>
                <c:pt idx="4">
                  <c:v>1.3018825967438976</c:v>
                </c:pt>
                <c:pt idx="5">
                  <c:v>3.28</c:v>
                </c:pt>
                <c:pt idx="6">
                  <c:v>3.3838623466093205</c:v>
                </c:pt>
                <c:pt idx="7">
                  <c:v>6.81</c:v>
                </c:pt>
                <c:pt idx="8">
                  <c:v>8.5414629079687963</c:v>
                </c:pt>
                <c:pt idx="9">
                  <c:v>63.100608429529935</c:v>
                </c:pt>
                <c:pt idx="10">
                  <c:v>227.09</c:v>
                </c:pt>
                <c:pt idx="11">
                  <c:v>2724</c:v>
                </c:pt>
              </c:numCache>
            </c:numRef>
          </c:val>
          <c:extLst>
            <c:ext xmlns:c15="http://schemas.microsoft.com/office/drawing/2012/chart" uri="{02D57815-91ED-43cb-92C2-25804820EDAC}">
              <c15:datalabelsRange>
                <c15:f>Sheet18!$L$2:$L$11</c15:f>
                <c15:dlblRangeCache>
                  <c:ptCount val="10"/>
                  <c:pt idx="0">
                    <c:v>0.11×</c:v>
                  </c:pt>
                  <c:pt idx="1">
                    <c:v>0.41×</c:v>
                  </c:pt>
                  <c:pt idx="2">
                    <c:v>0.64×</c:v>
                  </c:pt>
                  <c:pt idx="3">
                    <c:v>1.21×</c:v>
                  </c:pt>
                  <c:pt idx="4">
                    <c:v>1.3×</c:v>
                  </c:pt>
                  <c:pt idx="5">
                    <c:v>3.28×</c:v>
                  </c:pt>
                  <c:pt idx="6">
                    <c:v>3.38×</c:v>
                  </c:pt>
                  <c:pt idx="7">
                    <c:v>6.81×</c:v>
                  </c:pt>
                  <c:pt idx="8">
                    <c:v>9×</c:v>
                  </c:pt>
                  <c:pt idx="9">
                    <c:v>63.1×</c:v>
                  </c:pt>
                </c15:dlblRangeCache>
              </c15:datalabelsRange>
            </c:ext>
            <c:ext xmlns:c16="http://schemas.microsoft.com/office/drawing/2014/chart" uri="{C3380CC4-5D6E-409C-BE32-E72D297353CC}">
              <c16:uniqueId val="{0000000C-9612-4E45-90DE-87788F72C622}"/>
            </c:ext>
          </c:extLst>
        </c:ser>
        <c:dLbls>
          <c:showLegendKey val="0"/>
          <c:showVal val="1"/>
          <c:showCatName val="0"/>
          <c:showSerName val="0"/>
          <c:showPercent val="0"/>
          <c:showBubbleSize val="0"/>
        </c:dLbls>
        <c:gapWidth val="219"/>
        <c:axId val="1673409792"/>
        <c:axId val="1673414112"/>
      </c:barChart>
      <c:lineChart>
        <c:grouping val="standard"/>
        <c:varyColors val="0"/>
        <c:ser>
          <c:idx val="1"/>
          <c:order val="1"/>
          <c:spPr>
            <a:ln w="28575" cap="rnd">
              <a:solidFill>
                <a:srgbClr val="156082"/>
              </a:solidFill>
              <a:round/>
            </a:ln>
            <a:effectLst/>
          </c:spPr>
          <c:marker>
            <c:symbol val="none"/>
          </c:marker>
          <c:dLbls>
            <c:delete val="1"/>
          </c:dLbls>
          <c:errBars>
            <c:errDir val="y"/>
            <c:errBarType val="both"/>
            <c:errValType val="stdErr"/>
            <c:noEndCap val="0"/>
            <c:spPr>
              <a:noFill/>
              <a:ln w="9525" cap="flat" cmpd="sng" algn="ctr">
                <a:solidFill>
                  <a:schemeClr val="tx1">
                    <a:lumMod val="65000"/>
                    <a:lumOff val="35000"/>
                  </a:schemeClr>
                </a:solidFill>
                <a:round/>
              </a:ln>
              <a:effectLst/>
            </c:spPr>
          </c:errBars>
          <c:cat>
            <c:strRef>
              <c:f>Sheet18!$A$2:$A$10</c:f>
              <c:strCache>
                <c:ptCount val="9"/>
                <c:pt idx="0">
                  <c:v>adi</c:v>
                </c:pt>
                <c:pt idx="1">
                  <c:v>vadv</c:v>
                </c:pt>
                <c:pt idx="2">
                  <c:v>hdiff</c:v>
                </c:pt>
                <c:pt idx="3">
                  <c:v>jacobi1d</c:v>
                </c:pt>
                <c:pt idx="4">
                  <c:v>k2mm</c:v>
                </c:pt>
                <c:pt idx="5">
                  <c:v>atax</c:v>
                </c:pt>
                <c:pt idx="6">
                  <c:v>lenet</c:v>
                </c:pt>
                <c:pt idx="7">
                  <c:v>syr2k</c:v>
                </c:pt>
                <c:pt idx="8">
                  <c:v>symm</c:v>
                </c:pt>
              </c:strCache>
            </c:strRef>
          </c:cat>
          <c:val>
            <c:numRef>
              <c:f>Sheet18!$K$2:$K$13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D-9612-4E45-90DE-87788F72C622}"/>
            </c:ext>
          </c:extLst>
        </c:ser>
        <c:dLbls>
          <c:showLegendKey val="0"/>
          <c:showVal val="1"/>
          <c:showCatName val="0"/>
          <c:showSerName val="0"/>
          <c:showPercent val="0"/>
          <c:showBubbleSize val="0"/>
        </c:dLbls>
        <c:marker val="1"/>
        <c:smooth val="0"/>
        <c:axId val="1673409792"/>
        <c:axId val="1673414112"/>
      </c:lineChart>
      <c:catAx>
        <c:axId val="167340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673414112"/>
        <c:crosses val="autoZero"/>
        <c:auto val="1"/>
        <c:lblAlgn val="ctr"/>
        <c:lblOffset val="100"/>
        <c:noMultiLvlLbl val="0"/>
      </c:catAx>
      <c:valAx>
        <c:axId val="1673414112"/>
        <c:scaling>
          <c:orientation val="minMax"/>
          <c:max val="4.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Speedup</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67340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4D79D"/>
            </a:solidFill>
            <a:ln>
              <a:noFill/>
            </a:ln>
            <a:effectLst/>
          </c:spPr>
          <c:invertIfNegative val="0"/>
          <c:dLbls>
            <c:dLbl>
              <c:idx val="0"/>
              <c:tx>
                <c:rich>
                  <a:bodyPr/>
                  <a:lstStyle/>
                  <a:p>
                    <a:fld id="{C19C972B-D2B7-45A5-A6FD-45241F5879B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078-4751-82D6-F54CA5045882}"/>
                </c:ext>
              </c:extLst>
            </c:dLbl>
            <c:dLbl>
              <c:idx val="1"/>
              <c:tx>
                <c:rich>
                  <a:bodyPr/>
                  <a:lstStyle/>
                  <a:p>
                    <a:fld id="{88A8FA7C-3A43-4598-A3AB-21B27EBB254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078-4751-82D6-F54CA5045882}"/>
                </c:ext>
              </c:extLst>
            </c:dLbl>
            <c:dLbl>
              <c:idx val="2"/>
              <c:tx>
                <c:rich>
                  <a:bodyPr/>
                  <a:lstStyle/>
                  <a:p>
                    <a:fld id="{FF6097F5-4284-4ED8-BC82-7B2E6ADB4E2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078-4751-82D6-F54CA5045882}"/>
                </c:ext>
              </c:extLst>
            </c:dLbl>
            <c:dLbl>
              <c:idx val="3"/>
              <c:tx>
                <c:rich>
                  <a:bodyPr/>
                  <a:lstStyle/>
                  <a:p>
                    <a:fld id="{B19A11A2-1F6B-470D-811D-95ABC89992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078-4751-82D6-F54CA5045882}"/>
                </c:ext>
              </c:extLst>
            </c:dLbl>
            <c:dLbl>
              <c:idx val="4"/>
              <c:tx>
                <c:rich>
                  <a:bodyPr/>
                  <a:lstStyle/>
                  <a:p>
                    <a:fld id="{433F0B6C-2BE3-4F12-AE81-764DE63203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078-4751-82D6-F54CA5045882}"/>
                </c:ext>
              </c:extLst>
            </c:dLbl>
            <c:dLbl>
              <c:idx val="5"/>
              <c:tx>
                <c:rich>
                  <a:bodyPr/>
                  <a:lstStyle/>
                  <a:p>
                    <a:fld id="{2AD06C52-2F94-4C7E-82B7-8AFA5437B1D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078-4751-82D6-F54CA5045882}"/>
                </c:ext>
              </c:extLst>
            </c:dLbl>
            <c:dLbl>
              <c:idx val="6"/>
              <c:tx>
                <c:rich>
                  <a:bodyPr/>
                  <a:lstStyle/>
                  <a:p>
                    <a:fld id="{E084E162-B35E-4CE0-BC18-0345CAB7E7E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078-4751-82D6-F54CA5045882}"/>
                </c:ext>
              </c:extLst>
            </c:dLbl>
            <c:dLbl>
              <c:idx val="7"/>
              <c:tx>
                <c:rich>
                  <a:bodyPr/>
                  <a:lstStyle/>
                  <a:p>
                    <a:fld id="{E222669C-E596-4F11-8AC2-967C2084B57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078-4751-82D6-F54CA5045882}"/>
                </c:ext>
              </c:extLst>
            </c:dLbl>
            <c:dLbl>
              <c:idx val="8"/>
              <c:tx>
                <c:rich>
                  <a:bodyPr/>
                  <a:lstStyle/>
                  <a:p>
                    <a:fld id="{4D236577-71E4-4F7F-9C1B-1EC27E4AEEA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078-4751-82D6-F54CA5045882}"/>
                </c:ext>
              </c:extLst>
            </c:dLbl>
            <c:dLbl>
              <c:idx val="9"/>
              <c:tx>
                <c:rich>
                  <a:bodyPr/>
                  <a:lstStyle/>
                  <a:p>
                    <a:fld id="{60CF7A05-95C8-4893-8747-23B094ADC07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078-4751-82D6-F54CA5045882}"/>
                </c:ext>
              </c:extLst>
            </c:dLbl>
            <c:dLbl>
              <c:idx val="10"/>
              <c:tx>
                <c:rich>
                  <a:bodyPr/>
                  <a:lstStyle/>
                  <a:p>
                    <a:fld id="{6CC7C8D3-4E27-4545-849B-FB8A4ECF2B4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078-4751-82D6-F54CA5045882}"/>
                </c:ext>
              </c:extLst>
            </c:dLbl>
            <c:dLbl>
              <c:idx val="11"/>
              <c:tx>
                <c:rich>
                  <a:bodyPr/>
                  <a:lstStyle/>
                  <a:p>
                    <a:fld id="{366C7801-31C3-49E5-B4E6-50380D0CA46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078-4751-82D6-F54CA5045882}"/>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Sheet6!$C$2:$C$13</c:f>
                <c:numCache>
                  <c:formatCode>General</c:formatCode>
                  <c:ptCount val="12"/>
                  <c:pt idx="0">
                    <c:v>11.484</c:v>
                  </c:pt>
                  <c:pt idx="1">
                    <c:v>0.22900000000000001</c:v>
                  </c:pt>
                  <c:pt idx="2">
                    <c:v>2.9289999999999998</c:v>
                  </c:pt>
                  <c:pt idx="3">
                    <c:v>0.47699999999999998</c:v>
                  </c:pt>
                  <c:pt idx="4">
                    <c:v>4.4470000000000001</c:v>
                  </c:pt>
                  <c:pt idx="5">
                    <c:v>0.73499999999999999</c:v>
                  </c:pt>
                  <c:pt idx="6">
                    <c:v>7.5529999999999999</c:v>
                  </c:pt>
                  <c:pt idx="7">
                    <c:v>0.53400000000000003</c:v>
                  </c:pt>
                  <c:pt idx="8">
                    <c:v>0.53400000000000003</c:v>
                  </c:pt>
                  <c:pt idx="9">
                    <c:v>7.5140000000000002</c:v>
                  </c:pt>
                  <c:pt idx="10">
                    <c:v>8.4000000000000005E-2</c:v>
                  </c:pt>
                  <c:pt idx="11">
                    <c:v>4.8109999999999999</c:v>
                  </c:pt>
                </c:numCache>
              </c:numRef>
            </c:plus>
            <c:minus>
              <c:numRef>
                <c:f>Sheet6!$D$2:$D$13</c:f>
                <c:numCache>
                  <c:formatCode>General</c:formatCode>
                  <c:ptCount val="12"/>
                  <c:pt idx="0">
                    <c:v>11.484</c:v>
                  </c:pt>
                  <c:pt idx="1">
                    <c:v>0.22900000000000001</c:v>
                  </c:pt>
                  <c:pt idx="2">
                    <c:v>2.9289999999999998</c:v>
                  </c:pt>
                  <c:pt idx="3">
                    <c:v>0.47699999999999998</c:v>
                  </c:pt>
                  <c:pt idx="4">
                    <c:v>4.4470000000000001</c:v>
                  </c:pt>
                  <c:pt idx="5">
                    <c:v>0.73499999999999999</c:v>
                  </c:pt>
                  <c:pt idx="6">
                    <c:v>7.5529999999999999</c:v>
                  </c:pt>
                  <c:pt idx="7">
                    <c:v>0.53400000000000003</c:v>
                  </c:pt>
                  <c:pt idx="8">
                    <c:v>0.53400000000000003</c:v>
                  </c:pt>
                  <c:pt idx="9">
                    <c:v>7.5140000000000002</c:v>
                  </c:pt>
                  <c:pt idx="10">
                    <c:v>8.4000000000000005E-2</c:v>
                  </c:pt>
                  <c:pt idx="11">
                    <c:v>4.8109999999999999</c:v>
                  </c:pt>
                </c:numCache>
              </c:numRef>
            </c:minus>
            <c:spPr>
              <a:noFill/>
              <a:ln w="9525" cap="flat" cmpd="sng" algn="ctr">
                <a:solidFill>
                  <a:schemeClr val="tx1">
                    <a:lumMod val="65000"/>
                    <a:lumOff val="35000"/>
                  </a:schemeClr>
                </a:solidFill>
                <a:round/>
              </a:ln>
              <a:effectLst/>
            </c:spPr>
          </c:errBars>
          <c:cat>
            <c:strRef>
              <c:f>Sheet6!$A$2:$A$13</c:f>
              <c:strCache>
                <c:ptCount val="12"/>
                <c:pt idx="0">
                  <c:v>mlp</c:v>
                </c:pt>
                <c:pt idx="1">
                  <c:v>hdiff</c:v>
                </c:pt>
                <c:pt idx="2">
                  <c:v>gemver</c:v>
                </c:pt>
                <c:pt idx="3">
                  <c:v>gemm</c:v>
                </c:pt>
                <c:pt idx="4">
                  <c:v>k2mm</c:v>
                </c:pt>
                <c:pt idx="5">
                  <c:v>gesummv</c:v>
                </c:pt>
                <c:pt idx="6">
                  <c:v>softmax</c:v>
                </c:pt>
                <c:pt idx="7">
                  <c:v>k3mm</c:v>
                </c:pt>
                <c:pt idx="8">
                  <c:v>k3mm</c:v>
                </c:pt>
                <c:pt idx="9">
                  <c:v>bicg</c:v>
                </c:pt>
                <c:pt idx="10">
                  <c:v>compute</c:v>
                </c:pt>
                <c:pt idx="11">
                  <c:v>atax</c:v>
                </c:pt>
              </c:strCache>
            </c:strRef>
          </c:cat>
          <c:val>
            <c:numRef>
              <c:f>Sheet6!$B$2:$B$13</c:f>
              <c:numCache>
                <c:formatCode>General</c:formatCode>
                <c:ptCount val="12"/>
                <c:pt idx="0">
                  <c:v>127.252</c:v>
                </c:pt>
                <c:pt idx="1">
                  <c:v>93.652000000000001</c:v>
                </c:pt>
                <c:pt idx="2">
                  <c:v>178.05</c:v>
                </c:pt>
                <c:pt idx="3">
                  <c:v>45.216999999999999</c:v>
                </c:pt>
                <c:pt idx="4">
                  <c:v>211.357</c:v>
                </c:pt>
                <c:pt idx="5">
                  <c:v>26.925999999999998</c:v>
                </c:pt>
                <c:pt idx="6">
                  <c:v>259.52600000000001</c:v>
                </c:pt>
                <c:pt idx="7">
                  <c:v>274.66399999999999</c:v>
                </c:pt>
                <c:pt idx="8">
                  <c:v>274.66399999999999</c:v>
                </c:pt>
                <c:pt idx="9">
                  <c:v>57.154000000000003</c:v>
                </c:pt>
                <c:pt idx="10">
                  <c:v>21.178999999999998</c:v>
                </c:pt>
                <c:pt idx="11">
                  <c:v>206.55799999999999</c:v>
                </c:pt>
              </c:numCache>
            </c:numRef>
          </c:val>
          <c:extLst>
            <c:ext xmlns:c15="http://schemas.microsoft.com/office/drawing/2012/chart" uri="{02D57815-91ED-43cb-92C2-25804820EDAC}">
              <c15:datalabelsRange>
                <c15:f>Sheet6!$J$2:$J$13</c15:f>
                <c15:dlblRangeCache>
                  <c:ptCount val="12"/>
                  <c:pt idx="0">
                    <c:v>0.47×</c:v>
                  </c:pt>
                  <c:pt idx="1">
                    <c:v>0.64×</c:v>
                  </c:pt>
                  <c:pt idx="2">
                    <c:v>0.98×</c:v>
                  </c:pt>
                  <c:pt idx="3">
                    <c:v>0.86×</c:v>
                  </c:pt>
                  <c:pt idx="4">
                    <c:v>1.3×</c:v>
                  </c:pt>
                  <c:pt idx="5">
                    <c:v>1.32×</c:v>
                  </c:pt>
                  <c:pt idx="6">
                    <c:v>1.39×</c:v>
                  </c:pt>
                  <c:pt idx="7">
                    <c:v>1.55×</c:v>
                  </c:pt>
                  <c:pt idx="8">
                    <c:v>1.55×</c:v>
                  </c:pt>
                  <c:pt idx="9">
                    <c:v>1.92×</c:v>
                  </c:pt>
                  <c:pt idx="10">
                    <c:v>1.96×</c:v>
                  </c:pt>
                  <c:pt idx="11">
                    <c:v>3.28×</c:v>
                  </c:pt>
                </c15:dlblRangeCache>
              </c15:datalabelsRange>
            </c:ext>
            <c:ext xmlns:c16="http://schemas.microsoft.com/office/drawing/2014/chart" uri="{C3380CC4-5D6E-409C-BE32-E72D297353CC}">
              <c16:uniqueId val="{0000000C-E078-4751-82D6-F54CA5045882}"/>
            </c:ext>
          </c:extLst>
        </c:ser>
        <c:ser>
          <c:idx val="1"/>
          <c:order val="1"/>
          <c:spPr>
            <a:solidFill>
              <a:srgbClr val="156082"/>
            </a:solidFill>
            <a:ln>
              <a:noFill/>
            </a:ln>
            <a:effectLst/>
          </c:spPr>
          <c:invertIfNegative val="0"/>
          <c:errBars>
            <c:errBarType val="both"/>
            <c:errValType val="cust"/>
            <c:noEndCap val="0"/>
            <c:plus>
              <c:numRef>
                <c:f>Sheet6!$G$2:$G$13</c:f>
                <c:numCache>
                  <c:formatCode>General</c:formatCode>
                  <c:ptCount val="12"/>
                  <c:pt idx="0">
                    <c:v>0.69799999999999995</c:v>
                  </c:pt>
                  <c:pt idx="1">
                    <c:v>1.163</c:v>
                  </c:pt>
                  <c:pt idx="2">
                    <c:v>0.63600000000000001</c:v>
                  </c:pt>
                  <c:pt idx="3">
                    <c:v>0.94599999999999995</c:v>
                  </c:pt>
                  <c:pt idx="4">
                    <c:v>1.978</c:v>
                  </c:pt>
                  <c:pt idx="5">
                    <c:v>0.47899999999999998</c:v>
                  </c:pt>
                  <c:pt idx="6">
                    <c:v>3.3530000000000002</c:v>
                  </c:pt>
                  <c:pt idx="7">
                    <c:v>1.4039999999999999</c:v>
                  </c:pt>
                  <c:pt idx="8">
                    <c:v>1.4039999999999999</c:v>
                  </c:pt>
                  <c:pt idx="9">
                    <c:v>1.67</c:v>
                  </c:pt>
                  <c:pt idx="10">
                    <c:v>1.3819999999999999</c:v>
                  </c:pt>
                  <c:pt idx="11">
                    <c:v>2.7749999999999999</c:v>
                  </c:pt>
                </c:numCache>
              </c:numRef>
            </c:plus>
            <c:minus>
              <c:numRef>
                <c:f>Sheet6!$F$2:$F$13</c:f>
                <c:numCache>
                  <c:formatCode>General</c:formatCode>
                  <c:ptCount val="12"/>
                  <c:pt idx="0">
                    <c:v>0.69799999999999995</c:v>
                  </c:pt>
                  <c:pt idx="1">
                    <c:v>1.163</c:v>
                  </c:pt>
                  <c:pt idx="2">
                    <c:v>0.63600000000000001</c:v>
                  </c:pt>
                  <c:pt idx="3">
                    <c:v>0.94599999999999995</c:v>
                  </c:pt>
                  <c:pt idx="4">
                    <c:v>1.978</c:v>
                  </c:pt>
                  <c:pt idx="5">
                    <c:v>0.47899999999999998</c:v>
                  </c:pt>
                  <c:pt idx="6">
                    <c:v>3.3530000000000002</c:v>
                  </c:pt>
                  <c:pt idx="7">
                    <c:v>1.4039999999999999</c:v>
                  </c:pt>
                  <c:pt idx="8">
                    <c:v>1.4039999999999999</c:v>
                  </c:pt>
                  <c:pt idx="9">
                    <c:v>1.67</c:v>
                  </c:pt>
                  <c:pt idx="10">
                    <c:v>1.3819999999999999</c:v>
                  </c:pt>
                  <c:pt idx="11">
                    <c:v>2.7749999999999999</c:v>
                  </c:pt>
                </c:numCache>
              </c:numRef>
            </c:minus>
            <c:spPr>
              <a:noFill/>
              <a:ln w="9525" cap="flat" cmpd="sng" algn="ctr">
                <a:solidFill>
                  <a:schemeClr val="tx1">
                    <a:lumMod val="65000"/>
                    <a:lumOff val="35000"/>
                  </a:schemeClr>
                </a:solidFill>
                <a:round/>
              </a:ln>
              <a:effectLst/>
            </c:spPr>
          </c:errBars>
          <c:cat>
            <c:strRef>
              <c:f>Sheet6!$A$2:$A$13</c:f>
              <c:strCache>
                <c:ptCount val="12"/>
                <c:pt idx="0">
                  <c:v>mlp</c:v>
                </c:pt>
                <c:pt idx="1">
                  <c:v>hdiff</c:v>
                </c:pt>
                <c:pt idx="2">
                  <c:v>gemver</c:v>
                </c:pt>
                <c:pt idx="3">
                  <c:v>gemm</c:v>
                </c:pt>
                <c:pt idx="4">
                  <c:v>k2mm</c:v>
                </c:pt>
                <c:pt idx="5">
                  <c:v>gesummv</c:v>
                </c:pt>
                <c:pt idx="6">
                  <c:v>softmax</c:v>
                </c:pt>
                <c:pt idx="7">
                  <c:v>k3mm</c:v>
                </c:pt>
                <c:pt idx="8">
                  <c:v>k3mm</c:v>
                </c:pt>
                <c:pt idx="9">
                  <c:v>bicg</c:v>
                </c:pt>
                <c:pt idx="10">
                  <c:v>compute</c:v>
                </c:pt>
                <c:pt idx="11">
                  <c:v>atax</c:v>
                </c:pt>
              </c:strCache>
            </c:strRef>
          </c:cat>
          <c:val>
            <c:numRef>
              <c:f>Sheet6!$E$2:$E$13</c:f>
              <c:numCache>
                <c:formatCode>General</c:formatCode>
                <c:ptCount val="12"/>
                <c:pt idx="0">
                  <c:v>60.265000000000001</c:v>
                </c:pt>
                <c:pt idx="1">
                  <c:v>60.326999999999998</c:v>
                </c:pt>
                <c:pt idx="2">
                  <c:v>174.8</c:v>
                </c:pt>
                <c:pt idx="3">
                  <c:v>38.878</c:v>
                </c:pt>
                <c:pt idx="4">
                  <c:v>275.16199999999998</c:v>
                </c:pt>
                <c:pt idx="5">
                  <c:v>35.49</c:v>
                </c:pt>
                <c:pt idx="6">
                  <c:v>361.26299999999998</c:v>
                </c:pt>
                <c:pt idx="7">
                  <c:v>426.73599999999999</c:v>
                </c:pt>
                <c:pt idx="8">
                  <c:v>426.73599999999999</c:v>
                </c:pt>
                <c:pt idx="9">
                  <c:v>109.78400000000001</c:v>
                </c:pt>
                <c:pt idx="10">
                  <c:v>41.603000000000002</c:v>
                </c:pt>
                <c:pt idx="11">
                  <c:v>676.65800000000002</c:v>
                </c:pt>
              </c:numCache>
            </c:numRef>
          </c:val>
          <c:extLst>
            <c:ext xmlns:c16="http://schemas.microsoft.com/office/drawing/2014/chart" uri="{C3380CC4-5D6E-409C-BE32-E72D297353CC}">
              <c16:uniqueId val="{0000000D-E078-4751-82D6-F54CA5045882}"/>
            </c:ext>
          </c:extLst>
        </c:ser>
        <c:dLbls>
          <c:showLegendKey val="0"/>
          <c:showVal val="0"/>
          <c:showCatName val="0"/>
          <c:showSerName val="0"/>
          <c:showPercent val="0"/>
          <c:showBubbleSize val="0"/>
        </c:dLbls>
        <c:gapWidth val="219"/>
        <c:overlap val="-27"/>
        <c:axId val="689942319"/>
        <c:axId val="689937039"/>
      </c:barChart>
      <c:catAx>
        <c:axId val="68994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689937039"/>
        <c:crosses val="autoZero"/>
        <c:auto val="1"/>
        <c:lblAlgn val="ctr"/>
        <c:lblOffset val="100"/>
        <c:noMultiLvlLbl val="0"/>
      </c:catAx>
      <c:valAx>
        <c:axId val="689937039"/>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1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Runtime</a:t>
                </a:r>
                <a:r>
                  <a:rPr lang="en-US" sz="1000" baseline="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(ms)</a:t>
                </a:r>
                <a:endParaRPr lang="en-US" sz="1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689942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lax.fori_loop</c:v>
                </c:pt>
              </c:strCache>
            </c:strRef>
          </c:tx>
          <c:spPr>
            <a:solidFill>
              <a:schemeClr val="accent1"/>
            </a:solidFill>
            <a:ln>
              <a:noFill/>
            </a:ln>
            <a:effectLst/>
          </c:spPr>
          <c:invertIfNegative val="0"/>
          <c:cat>
            <c:numRef>
              <c:f>Sheet1!$A$2:$A$6</c:f>
              <c:numCache>
                <c:formatCode>General</c:formatCode>
                <c:ptCount val="5"/>
                <c:pt idx="0">
                  <c:v>4</c:v>
                </c:pt>
                <c:pt idx="1">
                  <c:v>8</c:v>
                </c:pt>
                <c:pt idx="2">
                  <c:v>16</c:v>
                </c:pt>
                <c:pt idx="3">
                  <c:v>32</c:v>
                </c:pt>
                <c:pt idx="4">
                  <c:v>64</c:v>
                </c:pt>
              </c:numCache>
            </c:numRef>
          </c:cat>
          <c:val>
            <c:numRef>
              <c:f>Sheet1!$B$2:$B$6</c:f>
              <c:numCache>
                <c:formatCode>General</c:formatCode>
                <c:ptCount val="5"/>
                <c:pt idx="0">
                  <c:v>3.9688000000000001E-2</c:v>
                </c:pt>
                <c:pt idx="1">
                  <c:v>4.1066999999999999E-2</c:v>
                </c:pt>
                <c:pt idx="2">
                  <c:v>4.3003E-2</c:v>
                </c:pt>
                <c:pt idx="3">
                  <c:v>4.6531999999999997E-2</c:v>
                </c:pt>
                <c:pt idx="4">
                  <c:v>4.0644E-2</c:v>
                </c:pt>
              </c:numCache>
            </c:numRef>
          </c:val>
          <c:extLst>
            <c:ext xmlns:c16="http://schemas.microsoft.com/office/drawing/2014/chart" uri="{C3380CC4-5D6E-409C-BE32-E72D297353CC}">
              <c16:uniqueId val="{00000000-6A3A-4165-A78A-5D2CA9D2463F}"/>
            </c:ext>
          </c:extLst>
        </c:ser>
        <c:ser>
          <c:idx val="1"/>
          <c:order val="1"/>
          <c:tx>
            <c:strRef>
              <c:f>Sheet1!$C$1</c:f>
              <c:strCache>
                <c:ptCount val="1"/>
                <c:pt idx="0">
                  <c:v>python loop</c:v>
                </c:pt>
              </c:strCache>
            </c:strRef>
          </c:tx>
          <c:spPr>
            <a:solidFill>
              <a:srgbClr val="B4D79D"/>
            </a:solidFill>
            <a:ln>
              <a:noFill/>
            </a:ln>
            <a:effectLst/>
          </c:spPr>
          <c:invertIfNegative val="0"/>
          <c:cat>
            <c:numRef>
              <c:f>Sheet1!$A$2:$A$6</c:f>
              <c:numCache>
                <c:formatCode>General</c:formatCode>
                <c:ptCount val="5"/>
                <c:pt idx="0">
                  <c:v>4</c:v>
                </c:pt>
                <c:pt idx="1">
                  <c:v>8</c:v>
                </c:pt>
                <c:pt idx="2">
                  <c:v>16</c:v>
                </c:pt>
                <c:pt idx="3">
                  <c:v>32</c:v>
                </c:pt>
                <c:pt idx="4">
                  <c:v>64</c:v>
                </c:pt>
              </c:numCache>
            </c:numRef>
          </c:cat>
          <c:val>
            <c:numRef>
              <c:f>Sheet1!$C$2:$C$6</c:f>
              <c:numCache>
                <c:formatCode>General</c:formatCode>
                <c:ptCount val="5"/>
                <c:pt idx="0">
                  <c:v>6.2491999999999999E-2</c:v>
                </c:pt>
                <c:pt idx="1">
                  <c:v>7.8822000000000003E-2</c:v>
                </c:pt>
                <c:pt idx="2">
                  <c:v>0.133629</c:v>
                </c:pt>
                <c:pt idx="3">
                  <c:v>0.246479</c:v>
                </c:pt>
                <c:pt idx="4">
                  <c:v>0.59684499999999996</c:v>
                </c:pt>
              </c:numCache>
            </c:numRef>
          </c:val>
          <c:extLst>
            <c:ext xmlns:c16="http://schemas.microsoft.com/office/drawing/2014/chart" uri="{C3380CC4-5D6E-409C-BE32-E72D297353CC}">
              <c16:uniqueId val="{00000001-6A3A-4165-A78A-5D2CA9D2463F}"/>
            </c:ext>
          </c:extLst>
        </c:ser>
        <c:dLbls>
          <c:showLegendKey val="0"/>
          <c:showVal val="0"/>
          <c:showCatName val="0"/>
          <c:showSerName val="0"/>
          <c:showPercent val="0"/>
          <c:showBubbleSize val="0"/>
        </c:dLbls>
        <c:gapWidth val="219"/>
        <c:overlap val="-27"/>
        <c:axId val="1804883071"/>
        <c:axId val="1804884991"/>
      </c:barChart>
      <c:catAx>
        <c:axId val="180488307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r>
                  <a:rPr lang="en-US" sz="2000"/>
                  <a:t>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804884991"/>
        <c:crosses val="autoZero"/>
        <c:auto val="1"/>
        <c:lblAlgn val="ctr"/>
        <c:lblOffset val="100"/>
        <c:noMultiLvlLbl val="0"/>
      </c:catAx>
      <c:valAx>
        <c:axId val="180488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r>
                  <a:rPr lang="en-US" sz="2000"/>
                  <a:t>Compilation time (s)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80488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legend>
    <c:plotVisOnly val="1"/>
    <c:dispBlanksAs val="gap"/>
    <c:showDLblsOverMax val="0"/>
  </c:chart>
  <c:spPr>
    <a:noFill/>
    <a:ln>
      <a:noFill/>
    </a:ln>
    <a:effectLst/>
  </c:spPr>
  <c:txPr>
    <a:bodyPr/>
    <a:lstStyle/>
    <a:p>
      <a:pPr>
        <a:defRPr>
          <a:latin typeface="Linux Libertine" panose="02000503000000000000" pitchFamily="2" charset="0"/>
          <a:ea typeface="Linux Libertine" panose="02000503000000000000" pitchFamily="2" charset="0"/>
          <a:cs typeface="Linux Libertine" panose="02000503000000000000"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4D79D"/>
            </a:solidFill>
            <a:ln>
              <a:noFill/>
            </a:ln>
            <a:effectLst/>
          </c:spPr>
          <c:invertIfNegative val="0"/>
          <c:dLbls>
            <c:dLbl>
              <c:idx val="0"/>
              <c:tx>
                <c:rich>
                  <a:bodyPr/>
                  <a:lstStyle/>
                  <a:p>
                    <a:fld id="{447E6E80-0A81-46F3-B20D-7722E2F087F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762-4BF3-BF05-7BC080E198C6}"/>
                </c:ext>
              </c:extLst>
            </c:dLbl>
            <c:dLbl>
              <c:idx val="1"/>
              <c:tx>
                <c:rich>
                  <a:bodyPr/>
                  <a:lstStyle/>
                  <a:p>
                    <a:fld id="{42CD9F03-38A9-41D8-B49E-17E9E07510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762-4BF3-BF05-7BC080E198C6}"/>
                </c:ext>
              </c:extLst>
            </c:dLbl>
            <c:dLbl>
              <c:idx val="2"/>
              <c:tx>
                <c:rich>
                  <a:bodyPr/>
                  <a:lstStyle/>
                  <a:p>
                    <a:fld id="{CD7F1192-0DF9-4C7E-AFCE-5D74B1C6E28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762-4BF3-BF05-7BC080E198C6}"/>
                </c:ext>
              </c:extLst>
            </c:dLbl>
            <c:dLbl>
              <c:idx val="3"/>
              <c:tx>
                <c:rich>
                  <a:bodyPr/>
                  <a:lstStyle/>
                  <a:p>
                    <a:fld id="{06B15A9E-5376-4244-992B-745A4E2FFA9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762-4BF3-BF05-7BC080E198C6}"/>
                </c:ext>
              </c:extLst>
            </c:dLbl>
            <c:dLbl>
              <c:idx val="4"/>
              <c:tx>
                <c:rich>
                  <a:bodyPr/>
                  <a:lstStyle/>
                  <a:p>
                    <a:fld id="{9CF147A7-3CCC-4D14-9196-67D7ED8C21C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762-4BF3-BF05-7BC080E198C6}"/>
                </c:ext>
              </c:extLst>
            </c:dLbl>
            <c:dLbl>
              <c:idx val="5"/>
              <c:tx>
                <c:rich>
                  <a:bodyPr/>
                  <a:lstStyle/>
                  <a:p>
                    <a:fld id="{7692F7B3-7184-4C50-8E33-F327D685316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762-4BF3-BF05-7BC080E198C6}"/>
                </c:ext>
              </c:extLst>
            </c:dLbl>
            <c:dLbl>
              <c:idx val="6"/>
              <c:tx>
                <c:rich>
                  <a:bodyPr/>
                  <a:lstStyle/>
                  <a:p>
                    <a:fld id="{18AD8986-D945-41B0-9AB9-25494ECD5A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762-4BF3-BF05-7BC080E198C6}"/>
                </c:ext>
              </c:extLst>
            </c:dLbl>
            <c:dLbl>
              <c:idx val="7"/>
              <c:tx>
                <c:rich>
                  <a:bodyPr/>
                  <a:lstStyle/>
                  <a:p>
                    <a:fld id="{BD80DDA4-976D-4542-AE88-C399B60A8D2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762-4BF3-BF05-7BC080E198C6}"/>
                </c:ext>
              </c:extLst>
            </c:dLbl>
            <c:dLbl>
              <c:idx val="8"/>
              <c:tx>
                <c:rich>
                  <a:bodyPr/>
                  <a:lstStyle/>
                  <a:p>
                    <a:fld id="{897C19E7-6691-4EC2-AA49-62CA53C6104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762-4BF3-BF05-7BC080E198C6}"/>
                </c:ext>
              </c:extLst>
            </c:dLbl>
            <c:dLbl>
              <c:idx val="9"/>
              <c:tx>
                <c:rich>
                  <a:bodyPr/>
                  <a:lstStyle/>
                  <a:p>
                    <a:fld id="{DE5BD12A-B88A-4A66-B2AE-AF002230C5E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762-4BF3-BF05-7BC080E198C6}"/>
                </c:ext>
              </c:extLst>
            </c:dLbl>
            <c:dLbl>
              <c:idx val="10"/>
              <c:tx>
                <c:rich>
                  <a:bodyPr/>
                  <a:lstStyle/>
                  <a:p>
                    <a:fld id="{9F7D684F-4E82-45CF-BD3A-2078F275618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762-4BF3-BF05-7BC080E198C6}"/>
                </c:ext>
              </c:extLst>
            </c:dLbl>
            <c:dLbl>
              <c:idx val="11"/>
              <c:tx>
                <c:rich>
                  <a:bodyPr/>
                  <a:lstStyle/>
                  <a:p>
                    <a:fld id="{E65D7C6D-852D-42F5-A34B-A83EE7AF5E4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762-4BF3-BF05-7BC080E198C6}"/>
                </c:ext>
              </c:extLst>
            </c:dLbl>
            <c:spPr>
              <a:noFill/>
              <a:ln>
                <a:noFill/>
              </a:ln>
              <a:effectLst/>
            </c:spPr>
            <c:txPr>
              <a:bodyPr rot="-5400000" spcFirstLastPara="1" vertOverflow="ellipsis" wrap="square" lIns="38100" tIns="19050" rIns="38100" bIns="19050" anchor="ctr" anchorCtr="1">
                <a:spAutoFit/>
              </a:bodyPr>
              <a:lstStyle/>
              <a:p>
                <a:pPr>
                  <a:defRPr sz="2800" b="1"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Sheet6!$C$2:$C$13</c:f>
                <c:numCache>
                  <c:formatCode>General</c:formatCode>
                  <c:ptCount val="12"/>
                  <c:pt idx="0">
                    <c:v>11.484</c:v>
                  </c:pt>
                  <c:pt idx="1">
                    <c:v>0.22900000000000001</c:v>
                  </c:pt>
                  <c:pt idx="2">
                    <c:v>2.9289999999999998</c:v>
                  </c:pt>
                  <c:pt idx="3">
                    <c:v>0.47699999999999998</c:v>
                  </c:pt>
                  <c:pt idx="4">
                    <c:v>4.4470000000000001</c:v>
                  </c:pt>
                  <c:pt idx="5">
                    <c:v>0.73499999999999999</c:v>
                  </c:pt>
                  <c:pt idx="6">
                    <c:v>7.5529999999999999</c:v>
                  </c:pt>
                  <c:pt idx="7">
                    <c:v>0.53400000000000003</c:v>
                  </c:pt>
                  <c:pt idx="8">
                    <c:v>0.53400000000000003</c:v>
                  </c:pt>
                  <c:pt idx="9">
                    <c:v>7.5140000000000002</c:v>
                  </c:pt>
                  <c:pt idx="10">
                    <c:v>8.4000000000000005E-2</c:v>
                  </c:pt>
                  <c:pt idx="11">
                    <c:v>4.8109999999999999</c:v>
                  </c:pt>
                </c:numCache>
              </c:numRef>
            </c:plus>
            <c:minus>
              <c:numRef>
                <c:f>Sheet6!$D$2:$D$13</c:f>
                <c:numCache>
                  <c:formatCode>General</c:formatCode>
                  <c:ptCount val="12"/>
                  <c:pt idx="0">
                    <c:v>11.484</c:v>
                  </c:pt>
                  <c:pt idx="1">
                    <c:v>0.22900000000000001</c:v>
                  </c:pt>
                  <c:pt idx="2">
                    <c:v>2.9289999999999998</c:v>
                  </c:pt>
                  <c:pt idx="3">
                    <c:v>0.47699999999999998</c:v>
                  </c:pt>
                  <c:pt idx="4">
                    <c:v>4.4470000000000001</c:v>
                  </c:pt>
                  <c:pt idx="5">
                    <c:v>0.73499999999999999</c:v>
                  </c:pt>
                  <c:pt idx="6">
                    <c:v>7.5529999999999999</c:v>
                  </c:pt>
                  <c:pt idx="7">
                    <c:v>0.53400000000000003</c:v>
                  </c:pt>
                  <c:pt idx="8">
                    <c:v>0.53400000000000003</c:v>
                  </c:pt>
                  <c:pt idx="9">
                    <c:v>7.5140000000000002</c:v>
                  </c:pt>
                  <c:pt idx="10">
                    <c:v>8.4000000000000005E-2</c:v>
                  </c:pt>
                  <c:pt idx="11">
                    <c:v>4.8109999999999999</c:v>
                  </c:pt>
                </c:numCache>
              </c:numRef>
            </c:minus>
            <c:spPr>
              <a:noFill/>
              <a:ln w="9525" cap="flat" cmpd="sng" algn="ctr">
                <a:solidFill>
                  <a:schemeClr val="tx1">
                    <a:lumMod val="65000"/>
                    <a:lumOff val="35000"/>
                  </a:schemeClr>
                </a:solidFill>
                <a:round/>
              </a:ln>
              <a:effectLst/>
            </c:spPr>
          </c:errBars>
          <c:cat>
            <c:strRef>
              <c:f>Sheet6!$A$2:$A$13</c:f>
              <c:strCache>
                <c:ptCount val="12"/>
                <c:pt idx="0">
                  <c:v>mlp</c:v>
                </c:pt>
                <c:pt idx="1">
                  <c:v>hdiff</c:v>
                </c:pt>
                <c:pt idx="2">
                  <c:v>gemver</c:v>
                </c:pt>
                <c:pt idx="3">
                  <c:v>gemm</c:v>
                </c:pt>
                <c:pt idx="4">
                  <c:v>k2mm</c:v>
                </c:pt>
                <c:pt idx="5">
                  <c:v>gesummv</c:v>
                </c:pt>
                <c:pt idx="6">
                  <c:v>softmax</c:v>
                </c:pt>
                <c:pt idx="7">
                  <c:v>k3mm</c:v>
                </c:pt>
                <c:pt idx="8">
                  <c:v>k3mm</c:v>
                </c:pt>
                <c:pt idx="9">
                  <c:v>bicg</c:v>
                </c:pt>
                <c:pt idx="10">
                  <c:v>compute</c:v>
                </c:pt>
                <c:pt idx="11">
                  <c:v>atax</c:v>
                </c:pt>
              </c:strCache>
            </c:strRef>
          </c:cat>
          <c:val>
            <c:numRef>
              <c:f>Sheet6!$B$2:$B$13</c:f>
              <c:numCache>
                <c:formatCode>General</c:formatCode>
                <c:ptCount val="12"/>
                <c:pt idx="0">
                  <c:v>127.252</c:v>
                </c:pt>
                <c:pt idx="1">
                  <c:v>93.652000000000001</c:v>
                </c:pt>
                <c:pt idx="2">
                  <c:v>178.05</c:v>
                </c:pt>
                <c:pt idx="3">
                  <c:v>45.216999999999999</c:v>
                </c:pt>
                <c:pt idx="4">
                  <c:v>211.357</c:v>
                </c:pt>
                <c:pt idx="5">
                  <c:v>26.925999999999998</c:v>
                </c:pt>
                <c:pt idx="6">
                  <c:v>259.52600000000001</c:v>
                </c:pt>
                <c:pt idx="7">
                  <c:v>274.66399999999999</c:v>
                </c:pt>
                <c:pt idx="8">
                  <c:v>274.66399999999999</c:v>
                </c:pt>
                <c:pt idx="9">
                  <c:v>57.154000000000003</c:v>
                </c:pt>
                <c:pt idx="10">
                  <c:v>21.178999999999998</c:v>
                </c:pt>
                <c:pt idx="11">
                  <c:v>206.55799999999999</c:v>
                </c:pt>
              </c:numCache>
            </c:numRef>
          </c:val>
          <c:extLst>
            <c:ext xmlns:c15="http://schemas.microsoft.com/office/drawing/2012/chart" uri="{02D57815-91ED-43cb-92C2-25804820EDAC}">
              <c15:datalabelsRange>
                <c15:f>Sheet6!$J$2:$J$13</c15:f>
                <c15:dlblRangeCache>
                  <c:ptCount val="12"/>
                  <c:pt idx="0">
                    <c:v>0.47×</c:v>
                  </c:pt>
                  <c:pt idx="1">
                    <c:v>0.64×</c:v>
                  </c:pt>
                  <c:pt idx="2">
                    <c:v>0.98×</c:v>
                  </c:pt>
                  <c:pt idx="3">
                    <c:v>0.86×</c:v>
                  </c:pt>
                  <c:pt idx="4">
                    <c:v>1.3×</c:v>
                  </c:pt>
                  <c:pt idx="5">
                    <c:v>1.32×</c:v>
                  </c:pt>
                  <c:pt idx="6">
                    <c:v>1.39×</c:v>
                  </c:pt>
                  <c:pt idx="7">
                    <c:v>1.55×</c:v>
                  </c:pt>
                  <c:pt idx="8">
                    <c:v>1.55×</c:v>
                  </c:pt>
                  <c:pt idx="9">
                    <c:v>1.92×</c:v>
                  </c:pt>
                  <c:pt idx="10">
                    <c:v>1.96×</c:v>
                  </c:pt>
                  <c:pt idx="11">
                    <c:v>3.28×</c:v>
                  </c:pt>
                </c15:dlblRangeCache>
              </c15:datalabelsRange>
            </c:ext>
            <c:ext xmlns:c16="http://schemas.microsoft.com/office/drawing/2014/chart" uri="{C3380CC4-5D6E-409C-BE32-E72D297353CC}">
              <c16:uniqueId val="{0000000C-9762-4BF3-BF05-7BC080E198C6}"/>
            </c:ext>
          </c:extLst>
        </c:ser>
        <c:ser>
          <c:idx val="1"/>
          <c:order val="1"/>
          <c:spPr>
            <a:solidFill>
              <a:srgbClr val="156082"/>
            </a:solidFill>
            <a:ln>
              <a:noFill/>
            </a:ln>
            <a:effectLst/>
          </c:spPr>
          <c:invertIfNegative val="0"/>
          <c:errBars>
            <c:errBarType val="both"/>
            <c:errValType val="cust"/>
            <c:noEndCap val="0"/>
            <c:plus>
              <c:numRef>
                <c:f>Sheet6!$G$2:$G$13</c:f>
                <c:numCache>
                  <c:formatCode>General</c:formatCode>
                  <c:ptCount val="12"/>
                  <c:pt idx="0">
                    <c:v>0.69799999999999995</c:v>
                  </c:pt>
                  <c:pt idx="1">
                    <c:v>1.163</c:v>
                  </c:pt>
                  <c:pt idx="2">
                    <c:v>0.63600000000000001</c:v>
                  </c:pt>
                  <c:pt idx="3">
                    <c:v>0.94599999999999995</c:v>
                  </c:pt>
                  <c:pt idx="4">
                    <c:v>1.978</c:v>
                  </c:pt>
                  <c:pt idx="5">
                    <c:v>0.47899999999999998</c:v>
                  </c:pt>
                  <c:pt idx="6">
                    <c:v>3.3530000000000002</c:v>
                  </c:pt>
                  <c:pt idx="7">
                    <c:v>1.4039999999999999</c:v>
                  </c:pt>
                  <c:pt idx="8">
                    <c:v>1.4039999999999999</c:v>
                  </c:pt>
                  <c:pt idx="9">
                    <c:v>1.67</c:v>
                  </c:pt>
                  <c:pt idx="10">
                    <c:v>1.3819999999999999</c:v>
                  </c:pt>
                  <c:pt idx="11">
                    <c:v>2.7749999999999999</c:v>
                  </c:pt>
                </c:numCache>
              </c:numRef>
            </c:plus>
            <c:minus>
              <c:numRef>
                <c:f>Sheet6!$F$2:$F$13</c:f>
                <c:numCache>
                  <c:formatCode>General</c:formatCode>
                  <c:ptCount val="12"/>
                  <c:pt idx="0">
                    <c:v>0.69799999999999995</c:v>
                  </c:pt>
                  <c:pt idx="1">
                    <c:v>1.163</c:v>
                  </c:pt>
                  <c:pt idx="2">
                    <c:v>0.63600000000000001</c:v>
                  </c:pt>
                  <c:pt idx="3">
                    <c:v>0.94599999999999995</c:v>
                  </c:pt>
                  <c:pt idx="4">
                    <c:v>1.978</c:v>
                  </c:pt>
                  <c:pt idx="5">
                    <c:v>0.47899999999999998</c:v>
                  </c:pt>
                  <c:pt idx="6">
                    <c:v>3.3530000000000002</c:v>
                  </c:pt>
                  <c:pt idx="7">
                    <c:v>1.4039999999999999</c:v>
                  </c:pt>
                  <c:pt idx="8">
                    <c:v>1.4039999999999999</c:v>
                  </c:pt>
                  <c:pt idx="9">
                    <c:v>1.67</c:v>
                  </c:pt>
                  <c:pt idx="10">
                    <c:v>1.3819999999999999</c:v>
                  </c:pt>
                  <c:pt idx="11">
                    <c:v>2.7749999999999999</c:v>
                  </c:pt>
                </c:numCache>
              </c:numRef>
            </c:minus>
            <c:spPr>
              <a:noFill/>
              <a:ln w="9525" cap="flat" cmpd="sng" algn="ctr">
                <a:solidFill>
                  <a:schemeClr val="tx1">
                    <a:lumMod val="65000"/>
                    <a:lumOff val="35000"/>
                  </a:schemeClr>
                </a:solidFill>
                <a:round/>
              </a:ln>
              <a:effectLst/>
            </c:spPr>
          </c:errBars>
          <c:cat>
            <c:strRef>
              <c:f>Sheet6!$A$2:$A$13</c:f>
              <c:strCache>
                <c:ptCount val="12"/>
                <c:pt idx="0">
                  <c:v>mlp</c:v>
                </c:pt>
                <c:pt idx="1">
                  <c:v>hdiff</c:v>
                </c:pt>
                <c:pt idx="2">
                  <c:v>gemver</c:v>
                </c:pt>
                <c:pt idx="3">
                  <c:v>gemm</c:v>
                </c:pt>
                <c:pt idx="4">
                  <c:v>k2mm</c:v>
                </c:pt>
                <c:pt idx="5">
                  <c:v>gesummv</c:v>
                </c:pt>
                <c:pt idx="6">
                  <c:v>softmax</c:v>
                </c:pt>
                <c:pt idx="7">
                  <c:v>k3mm</c:v>
                </c:pt>
                <c:pt idx="8">
                  <c:v>k3mm</c:v>
                </c:pt>
                <c:pt idx="9">
                  <c:v>bicg</c:v>
                </c:pt>
                <c:pt idx="10">
                  <c:v>compute</c:v>
                </c:pt>
                <c:pt idx="11">
                  <c:v>atax</c:v>
                </c:pt>
              </c:strCache>
            </c:strRef>
          </c:cat>
          <c:val>
            <c:numRef>
              <c:f>Sheet6!$E$2:$E$13</c:f>
              <c:numCache>
                <c:formatCode>General</c:formatCode>
                <c:ptCount val="12"/>
                <c:pt idx="0">
                  <c:v>60.265000000000001</c:v>
                </c:pt>
                <c:pt idx="1">
                  <c:v>60.326999999999998</c:v>
                </c:pt>
                <c:pt idx="2">
                  <c:v>174.8</c:v>
                </c:pt>
                <c:pt idx="3">
                  <c:v>38.878</c:v>
                </c:pt>
                <c:pt idx="4">
                  <c:v>275.16199999999998</c:v>
                </c:pt>
                <c:pt idx="5">
                  <c:v>35.49</c:v>
                </c:pt>
                <c:pt idx="6">
                  <c:v>361.26299999999998</c:v>
                </c:pt>
                <c:pt idx="7">
                  <c:v>426.73599999999999</c:v>
                </c:pt>
                <c:pt idx="8">
                  <c:v>426.73599999999999</c:v>
                </c:pt>
                <c:pt idx="9">
                  <c:v>109.78400000000001</c:v>
                </c:pt>
                <c:pt idx="10">
                  <c:v>41.603000000000002</c:v>
                </c:pt>
                <c:pt idx="11">
                  <c:v>676.65800000000002</c:v>
                </c:pt>
              </c:numCache>
            </c:numRef>
          </c:val>
          <c:extLst>
            <c:ext xmlns:c16="http://schemas.microsoft.com/office/drawing/2014/chart" uri="{C3380CC4-5D6E-409C-BE32-E72D297353CC}">
              <c16:uniqueId val="{0000000D-9762-4BF3-BF05-7BC080E198C6}"/>
            </c:ext>
          </c:extLst>
        </c:ser>
        <c:dLbls>
          <c:showLegendKey val="0"/>
          <c:showVal val="0"/>
          <c:showCatName val="0"/>
          <c:showSerName val="0"/>
          <c:showPercent val="0"/>
          <c:showBubbleSize val="0"/>
        </c:dLbls>
        <c:gapWidth val="219"/>
        <c:overlap val="-27"/>
        <c:axId val="689942319"/>
        <c:axId val="689937039"/>
      </c:barChart>
      <c:catAx>
        <c:axId val="68994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689937039"/>
        <c:crosses val="autoZero"/>
        <c:auto val="1"/>
        <c:lblAlgn val="ctr"/>
        <c:lblOffset val="100"/>
        <c:noMultiLvlLbl val="0"/>
      </c:catAx>
      <c:valAx>
        <c:axId val="689937039"/>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28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Runtime</a:t>
                </a:r>
                <a:r>
                  <a:rPr lang="en-US" sz="2800" baseline="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(ms)</a:t>
                </a:r>
                <a:endParaRPr lang="en-US" sz="28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689942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9067651950029E-2"/>
          <c:y val="8.3258456986632368E-2"/>
          <c:w val="0.9033993641013548"/>
          <c:h val="0.76845253698234939"/>
        </c:manualLayout>
      </c:layout>
      <c:barChart>
        <c:barDir val="col"/>
        <c:grouping val="clustered"/>
        <c:varyColors val="0"/>
        <c:ser>
          <c:idx val="0"/>
          <c:order val="0"/>
          <c:spPr>
            <a:solidFill>
              <a:srgbClr val="B4D79D"/>
            </a:solidFill>
            <a:ln>
              <a:noFill/>
            </a:ln>
            <a:effectLst/>
          </c:spPr>
          <c:invertIfNegative val="0"/>
          <c:dLbls>
            <c:dLbl>
              <c:idx val="0"/>
              <c:tx>
                <c:rich>
                  <a:bodyPr/>
                  <a:lstStyle/>
                  <a:p>
                    <a:fld id="{8D07A6B3-F2B0-4324-96DF-E7424F94AE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19D-4EDD-ABE6-3CD1E3DDD69C}"/>
                </c:ext>
              </c:extLst>
            </c:dLbl>
            <c:dLbl>
              <c:idx val="1"/>
              <c:delete val="1"/>
              <c:extLst>
                <c:ext xmlns:c15="http://schemas.microsoft.com/office/drawing/2012/chart" uri="{CE6537A1-D6FC-4f65-9D91-7224C49458BB}"/>
                <c:ext xmlns:c16="http://schemas.microsoft.com/office/drawing/2014/chart" uri="{C3380CC4-5D6E-409C-BE32-E72D297353CC}">
                  <c16:uniqueId val="{00000001-319D-4EDD-ABE6-3CD1E3DDD69C}"/>
                </c:ext>
              </c:extLst>
            </c:dLbl>
            <c:dLbl>
              <c:idx val="2"/>
              <c:tx>
                <c:rich>
                  <a:bodyPr/>
                  <a:lstStyle/>
                  <a:p>
                    <a:fld id="{03B1296B-5128-4376-8C7C-47857A78A1C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19D-4EDD-ABE6-3CD1E3DDD69C}"/>
                </c:ext>
              </c:extLst>
            </c:dLbl>
            <c:dLbl>
              <c:idx val="3"/>
              <c:tx>
                <c:rich>
                  <a:bodyPr/>
                  <a:lstStyle/>
                  <a:p>
                    <a:fld id="{39365042-7159-4908-84E9-0C04276DD39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19D-4EDD-ABE6-3CD1E3DDD69C}"/>
                </c:ext>
              </c:extLst>
            </c:dLbl>
            <c:dLbl>
              <c:idx val="4"/>
              <c:tx>
                <c:rich>
                  <a:bodyPr/>
                  <a:lstStyle/>
                  <a:p>
                    <a:fld id="{8A979062-4A5B-412F-A3E1-8B3AB12C105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19D-4EDD-ABE6-3CD1E3DDD69C}"/>
                </c:ext>
              </c:extLst>
            </c:dLbl>
            <c:dLbl>
              <c:idx val="5"/>
              <c:tx>
                <c:rich>
                  <a:bodyPr/>
                  <a:lstStyle/>
                  <a:p>
                    <a:fld id="{FF80EB0D-8956-48CB-B9A6-1E950F7D39B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19D-4EDD-ABE6-3CD1E3DDD69C}"/>
                </c:ext>
              </c:extLst>
            </c:dLbl>
            <c:dLbl>
              <c:idx val="6"/>
              <c:tx>
                <c:rich>
                  <a:bodyPr/>
                  <a:lstStyle/>
                  <a:p>
                    <a:fld id="{E7FEA1D2-665E-4AEB-9EFE-128BA794911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19D-4EDD-ABE6-3CD1E3DDD69C}"/>
                </c:ext>
              </c:extLst>
            </c:dLbl>
            <c:dLbl>
              <c:idx val="7"/>
              <c:tx>
                <c:rich>
                  <a:bodyPr/>
                  <a:lstStyle/>
                  <a:p>
                    <a:fld id="{FB742E52-E785-4764-BC55-681337B4CBA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19D-4EDD-ABE6-3CD1E3DDD69C}"/>
                </c:ext>
              </c:extLst>
            </c:dLbl>
            <c:dLbl>
              <c:idx val="8"/>
              <c:tx>
                <c:rich>
                  <a:bodyPr/>
                  <a:lstStyle/>
                  <a:p>
                    <a:fld id="{D68D856E-54E1-4D2E-AE14-6B2AA9E0DCC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19D-4EDD-ABE6-3CD1E3DDD69C}"/>
                </c:ext>
              </c:extLst>
            </c:dLbl>
            <c:spPr>
              <a:noFill/>
              <a:ln>
                <a:noFill/>
              </a:ln>
              <a:effectLst/>
            </c:spPr>
            <c:txPr>
              <a:bodyPr rot="-5400000" spcFirstLastPara="1" vertOverflow="ellipsis" horzOverflow="clip" vert="horz" wrap="square" lIns="0" tIns="19050" rIns="0" bIns="19050" anchor="ctr" anchorCtr="1">
                <a:spAutoFit/>
              </a:bodyPr>
              <a:lstStyle/>
              <a:p>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Sheet12!$C$16:$C$24</c:f>
                <c:numCache>
                  <c:formatCode>General</c:formatCode>
                  <c:ptCount val="9"/>
                  <c:pt idx="0">
                    <c:v>9.470000000000001E-3</c:v>
                  </c:pt>
                  <c:pt idx="1">
                    <c:v>0.81651399999999996</c:v>
                  </c:pt>
                  <c:pt idx="2">
                    <c:v>6.3699999999999998E-3</c:v>
                  </c:pt>
                  <c:pt idx="3">
                    <c:v>0.325376</c:v>
                  </c:pt>
                  <c:pt idx="4">
                    <c:v>7.5898999999999994E-2</c:v>
                  </c:pt>
                  <c:pt idx="5">
                    <c:v>7.6639999999999998E-3</c:v>
                  </c:pt>
                  <c:pt idx="6">
                    <c:v>4.1479999999999998E-3</c:v>
                  </c:pt>
                  <c:pt idx="7">
                    <c:v>2.2274000000000002E-2</c:v>
                  </c:pt>
                  <c:pt idx="8">
                    <c:v>3.6289999999999998E-3</c:v>
                  </c:pt>
                </c:numCache>
              </c:numRef>
            </c:plus>
            <c:minus>
              <c:numRef>
                <c:f>Sheet12!$D$16:$D$24</c:f>
                <c:numCache>
                  <c:formatCode>General</c:formatCode>
                  <c:ptCount val="9"/>
                  <c:pt idx="0">
                    <c:v>9.470000000000001E-3</c:v>
                  </c:pt>
                  <c:pt idx="1">
                    <c:v>0.81651399999999996</c:v>
                  </c:pt>
                  <c:pt idx="2">
                    <c:v>6.3699999999999998E-3</c:v>
                  </c:pt>
                  <c:pt idx="3">
                    <c:v>0.325376</c:v>
                  </c:pt>
                  <c:pt idx="4">
                    <c:v>7.5898999999999994E-2</c:v>
                  </c:pt>
                  <c:pt idx="5">
                    <c:v>7.6639999999999998E-3</c:v>
                  </c:pt>
                  <c:pt idx="6">
                    <c:v>4.1479999999999998E-3</c:v>
                  </c:pt>
                  <c:pt idx="7">
                    <c:v>2.2274000000000002E-2</c:v>
                  </c:pt>
                  <c:pt idx="8">
                    <c:v>3.6289999999999998E-3</c:v>
                  </c:pt>
                </c:numCache>
              </c:numRef>
            </c:minus>
            <c:spPr>
              <a:noFill/>
              <a:ln w="9525" cap="flat" cmpd="sng" algn="ctr">
                <a:solidFill>
                  <a:schemeClr val="tx1">
                    <a:lumMod val="65000"/>
                    <a:lumOff val="35000"/>
                  </a:schemeClr>
                </a:solidFill>
                <a:round/>
              </a:ln>
              <a:effectLst/>
            </c:spPr>
          </c:errBars>
          <c:cat>
            <c:strRef>
              <c:f>Sheet12!$A$16:$A$24</c:f>
              <c:strCache>
                <c:ptCount val="9"/>
                <c:pt idx="0">
                  <c:v>jacobi2d</c:v>
                </c:pt>
                <c:pt idx="1">
                  <c:v>syr2k</c:v>
                </c:pt>
                <c:pt idx="2">
                  <c:v>resnet</c:v>
                </c:pt>
                <c:pt idx="3">
                  <c:v>symm</c:v>
                </c:pt>
                <c:pt idx="4">
                  <c:v>syrk</c:v>
                </c:pt>
                <c:pt idx="5">
                  <c:v>conv2d</c:v>
                </c:pt>
                <c:pt idx="6">
                  <c:v>deriche</c:v>
                </c:pt>
                <c:pt idx="7">
                  <c:v>trmm</c:v>
                </c:pt>
                <c:pt idx="8">
                  <c:v>seidel2d</c:v>
                </c:pt>
              </c:strCache>
            </c:strRef>
          </c:cat>
          <c:val>
            <c:numRef>
              <c:f>Sheet12!$B$16:$B$24</c:f>
              <c:numCache>
                <c:formatCode>General</c:formatCode>
                <c:ptCount val="9"/>
                <c:pt idx="0">
                  <c:v>40.647750000000002</c:v>
                </c:pt>
                <c:pt idx="1">
                  <c:v>223.85227799999998</c:v>
                </c:pt>
                <c:pt idx="2">
                  <c:v>5.2112250000000007</c:v>
                </c:pt>
                <c:pt idx="3">
                  <c:v>112.98168</c:v>
                </c:pt>
                <c:pt idx="4">
                  <c:v>122.833018</c:v>
                </c:pt>
                <c:pt idx="5">
                  <c:v>11.364833000000001</c:v>
                </c:pt>
                <c:pt idx="6">
                  <c:v>7.1723950000000007</c:v>
                </c:pt>
                <c:pt idx="7">
                  <c:v>12.239039</c:v>
                </c:pt>
                <c:pt idx="8">
                  <c:v>1.045663</c:v>
                </c:pt>
              </c:numCache>
            </c:numRef>
          </c:val>
          <c:extLst>
            <c:ext xmlns:c15="http://schemas.microsoft.com/office/drawing/2012/chart" uri="{02D57815-91ED-43cb-92C2-25804820EDAC}">
              <c15:datalabelsRange>
                <c15:f>Sheet12!$J$16:$J$24</c15:f>
                <c15:dlblRangeCache>
                  <c:ptCount val="9"/>
                  <c:pt idx="0">
                    <c:v>0.85×</c:v>
                  </c:pt>
                  <c:pt idx="1">
                    <c:v>6.81×</c:v>
                  </c:pt>
                  <c:pt idx="2">
                    <c:v>7.68×</c:v>
                  </c:pt>
                  <c:pt idx="3">
                    <c:v>8.54×</c:v>
                  </c:pt>
                  <c:pt idx="4">
                    <c:v>11.97×</c:v>
                  </c:pt>
                  <c:pt idx="5">
                    <c:v>63.1×</c:v>
                  </c:pt>
                  <c:pt idx="6">
                    <c:v>218.2×</c:v>
                  </c:pt>
                  <c:pt idx="7">
                    <c:v>227.09×</c:v>
                  </c:pt>
                  <c:pt idx="8">
                    <c:v>2724.96×</c:v>
                  </c:pt>
                </c15:dlblRangeCache>
              </c15:datalabelsRange>
            </c:ext>
            <c:ext xmlns:c16="http://schemas.microsoft.com/office/drawing/2014/chart" uri="{C3380CC4-5D6E-409C-BE32-E72D297353CC}">
              <c16:uniqueId val="{00000009-319D-4EDD-ABE6-3CD1E3DDD69C}"/>
            </c:ext>
          </c:extLst>
        </c:ser>
        <c:ser>
          <c:idx val="1"/>
          <c:order val="1"/>
          <c:spPr>
            <a:solidFill>
              <a:srgbClr val="156082"/>
            </a:solidFill>
            <a:ln>
              <a:noFill/>
            </a:ln>
            <a:effectLst/>
          </c:spPr>
          <c:invertIfNegative val="0"/>
          <c:errBars>
            <c:errBarType val="both"/>
            <c:errValType val="cust"/>
            <c:noEndCap val="0"/>
            <c:plus>
              <c:numRef>
                <c:f>Sheet12!$F$16:$F$24</c:f>
                <c:numCache>
                  <c:formatCode>General</c:formatCode>
                  <c:ptCount val="9"/>
                  <c:pt idx="0">
                    <c:v>1.080856</c:v>
                  </c:pt>
                  <c:pt idx="1">
                    <c:v>186.04119200000002</c:v>
                  </c:pt>
                  <c:pt idx="2">
                    <c:v>1.1082400000000001</c:v>
                  </c:pt>
                  <c:pt idx="3">
                    <c:v>65.066065999999992</c:v>
                  </c:pt>
                  <c:pt idx="4">
                    <c:v>164.34614400000001</c:v>
                  </c:pt>
                  <c:pt idx="5">
                    <c:v>9.9958160000000014</c:v>
                  </c:pt>
                  <c:pt idx="6">
                    <c:v>7.0974200000000005</c:v>
                  </c:pt>
                  <c:pt idx="7">
                    <c:v>85.749880999999988</c:v>
                  </c:pt>
                  <c:pt idx="8">
                    <c:v>20.961323</c:v>
                  </c:pt>
                </c:numCache>
              </c:numRef>
            </c:plus>
            <c:minus>
              <c:numRef>
                <c:f>Sheet12!$F$16:$F$24</c:f>
                <c:numCache>
                  <c:formatCode>General</c:formatCode>
                  <c:ptCount val="9"/>
                  <c:pt idx="0">
                    <c:v>1.080856</c:v>
                  </c:pt>
                  <c:pt idx="1">
                    <c:v>186.04119200000002</c:v>
                  </c:pt>
                  <c:pt idx="2">
                    <c:v>1.1082400000000001</c:v>
                  </c:pt>
                  <c:pt idx="3">
                    <c:v>65.066065999999992</c:v>
                  </c:pt>
                  <c:pt idx="4">
                    <c:v>164.34614400000001</c:v>
                  </c:pt>
                  <c:pt idx="5">
                    <c:v>9.9958160000000014</c:v>
                  </c:pt>
                  <c:pt idx="6">
                    <c:v>7.0974200000000005</c:v>
                  </c:pt>
                  <c:pt idx="7">
                    <c:v>85.749880999999988</c:v>
                  </c:pt>
                  <c:pt idx="8">
                    <c:v>20.961323</c:v>
                  </c:pt>
                </c:numCache>
              </c:numRef>
            </c:minus>
            <c:spPr>
              <a:noFill/>
              <a:ln w="9525" cap="flat" cmpd="sng" algn="ctr">
                <a:solidFill>
                  <a:schemeClr val="tx1">
                    <a:lumMod val="65000"/>
                    <a:lumOff val="35000"/>
                  </a:schemeClr>
                </a:solidFill>
                <a:round/>
              </a:ln>
              <a:effectLst/>
            </c:spPr>
          </c:errBars>
          <c:cat>
            <c:strRef>
              <c:f>Sheet12!$A$16:$A$24</c:f>
              <c:strCache>
                <c:ptCount val="9"/>
                <c:pt idx="0">
                  <c:v>jacobi2d</c:v>
                </c:pt>
                <c:pt idx="1">
                  <c:v>syr2k</c:v>
                </c:pt>
                <c:pt idx="2">
                  <c:v>resnet</c:v>
                </c:pt>
                <c:pt idx="3">
                  <c:v>symm</c:v>
                </c:pt>
                <c:pt idx="4">
                  <c:v>syrk</c:v>
                </c:pt>
                <c:pt idx="5">
                  <c:v>conv2d</c:v>
                </c:pt>
                <c:pt idx="6">
                  <c:v>deriche</c:v>
                </c:pt>
                <c:pt idx="7">
                  <c:v>trmm</c:v>
                </c:pt>
                <c:pt idx="8">
                  <c:v>seidel2d</c:v>
                </c:pt>
              </c:strCache>
            </c:strRef>
          </c:cat>
          <c:val>
            <c:numRef>
              <c:f>Sheet12!$E$16:$E$24</c:f>
              <c:numCache>
                <c:formatCode>General</c:formatCode>
                <c:ptCount val="9"/>
                <c:pt idx="0">
                  <c:v>34.629332000000005</c:v>
                </c:pt>
                <c:pt idx="1">
                  <c:v>1523.8573710000001</c:v>
                </c:pt>
                <c:pt idx="2">
                  <c:v>40.016950999999999</c:v>
                </c:pt>
                <c:pt idx="3">
                  <c:v>965.02882899999997</c:v>
                </c:pt>
                <c:pt idx="4">
                  <c:v>1470.4775339999999</c:v>
                </c:pt>
                <c:pt idx="5">
                  <c:v>717.12787700000001</c:v>
                </c:pt>
                <c:pt idx="6">
                  <c:v>1565.0240430000001</c:v>
                </c:pt>
                <c:pt idx="7">
                  <c:v>2779.3877889999999</c:v>
                </c:pt>
                <c:pt idx="8">
                  <c:v>2849.3855520000002</c:v>
                </c:pt>
              </c:numCache>
            </c:numRef>
          </c:val>
          <c:extLst>
            <c:ext xmlns:c16="http://schemas.microsoft.com/office/drawing/2014/chart" uri="{C3380CC4-5D6E-409C-BE32-E72D297353CC}">
              <c16:uniqueId val="{0000000A-319D-4EDD-ABE6-3CD1E3DDD69C}"/>
            </c:ext>
          </c:extLst>
        </c:ser>
        <c:dLbls>
          <c:showLegendKey val="0"/>
          <c:showVal val="0"/>
          <c:showCatName val="0"/>
          <c:showSerName val="0"/>
          <c:showPercent val="0"/>
          <c:showBubbleSize val="0"/>
        </c:dLbls>
        <c:gapWidth val="223"/>
        <c:overlap val="-27"/>
        <c:axId val="1301378863"/>
        <c:axId val="1301375503"/>
      </c:barChart>
      <c:catAx>
        <c:axId val="130137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375503"/>
        <c:crosses val="autoZero"/>
        <c:auto val="1"/>
        <c:lblAlgn val="ctr"/>
        <c:lblOffset val="100"/>
        <c:noMultiLvlLbl val="0"/>
      </c:catAx>
      <c:valAx>
        <c:axId val="1301375503"/>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301378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7D18B"/>
            </a:solidFill>
            <a:ln>
              <a:noFill/>
            </a:ln>
            <a:effectLst/>
          </c:spPr>
          <c:invertIfNegative val="0"/>
          <c:dLbls>
            <c:dLbl>
              <c:idx val="0"/>
              <c:tx>
                <c:rich>
                  <a:bodyPr/>
                  <a:lstStyle/>
                  <a:p>
                    <a:fld id="{15F033CC-F48B-4CA9-B4BB-1A928A4CAB8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4A9-40D3-8AF1-42BDA9E7C4F4}"/>
                </c:ext>
              </c:extLst>
            </c:dLbl>
            <c:dLbl>
              <c:idx val="1"/>
              <c:tx>
                <c:rich>
                  <a:bodyPr/>
                  <a:lstStyle/>
                  <a:p>
                    <a:fld id="{9338A8ED-62E2-472E-A2BE-A6EDA0631D6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4A9-40D3-8AF1-42BDA9E7C4F4}"/>
                </c:ext>
              </c:extLst>
            </c:dLbl>
            <c:dLbl>
              <c:idx val="2"/>
              <c:tx>
                <c:rich>
                  <a:bodyPr/>
                  <a:lstStyle/>
                  <a:p>
                    <a:fld id="{9CBCC4AC-5D88-48DE-B5E8-53B602F7FE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4A9-40D3-8AF1-42BDA9E7C4F4}"/>
                </c:ext>
              </c:extLst>
            </c:dLbl>
            <c:dLbl>
              <c:idx val="3"/>
              <c:tx>
                <c:rich>
                  <a:bodyPr/>
                  <a:lstStyle/>
                  <a:p>
                    <a:fld id="{547CFFB3-6020-49F7-A7B8-ED42DD0EE35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4A9-40D3-8AF1-42BDA9E7C4F4}"/>
                </c:ext>
              </c:extLst>
            </c:dLbl>
            <c:dLbl>
              <c:idx val="4"/>
              <c:tx>
                <c:rich>
                  <a:bodyPr/>
                  <a:lstStyle/>
                  <a:p>
                    <a:fld id="{61288366-144E-4DA8-9BF1-B1CD8EC7FF5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4A9-40D3-8AF1-42BDA9E7C4F4}"/>
                </c:ext>
              </c:extLst>
            </c:dLbl>
            <c:dLbl>
              <c:idx val="5"/>
              <c:tx>
                <c:rich>
                  <a:bodyPr/>
                  <a:lstStyle/>
                  <a:p>
                    <a:fld id="{A6A3E209-0812-454B-B350-59D89852F5B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4A9-40D3-8AF1-42BDA9E7C4F4}"/>
                </c:ext>
              </c:extLst>
            </c:dLbl>
            <c:dLbl>
              <c:idx val="6"/>
              <c:tx>
                <c:rich>
                  <a:bodyPr/>
                  <a:lstStyle/>
                  <a:p>
                    <a:fld id="{02FFB753-0A7D-466A-8BD0-289A62FDC91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4A9-40D3-8AF1-42BDA9E7C4F4}"/>
                </c:ext>
              </c:extLst>
            </c:dLbl>
            <c:dLbl>
              <c:idx val="7"/>
              <c:tx>
                <c:rich>
                  <a:bodyPr/>
                  <a:lstStyle/>
                  <a:p>
                    <a:fld id="{5AC047B8-9C13-468C-A95F-3376DD66B7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4A9-40D3-8AF1-42BDA9E7C4F4}"/>
                </c:ext>
              </c:extLst>
            </c:dLbl>
            <c:dLbl>
              <c:idx val="8"/>
              <c:tx>
                <c:rich>
                  <a:bodyPr/>
                  <a:lstStyle/>
                  <a:p>
                    <a:fld id="{B29E0FEE-29CC-4A65-895A-8617136A8D2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4A9-40D3-8AF1-42BDA9E7C4F4}"/>
                </c:ext>
              </c:extLst>
            </c:dLbl>
            <c:dLbl>
              <c:idx val="9"/>
              <c:tx>
                <c:rich>
                  <a:bodyPr/>
                  <a:lstStyle/>
                  <a:p>
                    <a:fld id="{8EA17844-DD22-4891-96A7-C71D776E736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4A9-40D3-8AF1-42BDA9E7C4F4}"/>
                </c:ext>
              </c:extLst>
            </c:dLbl>
            <c:dLbl>
              <c:idx val="10"/>
              <c:tx>
                <c:rich>
                  <a:bodyPr/>
                  <a:lstStyle/>
                  <a:p>
                    <a:fld id="{2E16C687-0C7C-4B45-B943-A842B38200A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4A9-40D3-8AF1-42BDA9E7C4F4}"/>
                </c:ext>
              </c:extLst>
            </c:dLbl>
            <c:dLbl>
              <c:idx val="11"/>
              <c:tx>
                <c:rich>
                  <a:bodyPr/>
                  <a:lstStyle/>
                  <a:p>
                    <a:fld id="{CF39C2ED-5E48-4FE6-8D4F-832563CA6E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4A9-40D3-8AF1-42BDA9E7C4F4}"/>
                </c:ext>
              </c:extLst>
            </c:dLbl>
            <c:dLbl>
              <c:idx val="12"/>
              <c:tx>
                <c:rich>
                  <a:bodyPr/>
                  <a:lstStyle/>
                  <a:p>
                    <a:fld id="{A2E7B6AD-6A96-4CE8-95A4-AA12603F42B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4A9-40D3-8AF1-42BDA9E7C4F4}"/>
                </c:ext>
              </c:extLst>
            </c:dLbl>
            <c:dLbl>
              <c:idx val="13"/>
              <c:tx>
                <c:rich>
                  <a:bodyPr/>
                  <a:lstStyle/>
                  <a:p>
                    <a:fld id="{08F104A1-39FD-45F1-9A16-4D998749D8C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4A9-40D3-8AF1-42BDA9E7C4F4}"/>
                </c:ext>
              </c:extLst>
            </c:dLbl>
            <c:dLbl>
              <c:idx val="14"/>
              <c:tx>
                <c:rich>
                  <a:bodyPr/>
                  <a:lstStyle/>
                  <a:p>
                    <a:fld id="{DD854A1F-2F3B-4AF9-837A-6360582C4C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4A9-40D3-8AF1-42BDA9E7C4F4}"/>
                </c:ext>
              </c:extLst>
            </c:dLbl>
            <c:dLbl>
              <c:idx val="15"/>
              <c:tx>
                <c:rich>
                  <a:bodyPr/>
                  <a:lstStyle/>
                  <a:p>
                    <a:fld id="{2394765A-FC81-43DF-8B22-5E41FDCAEA4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4A9-40D3-8AF1-42BDA9E7C4F4}"/>
                </c:ext>
              </c:extLst>
            </c:dLbl>
            <c:dLbl>
              <c:idx val="16"/>
              <c:tx>
                <c:rich>
                  <a:bodyPr/>
                  <a:lstStyle/>
                  <a:p>
                    <a:fld id="{1C0F8002-1533-4CC9-A69A-DF3D194DCBF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4A9-40D3-8AF1-42BDA9E7C4F4}"/>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Sheet11!$C$23:$C$39</c:f>
                <c:numCache>
                  <c:formatCode>General</c:formatCode>
                  <c:ptCount val="17"/>
                  <c:pt idx="0">
                    <c:v>1.8664999999999998E-2</c:v>
                  </c:pt>
                  <c:pt idx="1">
                    <c:v>2.6363000000000001E-2</c:v>
                  </c:pt>
                  <c:pt idx="2">
                    <c:v>4.1849999999999995E-3</c:v>
                  </c:pt>
                  <c:pt idx="3">
                    <c:v>1.5143E-2</c:v>
                  </c:pt>
                  <c:pt idx="4">
                    <c:v>8.7119999999999993E-3</c:v>
                  </c:pt>
                  <c:pt idx="5">
                    <c:v>3.7397E-2</c:v>
                  </c:pt>
                  <c:pt idx="6">
                    <c:v>1.7060000000000001E-3</c:v>
                  </c:pt>
                  <c:pt idx="7">
                    <c:v>2.5000000000000001E-3</c:v>
                  </c:pt>
                  <c:pt idx="8">
                    <c:v>6.685E-3</c:v>
                  </c:pt>
                  <c:pt idx="9">
                    <c:v>3.6600000000000001E-2</c:v>
                  </c:pt>
                  <c:pt idx="10">
                    <c:v>2.33E-3</c:v>
                  </c:pt>
                  <c:pt idx="11">
                    <c:v>3.8319999999999999E-3</c:v>
                  </c:pt>
                  <c:pt idx="12">
                    <c:v>3.3610000000000003E-3</c:v>
                  </c:pt>
                  <c:pt idx="13">
                    <c:v>3.4408000000000001E-2</c:v>
                  </c:pt>
                  <c:pt idx="14">
                    <c:v>1.106E-3</c:v>
                  </c:pt>
                  <c:pt idx="15">
                    <c:v>1.5449999999999999E-3</c:v>
                  </c:pt>
                  <c:pt idx="16">
                    <c:v>5.5700000000000009E-4</c:v>
                  </c:pt>
                </c:numCache>
              </c:numRef>
            </c:plus>
            <c:minus>
              <c:numRef>
                <c:f>Sheet11!$C$23:$C$39</c:f>
                <c:numCache>
                  <c:formatCode>General</c:formatCode>
                  <c:ptCount val="17"/>
                  <c:pt idx="0">
                    <c:v>1.8664999999999998E-2</c:v>
                  </c:pt>
                  <c:pt idx="1">
                    <c:v>2.6363000000000001E-2</c:v>
                  </c:pt>
                  <c:pt idx="2">
                    <c:v>4.1849999999999995E-3</c:v>
                  </c:pt>
                  <c:pt idx="3">
                    <c:v>1.5143E-2</c:v>
                  </c:pt>
                  <c:pt idx="4">
                    <c:v>8.7119999999999993E-3</c:v>
                  </c:pt>
                  <c:pt idx="5">
                    <c:v>3.7397E-2</c:v>
                  </c:pt>
                  <c:pt idx="6">
                    <c:v>1.7060000000000001E-3</c:v>
                  </c:pt>
                  <c:pt idx="7">
                    <c:v>2.5000000000000001E-3</c:v>
                  </c:pt>
                  <c:pt idx="8">
                    <c:v>6.685E-3</c:v>
                  </c:pt>
                  <c:pt idx="9">
                    <c:v>3.6600000000000001E-2</c:v>
                  </c:pt>
                  <c:pt idx="10">
                    <c:v>2.33E-3</c:v>
                  </c:pt>
                  <c:pt idx="11">
                    <c:v>3.8319999999999999E-3</c:v>
                  </c:pt>
                  <c:pt idx="12">
                    <c:v>3.3610000000000003E-3</c:v>
                  </c:pt>
                  <c:pt idx="13">
                    <c:v>3.4408000000000001E-2</c:v>
                  </c:pt>
                  <c:pt idx="14">
                    <c:v>1.106E-3</c:v>
                  </c:pt>
                  <c:pt idx="15">
                    <c:v>1.5449999999999999E-3</c:v>
                  </c:pt>
                  <c:pt idx="16">
                    <c:v>5.5700000000000009E-4</c:v>
                  </c:pt>
                </c:numCache>
              </c:numRef>
            </c:minus>
            <c:spPr>
              <a:noFill/>
              <a:ln w="9525" cap="flat" cmpd="sng" algn="ctr">
                <a:solidFill>
                  <a:schemeClr val="tx1">
                    <a:lumMod val="65000"/>
                    <a:lumOff val="35000"/>
                  </a:schemeClr>
                </a:solidFill>
                <a:round/>
              </a:ln>
              <a:effectLst/>
            </c:spPr>
          </c:errBars>
          <c:cat>
            <c:strRef>
              <c:f>Sheet11!$A$23:$A$39</c:f>
              <c:strCache>
                <c:ptCount val="17"/>
                <c:pt idx="0">
                  <c:v>adi</c:v>
                </c:pt>
                <c:pt idx="1">
                  <c:v>durbin</c:v>
                </c:pt>
                <c:pt idx="2">
                  <c:v>vadv</c:v>
                </c:pt>
                <c:pt idx="3">
                  <c:v>cavity_flow</c:v>
                </c:pt>
                <c:pt idx="4">
                  <c:v>heat3d</c:v>
                </c:pt>
                <c:pt idx="5">
                  <c:v>fdtd_2d</c:v>
                </c:pt>
                <c:pt idx="6">
                  <c:v>jacobi1d</c:v>
                </c:pt>
                <c:pt idx="7">
                  <c:v>trisolv</c:v>
                </c:pt>
                <c:pt idx="8">
                  <c:v>lenet</c:v>
                </c:pt>
                <c:pt idx="9">
                  <c:v>go_fast</c:v>
                </c:pt>
                <c:pt idx="10">
                  <c:v>gramschmidt</c:v>
                </c:pt>
                <c:pt idx="11">
                  <c:v>lu</c:v>
                </c:pt>
                <c:pt idx="12">
                  <c:v>ludcmp</c:v>
                </c:pt>
                <c:pt idx="13">
                  <c:v>covariance</c:v>
                </c:pt>
                <c:pt idx="14">
                  <c:v>cholesky</c:v>
                </c:pt>
                <c:pt idx="15">
                  <c:v>doitgen</c:v>
                </c:pt>
                <c:pt idx="16">
                  <c:v>correlation</c:v>
                </c:pt>
              </c:strCache>
            </c:strRef>
          </c:cat>
          <c:val>
            <c:numRef>
              <c:f>Sheet11!$B$23:$B$39</c:f>
              <c:numCache>
                <c:formatCode>General</c:formatCode>
                <c:ptCount val="17"/>
                <c:pt idx="0">
                  <c:v>9.8911060000000006</c:v>
                </c:pt>
                <c:pt idx="1">
                  <c:v>17.257393</c:v>
                </c:pt>
                <c:pt idx="2">
                  <c:v>14.550303</c:v>
                </c:pt>
                <c:pt idx="3">
                  <c:v>4.9581229999999996</c:v>
                </c:pt>
                <c:pt idx="4">
                  <c:v>7.4222869999999999</c:v>
                </c:pt>
                <c:pt idx="5">
                  <c:v>4.6058729999999999</c:v>
                </c:pt>
                <c:pt idx="6">
                  <c:v>0.78634099999999996</c:v>
                </c:pt>
                <c:pt idx="7">
                  <c:v>1.89177</c:v>
                </c:pt>
                <c:pt idx="8">
                  <c:v>0.67613299999999998</c:v>
                </c:pt>
                <c:pt idx="9">
                  <c:v>0.72799999999999998</c:v>
                </c:pt>
                <c:pt idx="10">
                  <c:v>1.7027110000000001</c:v>
                </c:pt>
                <c:pt idx="11">
                  <c:v>0.670682</c:v>
                </c:pt>
                <c:pt idx="12">
                  <c:v>0.713225</c:v>
                </c:pt>
                <c:pt idx="13">
                  <c:v>0.37245699999999998</c:v>
                </c:pt>
                <c:pt idx="14">
                  <c:v>0.70744700000000005</c:v>
                </c:pt>
                <c:pt idx="15">
                  <c:v>0.19333600000000001</c:v>
                </c:pt>
                <c:pt idx="16">
                  <c:v>0.11785</c:v>
                </c:pt>
              </c:numCache>
            </c:numRef>
          </c:val>
          <c:extLst>
            <c:ext xmlns:c15="http://schemas.microsoft.com/office/drawing/2012/chart" uri="{02D57815-91ED-43cb-92C2-25804820EDAC}">
              <c15:datalabelsRange>
                <c15:f>Sheet11!$J$23:$J$39</c15:f>
                <c15:dlblRangeCache>
                  <c:ptCount val="17"/>
                  <c:pt idx="0">
                    <c:v>0.11×</c:v>
                  </c:pt>
                  <c:pt idx="1">
                    <c:v>0.28×</c:v>
                  </c:pt>
                  <c:pt idx="2">
                    <c:v>0.41×</c:v>
                  </c:pt>
                  <c:pt idx="3">
                    <c:v>0.91×</c:v>
                  </c:pt>
                  <c:pt idx="5">
                    <c:v>1.03×</c:v>
                  </c:pt>
                  <c:pt idx="6">
                    <c:v>1.21×</c:v>
                  </c:pt>
                  <c:pt idx="7">
                    <c:v>1.79×</c:v>
                  </c:pt>
                  <c:pt idx="8">
                    <c:v>3.38×</c:v>
                  </c:pt>
                  <c:pt idx="9">
                    <c:v>2.83×</c:v>
                  </c:pt>
                  <c:pt idx="10">
                    <c:v>5.99×</c:v>
                  </c:pt>
                  <c:pt idx="11">
                    <c:v>7.21×</c:v>
                  </c:pt>
                  <c:pt idx="12">
                    <c:v>7.21×</c:v>
                  </c:pt>
                  <c:pt idx="13">
                    <c:v>21.58×</c:v>
                  </c:pt>
                  <c:pt idx="14">
                    <c:v>47.77×</c:v>
                  </c:pt>
                  <c:pt idx="15">
                    <c:v>47.89×</c:v>
                  </c:pt>
                  <c:pt idx="16">
                    <c:v>64.42×</c:v>
                  </c:pt>
                </c15:dlblRangeCache>
              </c15:datalabelsRange>
            </c:ext>
            <c:ext xmlns:c16="http://schemas.microsoft.com/office/drawing/2014/chart" uri="{C3380CC4-5D6E-409C-BE32-E72D297353CC}">
              <c16:uniqueId val="{00000011-B4A9-40D3-8AF1-42BDA9E7C4F4}"/>
            </c:ext>
          </c:extLst>
        </c:ser>
        <c:ser>
          <c:idx val="1"/>
          <c:order val="1"/>
          <c:spPr>
            <a:solidFill>
              <a:srgbClr val="156082"/>
            </a:solidFill>
            <a:ln>
              <a:noFill/>
            </a:ln>
            <a:effectLst/>
          </c:spPr>
          <c:invertIfNegative val="0"/>
          <c:dLbls>
            <c:dLbl>
              <c:idx val="0"/>
              <c:tx>
                <c:rich>
                  <a:bodyPr/>
                  <a:lstStyle/>
                  <a:p>
                    <a:fld id="{464F127D-41E2-481D-8632-2A86520DCB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4A9-40D3-8AF1-42BDA9E7C4F4}"/>
                </c:ext>
              </c:extLst>
            </c:dLbl>
            <c:dLbl>
              <c:idx val="1"/>
              <c:tx>
                <c:rich>
                  <a:bodyPr/>
                  <a:lstStyle/>
                  <a:p>
                    <a:fld id="{D4419325-7AD6-4ED7-96CB-B5006CCA241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4A9-40D3-8AF1-42BDA9E7C4F4}"/>
                </c:ext>
              </c:extLst>
            </c:dLbl>
            <c:dLbl>
              <c:idx val="2"/>
              <c:tx>
                <c:rich>
                  <a:bodyPr/>
                  <a:lstStyle/>
                  <a:p>
                    <a:fld id="{F9B8173F-872A-49D0-B50D-D98DE443E90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4A9-40D3-8AF1-42BDA9E7C4F4}"/>
                </c:ext>
              </c:extLst>
            </c:dLbl>
            <c:dLbl>
              <c:idx val="3"/>
              <c:tx>
                <c:rich>
                  <a:bodyPr/>
                  <a:lstStyle/>
                  <a:p>
                    <a:fld id="{528D6BD2-934B-48B3-9CEC-E2FF70D3645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4A9-40D3-8AF1-42BDA9E7C4F4}"/>
                </c:ext>
              </c:extLst>
            </c:dLbl>
            <c:dLbl>
              <c:idx val="4"/>
              <c:tx>
                <c:rich>
                  <a:bodyPr rot="-5400000" spcFirstLastPara="1" vertOverflow="ellipsis" wrap="square" lIns="91440" tIns="19050" rIns="0" bIns="19050" anchor="ctr" anchorCtr="1">
                    <a:spAutoFit/>
                  </a:bodyPr>
                  <a:lstStyle/>
                  <a:p>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fld id="{65533B48-D2FF-4A05-95F1-049BF09A4C0F}" type="CELLRANGE">
                      <a:rPr lang="en-US"/>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t>[CELLRANGE]</a:t>
                    </a:fld>
                    <a:endParaRPr lang="en-US"/>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6-B4A9-40D3-8AF1-42BDA9E7C4F4}"/>
                </c:ext>
              </c:extLst>
            </c:dLbl>
            <c:dLbl>
              <c:idx val="5"/>
              <c:tx>
                <c:rich>
                  <a:bodyPr/>
                  <a:lstStyle/>
                  <a:p>
                    <a:fld id="{CD020832-CFC4-4419-9FAE-1A7EF366322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4A9-40D3-8AF1-42BDA9E7C4F4}"/>
                </c:ext>
              </c:extLst>
            </c:dLbl>
            <c:dLbl>
              <c:idx val="6"/>
              <c:tx>
                <c:rich>
                  <a:bodyPr/>
                  <a:lstStyle/>
                  <a:p>
                    <a:fld id="{B1238F7A-13AD-4D12-BB0B-B794DA07526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B4A9-40D3-8AF1-42BDA9E7C4F4}"/>
                </c:ext>
              </c:extLst>
            </c:dLbl>
            <c:dLbl>
              <c:idx val="7"/>
              <c:tx>
                <c:rich>
                  <a:bodyPr/>
                  <a:lstStyle/>
                  <a:p>
                    <a:fld id="{F36708A7-1BC7-4CC9-B56C-D87335F1D18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4A9-40D3-8AF1-42BDA9E7C4F4}"/>
                </c:ext>
              </c:extLst>
            </c:dLbl>
            <c:dLbl>
              <c:idx val="8"/>
              <c:tx>
                <c:rich>
                  <a:bodyPr/>
                  <a:lstStyle/>
                  <a:p>
                    <a:fld id="{A96469E7-EA6E-43DD-8DC9-8E603CC167A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B4A9-40D3-8AF1-42BDA9E7C4F4}"/>
                </c:ext>
              </c:extLst>
            </c:dLbl>
            <c:dLbl>
              <c:idx val="9"/>
              <c:tx>
                <c:rich>
                  <a:bodyPr/>
                  <a:lstStyle/>
                  <a:p>
                    <a:fld id="{E5D24979-D0DB-4F23-A06B-3449BBB96DE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4A9-40D3-8AF1-42BDA9E7C4F4}"/>
                </c:ext>
              </c:extLst>
            </c:dLbl>
            <c:dLbl>
              <c:idx val="10"/>
              <c:tx>
                <c:rich>
                  <a:bodyPr/>
                  <a:lstStyle/>
                  <a:p>
                    <a:fld id="{C076A7FB-6F0C-4759-90EB-99CA82BF8FA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4A9-40D3-8AF1-42BDA9E7C4F4}"/>
                </c:ext>
              </c:extLst>
            </c:dLbl>
            <c:dLbl>
              <c:idx val="11"/>
              <c:tx>
                <c:rich>
                  <a:bodyPr/>
                  <a:lstStyle/>
                  <a:p>
                    <a:fld id="{B795B820-51E7-473C-A9C0-A52899D3192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B4A9-40D3-8AF1-42BDA9E7C4F4}"/>
                </c:ext>
              </c:extLst>
            </c:dLbl>
            <c:dLbl>
              <c:idx val="12"/>
              <c:tx>
                <c:rich>
                  <a:bodyPr/>
                  <a:lstStyle/>
                  <a:p>
                    <a:fld id="{54696A27-92C9-4635-AD7C-F8B01B29304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B4A9-40D3-8AF1-42BDA9E7C4F4}"/>
                </c:ext>
              </c:extLst>
            </c:dLbl>
            <c:dLbl>
              <c:idx val="13"/>
              <c:tx>
                <c:rich>
                  <a:bodyPr/>
                  <a:lstStyle/>
                  <a:p>
                    <a:fld id="{651374DB-8016-45D0-91B0-E0C22E12091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B4A9-40D3-8AF1-42BDA9E7C4F4}"/>
                </c:ext>
              </c:extLst>
            </c:dLbl>
            <c:dLbl>
              <c:idx val="14"/>
              <c:tx>
                <c:rich>
                  <a:bodyPr/>
                  <a:lstStyle/>
                  <a:p>
                    <a:fld id="{B5BE38A6-5A5D-45F6-8E06-27E9541ABB6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B4A9-40D3-8AF1-42BDA9E7C4F4}"/>
                </c:ext>
              </c:extLst>
            </c:dLbl>
            <c:dLbl>
              <c:idx val="15"/>
              <c:tx>
                <c:rich>
                  <a:bodyPr/>
                  <a:lstStyle/>
                  <a:p>
                    <a:fld id="{93101ECB-8F3A-4057-9865-BBFB3044F7D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B4A9-40D3-8AF1-42BDA9E7C4F4}"/>
                </c:ext>
              </c:extLst>
            </c:dLbl>
            <c:dLbl>
              <c:idx val="16"/>
              <c:tx>
                <c:rich>
                  <a:bodyPr/>
                  <a:lstStyle/>
                  <a:p>
                    <a:fld id="{8F51DFB7-2853-4A91-AEAA-FBA8A5A3FE8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B4A9-40D3-8AF1-42BDA9E7C4F4}"/>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Sheet11!$F$23:$F$39</c:f>
                <c:numCache>
                  <c:formatCode>General</c:formatCode>
                  <c:ptCount val="17"/>
                  <c:pt idx="0">
                    <c:v>8.6299999999999994E-4</c:v>
                  </c:pt>
                  <c:pt idx="1">
                    <c:v>1.4199999999999998E-3</c:v>
                  </c:pt>
                  <c:pt idx="2">
                    <c:v>1.1042999999999999E-2</c:v>
                  </c:pt>
                  <c:pt idx="3">
                    <c:v>9.8300000000000002E-3</c:v>
                  </c:pt>
                  <c:pt idx="4">
                    <c:v>0.124972</c:v>
                  </c:pt>
                  <c:pt idx="5">
                    <c:v>2.3226E-2</c:v>
                  </c:pt>
                  <c:pt idx="6">
                    <c:v>3.5209999999999998E-3</c:v>
                  </c:pt>
                  <c:pt idx="7">
                    <c:v>3.9389999999999998E-3</c:v>
                  </c:pt>
                  <c:pt idx="8">
                    <c:v>2.1070000000000004E-3</c:v>
                  </c:pt>
                  <c:pt idx="9">
                    <c:v>4.2799999999999998E-2</c:v>
                  </c:pt>
                  <c:pt idx="10">
                    <c:v>5.0069999999999993E-3</c:v>
                  </c:pt>
                  <c:pt idx="11">
                    <c:v>7.6447999999999988E-2</c:v>
                  </c:pt>
                  <c:pt idx="12">
                    <c:v>1.9768999999999998E-2</c:v>
                  </c:pt>
                  <c:pt idx="13">
                    <c:v>0.30118499999999998</c:v>
                  </c:pt>
                  <c:pt idx="14">
                    <c:v>0.13117099999999998</c:v>
                  </c:pt>
                  <c:pt idx="15">
                    <c:v>0.12742200000000001</c:v>
                  </c:pt>
                  <c:pt idx="16">
                    <c:v>0.22688700000000001</c:v>
                  </c:pt>
                </c:numCache>
              </c:numRef>
            </c:plus>
            <c:minus>
              <c:numRef>
                <c:f>Sheet11!$F$23:$F$39</c:f>
                <c:numCache>
                  <c:formatCode>General</c:formatCode>
                  <c:ptCount val="17"/>
                  <c:pt idx="0">
                    <c:v>8.6299999999999994E-4</c:v>
                  </c:pt>
                  <c:pt idx="1">
                    <c:v>1.4199999999999998E-3</c:v>
                  </c:pt>
                  <c:pt idx="2">
                    <c:v>1.1042999999999999E-2</c:v>
                  </c:pt>
                  <c:pt idx="3">
                    <c:v>9.8300000000000002E-3</c:v>
                  </c:pt>
                  <c:pt idx="4">
                    <c:v>0.124972</c:v>
                  </c:pt>
                  <c:pt idx="5">
                    <c:v>2.3226E-2</c:v>
                  </c:pt>
                  <c:pt idx="6">
                    <c:v>3.5209999999999998E-3</c:v>
                  </c:pt>
                  <c:pt idx="7">
                    <c:v>3.9389999999999998E-3</c:v>
                  </c:pt>
                  <c:pt idx="8">
                    <c:v>2.1070000000000004E-3</c:v>
                  </c:pt>
                  <c:pt idx="9">
                    <c:v>4.2799999999999998E-2</c:v>
                  </c:pt>
                  <c:pt idx="10">
                    <c:v>5.0069999999999993E-3</c:v>
                  </c:pt>
                  <c:pt idx="11">
                    <c:v>7.6447999999999988E-2</c:v>
                  </c:pt>
                  <c:pt idx="12">
                    <c:v>1.9768999999999998E-2</c:v>
                  </c:pt>
                  <c:pt idx="13">
                    <c:v>0.30118499999999998</c:v>
                  </c:pt>
                  <c:pt idx="14">
                    <c:v>0.13117099999999998</c:v>
                  </c:pt>
                  <c:pt idx="15">
                    <c:v>0.12742200000000001</c:v>
                  </c:pt>
                  <c:pt idx="16">
                    <c:v>0.22688700000000001</c:v>
                  </c:pt>
                </c:numCache>
              </c:numRef>
            </c:minus>
            <c:spPr>
              <a:noFill/>
              <a:ln w="9525" cap="flat" cmpd="sng" algn="ctr">
                <a:solidFill>
                  <a:schemeClr val="tx1">
                    <a:lumMod val="65000"/>
                    <a:lumOff val="35000"/>
                  </a:schemeClr>
                </a:solidFill>
                <a:round/>
              </a:ln>
              <a:effectLst/>
            </c:spPr>
          </c:errBars>
          <c:cat>
            <c:strRef>
              <c:f>Sheet11!$A$23:$A$39</c:f>
              <c:strCache>
                <c:ptCount val="17"/>
                <c:pt idx="0">
                  <c:v>adi</c:v>
                </c:pt>
                <c:pt idx="1">
                  <c:v>durbin</c:v>
                </c:pt>
                <c:pt idx="2">
                  <c:v>vadv</c:v>
                </c:pt>
                <c:pt idx="3">
                  <c:v>cavity_flow</c:v>
                </c:pt>
                <c:pt idx="4">
                  <c:v>heat3d</c:v>
                </c:pt>
                <c:pt idx="5">
                  <c:v>fdtd_2d</c:v>
                </c:pt>
                <c:pt idx="6">
                  <c:v>jacobi1d</c:v>
                </c:pt>
                <c:pt idx="7">
                  <c:v>trisolv</c:v>
                </c:pt>
                <c:pt idx="8">
                  <c:v>lenet</c:v>
                </c:pt>
                <c:pt idx="9">
                  <c:v>go_fast</c:v>
                </c:pt>
                <c:pt idx="10">
                  <c:v>gramschmidt</c:v>
                </c:pt>
                <c:pt idx="11">
                  <c:v>lu</c:v>
                </c:pt>
                <c:pt idx="12">
                  <c:v>ludcmp</c:v>
                </c:pt>
                <c:pt idx="13">
                  <c:v>covariance</c:v>
                </c:pt>
                <c:pt idx="14">
                  <c:v>cholesky</c:v>
                </c:pt>
                <c:pt idx="15">
                  <c:v>doitgen</c:v>
                </c:pt>
                <c:pt idx="16">
                  <c:v>correlation</c:v>
                </c:pt>
              </c:strCache>
            </c:strRef>
          </c:cat>
          <c:val>
            <c:numRef>
              <c:f>Sheet11!$E$23:$E$39</c:f>
              <c:numCache>
                <c:formatCode>General</c:formatCode>
                <c:ptCount val="17"/>
                <c:pt idx="0">
                  <c:v>1.096122</c:v>
                </c:pt>
                <c:pt idx="1">
                  <c:v>4.7764870000000004</c:v>
                </c:pt>
                <c:pt idx="2">
                  <c:v>5.9530750000000001</c:v>
                </c:pt>
                <c:pt idx="3">
                  <c:v>4.4963689999999996</c:v>
                </c:pt>
                <c:pt idx="4">
                  <c:v>6.9815119999999995</c:v>
                </c:pt>
                <c:pt idx="5">
                  <c:v>4.7365450000000004</c:v>
                </c:pt>
                <c:pt idx="6">
                  <c:v>0.9532759999999999</c:v>
                </c:pt>
                <c:pt idx="7">
                  <c:v>3.3952249999999999</c:v>
                </c:pt>
                <c:pt idx="8">
                  <c:v>2.287941</c:v>
                </c:pt>
                <c:pt idx="9">
                  <c:v>2.0594200000000003</c:v>
                </c:pt>
                <c:pt idx="10">
                  <c:v>10.192406</c:v>
                </c:pt>
                <c:pt idx="11">
                  <c:v>4.8359480000000001</c:v>
                </c:pt>
                <c:pt idx="12">
                  <c:v>5.1395949999999999</c:v>
                </c:pt>
                <c:pt idx="13">
                  <c:v>8.0372769999999996</c:v>
                </c:pt>
                <c:pt idx="14">
                  <c:v>33.791722999999998</c:v>
                </c:pt>
                <c:pt idx="15">
                  <c:v>9.2596290000000003</c:v>
                </c:pt>
                <c:pt idx="16">
                  <c:v>7.5916870000000003</c:v>
                </c:pt>
              </c:numCache>
            </c:numRef>
          </c:val>
          <c:extLst>
            <c:ext xmlns:c15="http://schemas.microsoft.com/office/drawing/2012/chart" uri="{02D57815-91ED-43cb-92C2-25804820EDAC}">
              <c15:datalabelsRange>
                <c15:f>Sheet11!$K$23:$K$39</c15:f>
                <c15:dlblRangeCache>
                  <c:ptCount val="17"/>
                  <c:pt idx="0">
                    <c:v>0.11×</c:v>
                  </c:pt>
                  <c:pt idx="1">
                    <c:v>0.28×</c:v>
                  </c:pt>
                  <c:pt idx="2">
                    <c:v>0.41×</c:v>
                  </c:pt>
                  <c:pt idx="4">
                    <c:v>0.94×</c:v>
                  </c:pt>
                </c15:dlblRangeCache>
              </c15:datalabelsRange>
            </c:ext>
            <c:ext xmlns:c16="http://schemas.microsoft.com/office/drawing/2014/chart" uri="{C3380CC4-5D6E-409C-BE32-E72D297353CC}">
              <c16:uniqueId val="{00000023-B4A9-40D3-8AF1-42BDA9E7C4F4}"/>
            </c:ext>
          </c:extLst>
        </c:ser>
        <c:dLbls>
          <c:showLegendKey val="0"/>
          <c:showVal val="0"/>
          <c:showCatName val="0"/>
          <c:showSerName val="0"/>
          <c:showPercent val="0"/>
          <c:showBubbleSize val="0"/>
        </c:dLbls>
        <c:gapWidth val="209"/>
        <c:overlap val="-27"/>
        <c:axId val="1460079903"/>
        <c:axId val="1460081343"/>
      </c:barChart>
      <c:catAx>
        <c:axId val="146007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081343"/>
        <c:crosses val="autoZero"/>
        <c:auto val="1"/>
        <c:lblAlgn val="ctr"/>
        <c:lblOffset val="100"/>
        <c:noMultiLvlLbl val="0"/>
      </c:catAx>
      <c:valAx>
        <c:axId val="1460081343"/>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Runtime (seconds)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60079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7D18B"/>
            </a:solidFill>
            <a:ln>
              <a:noFill/>
            </a:ln>
            <a:effectLst/>
          </c:spPr>
          <c:invertIfNegative val="0"/>
          <c:dLbls>
            <c:dLbl>
              <c:idx val="0"/>
              <c:tx>
                <c:rich>
                  <a:bodyPr/>
                  <a:lstStyle/>
                  <a:p>
                    <a:fld id="{C7112275-3370-4D7E-8FD7-4272A5FDE4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92E-4C7A-A08F-EF21F7901D29}"/>
                </c:ext>
              </c:extLst>
            </c:dLbl>
            <c:dLbl>
              <c:idx val="1"/>
              <c:tx>
                <c:rich>
                  <a:bodyPr/>
                  <a:lstStyle/>
                  <a:p>
                    <a:fld id="{F93FBD7F-A9F6-45E7-B82D-E25F70F828B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92E-4C7A-A08F-EF21F7901D29}"/>
                </c:ext>
              </c:extLst>
            </c:dLbl>
            <c:dLbl>
              <c:idx val="2"/>
              <c:tx>
                <c:rich>
                  <a:bodyPr/>
                  <a:lstStyle/>
                  <a:p>
                    <a:fld id="{70D766CD-9535-4432-9050-CBE3ED152B5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92E-4C7A-A08F-EF21F7901D29}"/>
                </c:ext>
              </c:extLst>
            </c:dLbl>
            <c:dLbl>
              <c:idx val="3"/>
              <c:tx>
                <c:rich>
                  <a:bodyPr/>
                  <a:lstStyle/>
                  <a:p>
                    <a:fld id="{7515EEF8-F6DD-4802-ACA8-FA2CAF27693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92E-4C7A-A08F-EF21F7901D29}"/>
                </c:ext>
              </c:extLst>
            </c:dLbl>
            <c:dLbl>
              <c:idx val="4"/>
              <c:tx>
                <c:rich>
                  <a:bodyPr/>
                  <a:lstStyle/>
                  <a:p>
                    <a:fld id="{6EB421CA-B056-421C-97DB-B2403A8705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92E-4C7A-A08F-EF21F7901D29}"/>
                </c:ext>
              </c:extLst>
            </c:dLbl>
            <c:dLbl>
              <c:idx val="5"/>
              <c:tx>
                <c:rich>
                  <a:bodyPr/>
                  <a:lstStyle/>
                  <a:p>
                    <a:fld id="{62554A9A-AA7E-4DB9-9230-FE2DE34E598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92E-4C7A-A08F-EF21F7901D29}"/>
                </c:ext>
              </c:extLst>
            </c:dLbl>
            <c:dLbl>
              <c:idx val="6"/>
              <c:tx>
                <c:rich>
                  <a:bodyPr/>
                  <a:lstStyle/>
                  <a:p>
                    <a:fld id="{E3B43278-2477-4414-84C4-E8AE46FF99B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92E-4C7A-A08F-EF21F7901D29}"/>
                </c:ext>
              </c:extLst>
            </c:dLbl>
            <c:dLbl>
              <c:idx val="7"/>
              <c:tx>
                <c:rich>
                  <a:bodyPr/>
                  <a:lstStyle/>
                  <a:p>
                    <a:fld id="{2BDB5DA5-2149-411E-8CC1-67661064EF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92E-4C7A-A08F-EF21F7901D29}"/>
                </c:ext>
              </c:extLst>
            </c:dLbl>
            <c:dLbl>
              <c:idx val="8"/>
              <c:tx>
                <c:rich>
                  <a:bodyPr/>
                  <a:lstStyle/>
                  <a:p>
                    <a:fld id="{7279C098-D0A2-462B-8B31-9D2A0B3AB6D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92E-4C7A-A08F-EF21F7901D29}"/>
                </c:ext>
              </c:extLst>
            </c:dLbl>
            <c:dLbl>
              <c:idx val="9"/>
              <c:tx>
                <c:rich>
                  <a:bodyPr/>
                  <a:lstStyle/>
                  <a:p>
                    <a:fld id="{8A5688A5-BDFF-47EF-929D-08623032162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92E-4C7A-A08F-EF21F7901D29}"/>
                </c:ext>
              </c:extLst>
            </c:dLbl>
            <c:dLbl>
              <c:idx val="10"/>
              <c:tx>
                <c:rich>
                  <a:bodyPr/>
                  <a:lstStyle/>
                  <a:p>
                    <a:fld id="{859D9F73-6221-48BD-B7D9-543AB6340EE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92E-4C7A-A08F-EF21F7901D29}"/>
                </c:ext>
              </c:extLst>
            </c:dLbl>
            <c:dLbl>
              <c:idx val="11"/>
              <c:tx>
                <c:rich>
                  <a:bodyPr/>
                  <a:lstStyle/>
                  <a:p>
                    <a:fld id="{2B48B509-BB34-4A04-9752-47666C3744F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92E-4C7A-A08F-EF21F7901D29}"/>
                </c:ext>
              </c:extLst>
            </c:dLbl>
            <c:dLbl>
              <c:idx val="12"/>
              <c:tx>
                <c:rich>
                  <a:bodyPr/>
                  <a:lstStyle/>
                  <a:p>
                    <a:fld id="{9763F20D-5DB8-4C0D-A0FE-5C1594F8D24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92E-4C7A-A08F-EF21F7901D29}"/>
                </c:ext>
              </c:extLst>
            </c:dLbl>
            <c:dLbl>
              <c:idx val="13"/>
              <c:tx>
                <c:rich>
                  <a:bodyPr/>
                  <a:lstStyle/>
                  <a:p>
                    <a:fld id="{C31030F9-9095-4007-BE65-2B58149AE3C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92E-4C7A-A08F-EF21F7901D29}"/>
                </c:ext>
              </c:extLst>
            </c:dLbl>
            <c:dLbl>
              <c:idx val="14"/>
              <c:tx>
                <c:rich>
                  <a:bodyPr/>
                  <a:lstStyle/>
                  <a:p>
                    <a:fld id="{3CE2CE17-EF97-4E40-9943-D1BE210EB6B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92E-4C7A-A08F-EF21F7901D29}"/>
                </c:ext>
              </c:extLst>
            </c:dLbl>
            <c:dLbl>
              <c:idx val="15"/>
              <c:tx>
                <c:rich>
                  <a:bodyPr/>
                  <a:lstStyle/>
                  <a:p>
                    <a:fld id="{2D9F13A8-626E-4DE7-A3E8-E36304007A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92E-4C7A-A08F-EF21F7901D29}"/>
                </c:ext>
              </c:extLst>
            </c:dLbl>
            <c:dLbl>
              <c:idx val="16"/>
              <c:tx>
                <c:rich>
                  <a:bodyPr/>
                  <a:lstStyle/>
                  <a:p>
                    <a:fld id="{50F62965-85FB-4350-9FBA-6C44A046375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92E-4C7A-A08F-EF21F7901D29}"/>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Benchmark_Lines!$A$2:$A$18</c:f>
              <c:strCache>
                <c:ptCount val="17"/>
                <c:pt idx="0">
                  <c:v>adi</c:v>
                </c:pt>
                <c:pt idx="1">
                  <c:v>durbin</c:v>
                </c:pt>
                <c:pt idx="2">
                  <c:v>vadv</c:v>
                </c:pt>
                <c:pt idx="3">
                  <c:v>cavity_flow</c:v>
                </c:pt>
                <c:pt idx="4">
                  <c:v>heat3d</c:v>
                </c:pt>
                <c:pt idx="5">
                  <c:v>fdtd_2d</c:v>
                </c:pt>
                <c:pt idx="6">
                  <c:v>jacobi1d</c:v>
                </c:pt>
                <c:pt idx="7">
                  <c:v>trisolv</c:v>
                </c:pt>
                <c:pt idx="8">
                  <c:v>lenet</c:v>
                </c:pt>
                <c:pt idx="9">
                  <c:v>go_fast</c:v>
                </c:pt>
                <c:pt idx="10">
                  <c:v>gramschmidt</c:v>
                </c:pt>
                <c:pt idx="11">
                  <c:v>lu</c:v>
                </c:pt>
                <c:pt idx="12">
                  <c:v>ludcmp</c:v>
                </c:pt>
                <c:pt idx="13">
                  <c:v>covariance</c:v>
                </c:pt>
                <c:pt idx="14">
                  <c:v>cholesky</c:v>
                </c:pt>
                <c:pt idx="15">
                  <c:v>doitgen</c:v>
                </c:pt>
                <c:pt idx="16">
                  <c:v>correlation</c:v>
                </c:pt>
              </c:strCache>
            </c:strRef>
          </c:cat>
          <c:val>
            <c:numRef>
              <c:f>Benchmark_Lines!$B$2:$B$18</c:f>
              <c:numCache>
                <c:formatCode>General</c:formatCode>
                <c:ptCount val="17"/>
                <c:pt idx="0">
                  <c:v>36</c:v>
                </c:pt>
                <c:pt idx="1">
                  <c:v>13</c:v>
                </c:pt>
                <c:pt idx="2">
                  <c:v>44</c:v>
                </c:pt>
                <c:pt idx="3">
                  <c:v>29</c:v>
                </c:pt>
                <c:pt idx="4">
                  <c:v>4</c:v>
                </c:pt>
                <c:pt idx="5">
                  <c:v>6</c:v>
                </c:pt>
                <c:pt idx="6">
                  <c:v>4</c:v>
                </c:pt>
                <c:pt idx="7">
                  <c:v>3</c:v>
                </c:pt>
                <c:pt idx="8">
                  <c:v>24</c:v>
                </c:pt>
                <c:pt idx="9">
                  <c:v>4</c:v>
                </c:pt>
                <c:pt idx="10">
                  <c:v>10</c:v>
                </c:pt>
                <c:pt idx="11">
                  <c:v>7</c:v>
                </c:pt>
                <c:pt idx="12">
                  <c:v>13</c:v>
                </c:pt>
                <c:pt idx="13">
                  <c:v>7</c:v>
                </c:pt>
                <c:pt idx="14">
                  <c:v>8</c:v>
                </c:pt>
                <c:pt idx="15">
                  <c:v>3</c:v>
                </c:pt>
                <c:pt idx="16">
                  <c:v>10</c:v>
                </c:pt>
              </c:numCache>
            </c:numRef>
          </c:val>
          <c:extLst>
            <c:ext xmlns:c15="http://schemas.microsoft.com/office/drawing/2012/chart" uri="{02D57815-91ED-43cb-92C2-25804820EDAC}">
              <c15:datalabelsRange>
                <c15:f>Benchmark_Lines!$E$2:$E$18</c15:f>
                <c15:dlblRangeCache>
                  <c:ptCount val="17"/>
                  <c:pt idx="0">
                    <c:v>1.44×</c:v>
                  </c:pt>
                  <c:pt idx="1">
                    <c:v>1.69×</c:v>
                  </c:pt>
                  <c:pt idx="2">
                    <c:v>1.27×</c:v>
                  </c:pt>
                  <c:pt idx="3">
                    <c:v>1.17×</c:v>
                  </c:pt>
                  <c:pt idx="4">
                    <c:v>1.75×</c:v>
                  </c:pt>
                  <c:pt idx="5">
                    <c:v>1.5×</c:v>
                  </c:pt>
                  <c:pt idx="6">
                    <c:v>1.75×</c:v>
                  </c:pt>
                  <c:pt idx="7">
                    <c:v>3×</c:v>
                  </c:pt>
                  <c:pt idx="8">
                    <c:v>1.25×</c:v>
                  </c:pt>
                  <c:pt idx="9">
                    <c:v>1.25×</c:v>
                  </c:pt>
                  <c:pt idx="10">
                    <c:v>2.2×</c:v>
                  </c:pt>
                  <c:pt idx="11">
                    <c:v>3.43×</c:v>
                  </c:pt>
                  <c:pt idx="12">
                    <c:v>2.77×</c:v>
                  </c:pt>
                  <c:pt idx="13">
                    <c:v>2×</c:v>
                  </c:pt>
                  <c:pt idx="14">
                    <c:v>2.5×</c:v>
                  </c:pt>
                  <c:pt idx="15">
                    <c:v>2×</c:v>
                  </c:pt>
                  <c:pt idx="16">
                    <c:v>1.7×</c:v>
                  </c:pt>
                </c15:dlblRangeCache>
              </c15:datalabelsRange>
            </c:ext>
            <c:ext xmlns:c16="http://schemas.microsoft.com/office/drawing/2014/chart" uri="{C3380CC4-5D6E-409C-BE32-E72D297353CC}">
              <c16:uniqueId val="{00000011-592E-4C7A-A08F-EF21F7901D29}"/>
            </c:ext>
          </c:extLst>
        </c:ser>
        <c:ser>
          <c:idx val="1"/>
          <c:order val="1"/>
          <c:spPr>
            <a:solidFill>
              <a:srgbClr val="156082"/>
            </a:solidFill>
            <a:ln>
              <a:noFill/>
            </a:ln>
            <a:effectLst/>
          </c:spPr>
          <c:invertIfNegative val="0"/>
          <c:cat>
            <c:strRef>
              <c:f>Benchmark_Lines!$A$2:$A$18</c:f>
              <c:strCache>
                <c:ptCount val="17"/>
                <c:pt idx="0">
                  <c:v>adi</c:v>
                </c:pt>
                <c:pt idx="1">
                  <c:v>durbin</c:v>
                </c:pt>
                <c:pt idx="2">
                  <c:v>vadv</c:v>
                </c:pt>
                <c:pt idx="3">
                  <c:v>cavity_flow</c:v>
                </c:pt>
                <c:pt idx="4">
                  <c:v>heat3d</c:v>
                </c:pt>
                <c:pt idx="5">
                  <c:v>fdtd_2d</c:v>
                </c:pt>
                <c:pt idx="6">
                  <c:v>jacobi1d</c:v>
                </c:pt>
                <c:pt idx="7">
                  <c:v>trisolv</c:v>
                </c:pt>
                <c:pt idx="8">
                  <c:v>lenet</c:v>
                </c:pt>
                <c:pt idx="9">
                  <c:v>go_fast</c:v>
                </c:pt>
                <c:pt idx="10">
                  <c:v>gramschmidt</c:v>
                </c:pt>
                <c:pt idx="11">
                  <c:v>lu</c:v>
                </c:pt>
                <c:pt idx="12">
                  <c:v>ludcmp</c:v>
                </c:pt>
                <c:pt idx="13">
                  <c:v>covariance</c:v>
                </c:pt>
                <c:pt idx="14">
                  <c:v>cholesky</c:v>
                </c:pt>
                <c:pt idx="15">
                  <c:v>doitgen</c:v>
                </c:pt>
                <c:pt idx="16">
                  <c:v>correlation</c:v>
                </c:pt>
              </c:strCache>
            </c:strRef>
          </c:cat>
          <c:val>
            <c:numRef>
              <c:f>Benchmark_Lines!$C$2:$C$18</c:f>
              <c:numCache>
                <c:formatCode>General</c:formatCode>
                <c:ptCount val="17"/>
                <c:pt idx="0">
                  <c:v>52</c:v>
                </c:pt>
                <c:pt idx="1">
                  <c:v>22</c:v>
                </c:pt>
                <c:pt idx="2">
                  <c:v>56</c:v>
                </c:pt>
                <c:pt idx="3">
                  <c:v>34</c:v>
                </c:pt>
                <c:pt idx="4">
                  <c:v>7</c:v>
                </c:pt>
                <c:pt idx="5">
                  <c:v>9</c:v>
                </c:pt>
                <c:pt idx="6">
                  <c:v>7</c:v>
                </c:pt>
                <c:pt idx="7">
                  <c:v>9</c:v>
                </c:pt>
                <c:pt idx="8">
                  <c:v>30</c:v>
                </c:pt>
                <c:pt idx="9">
                  <c:v>5</c:v>
                </c:pt>
                <c:pt idx="10">
                  <c:v>22</c:v>
                </c:pt>
                <c:pt idx="11">
                  <c:v>24</c:v>
                </c:pt>
                <c:pt idx="12">
                  <c:v>36</c:v>
                </c:pt>
                <c:pt idx="13">
                  <c:v>14</c:v>
                </c:pt>
                <c:pt idx="14">
                  <c:v>20</c:v>
                </c:pt>
                <c:pt idx="15">
                  <c:v>6</c:v>
                </c:pt>
                <c:pt idx="16">
                  <c:v>17</c:v>
                </c:pt>
              </c:numCache>
            </c:numRef>
          </c:val>
          <c:extLst>
            <c:ext xmlns:c16="http://schemas.microsoft.com/office/drawing/2014/chart" uri="{C3380CC4-5D6E-409C-BE32-E72D297353CC}">
              <c16:uniqueId val="{00000012-592E-4C7A-A08F-EF21F7901D29}"/>
            </c:ext>
          </c:extLst>
        </c:ser>
        <c:dLbls>
          <c:showLegendKey val="0"/>
          <c:showVal val="0"/>
          <c:showCatName val="0"/>
          <c:showSerName val="0"/>
          <c:showPercent val="0"/>
          <c:showBubbleSize val="0"/>
        </c:dLbls>
        <c:gapWidth val="219"/>
        <c:overlap val="-27"/>
        <c:axId val="220542047"/>
        <c:axId val="220543967"/>
      </c:barChart>
      <c:catAx>
        <c:axId val="22054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220543967"/>
        <c:crosses val="autoZero"/>
        <c:auto val="1"/>
        <c:lblAlgn val="ctr"/>
        <c:lblOffset val="100"/>
        <c:noMultiLvlLbl val="0"/>
      </c:catAx>
      <c:valAx>
        <c:axId val="220543967"/>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1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Number</a:t>
                </a:r>
                <a:r>
                  <a:rPr lang="en-US" sz="1400" baseline="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lines</a:t>
                </a:r>
                <a:endParaRPr lang="en-US" sz="1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220542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4D79D"/>
            </a:solidFill>
            <a:ln>
              <a:noFill/>
            </a:ln>
            <a:effectLst/>
          </c:spPr>
          <c:invertIfNegative val="0"/>
          <c:dLbls>
            <c:dLbl>
              <c:idx val="0"/>
              <c:tx>
                <c:rich>
                  <a:bodyPr/>
                  <a:lstStyle/>
                  <a:p>
                    <a:fld id="{CB8E361F-8ADD-49C2-94EF-9AE7E6807E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585-4F3A-8822-DC971C42CCFF}"/>
                </c:ext>
              </c:extLst>
            </c:dLbl>
            <c:dLbl>
              <c:idx val="1"/>
              <c:tx>
                <c:rich>
                  <a:bodyPr/>
                  <a:lstStyle/>
                  <a:p>
                    <a:fld id="{6B5F2D77-F930-4DEE-8E57-23D7C350AB9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85-4F3A-8822-DC971C42CCFF}"/>
                </c:ext>
              </c:extLst>
            </c:dLbl>
            <c:dLbl>
              <c:idx val="2"/>
              <c:tx>
                <c:rich>
                  <a:bodyPr/>
                  <a:lstStyle/>
                  <a:p>
                    <a:fld id="{1C81F3E8-31BA-4C66-80D2-9B23FB56CA4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585-4F3A-8822-DC971C42CCFF}"/>
                </c:ext>
              </c:extLst>
            </c:dLbl>
            <c:dLbl>
              <c:idx val="3"/>
              <c:tx>
                <c:rich>
                  <a:bodyPr/>
                  <a:lstStyle/>
                  <a:p>
                    <a:fld id="{B1AD5AF1-9DC3-44F6-A9E5-8B8D4AB983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585-4F3A-8822-DC971C42CCFF}"/>
                </c:ext>
              </c:extLst>
            </c:dLbl>
            <c:dLbl>
              <c:idx val="4"/>
              <c:tx>
                <c:rich>
                  <a:bodyPr/>
                  <a:lstStyle/>
                  <a:p>
                    <a:fld id="{C8154C9C-E69C-40F1-826A-7FDA8D1B35A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585-4F3A-8822-DC971C42CCFF}"/>
                </c:ext>
              </c:extLst>
            </c:dLbl>
            <c:dLbl>
              <c:idx val="5"/>
              <c:tx>
                <c:rich>
                  <a:bodyPr/>
                  <a:lstStyle/>
                  <a:p>
                    <a:fld id="{D371470E-69C7-43A1-A113-EF4B13538EE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585-4F3A-8822-DC971C42CCFF}"/>
                </c:ext>
              </c:extLst>
            </c:dLbl>
            <c:dLbl>
              <c:idx val="6"/>
              <c:tx>
                <c:rich>
                  <a:bodyPr/>
                  <a:lstStyle/>
                  <a:p>
                    <a:fld id="{38E43AA6-D482-4D9C-A21B-A47DDCDCD58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585-4F3A-8822-DC971C42CCFF}"/>
                </c:ext>
              </c:extLst>
            </c:dLbl>
            <c:dLbl>
              <c:idx val="7"/>
              <c:tx>
                <c:rich>
                  <a:bodyPr/>
                  <a:lstStyle/>
                  <a:p>
                    <a:fld id="{CB89210B-170B-47FC-B447-C4B06B9525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585-4F3A-8822-DC971C42CCFF}"/>
                </c:ext>
              </c:extLst>
            </c:dLbl>
            <c:dLbl>
              <c:idx val="8"/>
              <c:tx>
                <c:rich>
                  <a:bodyPr/>
                  <a:lstStyle/>
                  <a:p>
                    <a:fld id="{D16E7A2B-476E-4EB4-B7D6-BBFF17FBF7A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585-4F3A-8822-DC971C42CCFF}"/>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Sheet13!$A$2:$A$10</c:f>
              <c:strCache>
                <c:ptCount val="9"/>
                <c:pt idx="0">
                  <c:v>jacobi2d</c:v>
                </c:pt>
                <c:pt idx="1">
                  <c:v>syr2k</c:v>
                </c:pt>
                <c:pt idx="2">
                  <c:v>resnet</c:v>
                </c:pt>
                <c:pt idx="3">
                  <c:v>symm</c:v>
                </c:pt>
                <c:pt idx="4">
                  <c:v>syrk</c:v>
                </c:pt>
                <c:pt idx="5">
                  <c:v>conv2d</c:v>
                </c:pt>
                <c:pt idx="6">
                  <c:v>deriche</c:v>
                </c:pt>
                <c:pt idx="7">
                  <c:v>trmm</c:v>
                </c:pt>
                <c:pt idx="8">
                  <c:v>seidel2d</c:v>
                </c:pt>
              </c:strCache>
            </c:strRef>
          </c:cat>
          <c:val>
            <c:numRef>
              <c:f>Sheet13!$B$2:$B$10</c:f>
              <c:numCache>
                <c:formatCode>General</c:formatCode>
                <c:ptCount val="9"/>
                <c:pt idx="0">
                  <c:v>4</c:v>
                </c:pt>
                <c:pt idx="1">
                  <c:v>5</c:v>
                </c:pt>
                <c:pt idx="2">
                  <c:v>24</c:v>
                </c:pt>
                <c:pt idx="3">
                  <c:v>8</c:v>
                </c:pt>
                <c:pt idx="4">
                  <c:v>5</c:v>
                </c:pt>
                <c:pt idx="5">
                  <c:v>7</c:v>
                </c:pt>
                <c:pt idx="6">
                  <c:v>32</c:v>
                </c:pt>
                <c:pt idx="7">
                  <c:v>5</c:v>
                </c:pt>
                <c:pt idx="8">
                  <c:v>7</c:v>
                </c:pt>
              </c:numCache>
            </c:numRef>
          </c:val>
          <c:extLst>
            <c:ext xmlns:c15="http://schemas.microsoft.com/office/drawing/2012/chart" uri="{02D57815-91ED-43cb-92C2-25804820EDAC}">
              <c15:datalabelsRange>
                <c15:f>Sheet13!$E$2:$E$10</c15:f>
                <c15:dlblRangeCache>
                  <c:ptCount val="9"/>
                  <c:pt idx="0">
                    <c:v>1.75×</c:v>
                  </c:pt>
                  <c:pt idx="1">
                    <c:v>4.2×</c:v>
                  </c:pt>
                  <c:pt idx="2">
                    <c:v>1.08×</c:v>
                  </c:pt>
                  <c:pt idx="3">
                    <c:v>2.13×</c:v>
                  </c:pt>
                  <c:pt idx="4">
                    <c:v>4.4×</c:v>
                  </c:pt>
                  <c:pt idx="5">
                    <c:v>1.71×</c:v>
                  </c:pt>
                  <c:pt idx="6">
                    <c:v>1.13×</c:v>
                  </c:pt>
                  <c:pt idx="7">
                    <c:v>2.6×</c:v>
                  </c:pt>
                  <c:pt idx="8">
                    <c:v>1.71×</c:v>
                  </c:pt>
                </c15:dlblRangeCache>
              </c15:datalabelsRange>
            </c:ext>
            <c:ext xmlns:c16="http://schemas.microsoft.com/office/drawing/2014/chart" uri="{C3380CC4-5D6E-409C-BE32-E72D297353CC}">
              <c16:uniqueId val="{00000009-0585-4F3A-8822-DC971C42CCFF}"/>
            </c:ext>
          </c:extLst>
        </c:ser>
        <c:ser>
          <c:idx val="1"/>
          <c:order val="1"/>
          <c:spPr>
            <a:solidFill>
              <a:srgbClr val="156082"/>
            </a:solidFill>
            <a:ln>
              <a:noFill/>
            </a:ln>
            <a:effectLst/>
          </c:spPr>
          <c:invertIfNegative val="0"/>
          <c:cat>
            <c:strRef>
              <c:f>Sheet13!$A$2:$A$10</c:f>
              <c:strCache>
                <c:ptCount val="9"/>
                <c:pt idx="0">
                  <c:v>jacobi2d</c:v>
                </c:pt>
                <c:pt idx="1">
                  <c:v>syr2k</c:v>
                </c:pt>
                <c:pt idx="2">
                  <c:v>resnet</c:v>
                </c:pt>
                <c:pt idx="3">
                  <c:v>symm</c:v>
                </c:pt>
                <c:pt idx="4">
                  <c:v>syrk</c:v>
                </c:pt>
                <c:pt idx="5">
                  <c:v>conv2d</c:v>
                </c:pt>
                <c:pt idx="6">
                  <c:v>deriche</c:v>
                </c:pt>
                <c:pt idx="7">
                  <c:v>trmm</c:v>
                </c:pt>
                <c:pt idx="8">
                  <c:v>seidel2d</c:v>
                </c:pt>
              </c:strCache>
            </c:strRef>
          </c:cat>
          <c:val>
            <c:numRef>
              <c:f>Sheet13!$C$2:$C$10</c:f>
              <c:numCache>
                <c:formatCode>General</c:formatCode>
                <c:ptCount val="9"/>
                <c:pt idx="0">
                  <c:v>7</c:v>
                </c:pt>
                <c:pt idx="1">
                  <c:v>21</c:v>
                </c:pt>
                <c:pt idx="2">
                  <c:v>26</c:v>
                </c:pt>
                <c:pt idx="3">
                  <c:v>17</c:v>
                </c:pt>
                <c:pt idx="4">
                  <c:v>22</c:v>
                </c:pt>
                <c:pt idx="5">
                  <c:v>12</c:v>
                </c:pt>
                <c:pt idx="6">
                  <c:v>36</c:v>
                </c:pt>
                <c:pt idx="7">
                  <c:v>13</c:v>
                </c:pt>
                <c:pt idx="8">
                  <c:v>12</c:v>
                </c:pt>
              </c:numCache>
            </c:numRef>
          </c:val>
          <c:extLst>
            <c:ext xmlns:c16="http://schemas.microsoft.com/office/drawing/2014/chart" uri="{C3380CC4-5D6E-409C-BE32-E72D297353CC}">
              <c16:uniqueId val="{0000000A-0585-4F3A-8822-DC971C42CCFF}"/>
            </c:ext>
          </c:extLst>
        </c:ser>
        <c:dLbls>
          <c:showLegendKey val="0"/>
          <c:showVal val="0"/>
          <c:showCatName val="0"/>
          <c:showSerName val="0"/>
          <c:showPercent val="0"/>
          <c:showBubbleSize val="0"/>
        </c:dLbls>
        <c:gapWidth val="219"/>
        <c:overlap val="-27"/>
        <c:axId val="1666834415"/>
        <c:axId val="1666836335"/>
      </c:barChart>
      <c:catAx>
        <c:axId val="16668344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666836335"/>
        <c:crosses val="autoZero"/>
        <c:auto val="1"/>
        <c:lblAlgn val="ctr"/>
        <c:lblOffset val="100"/>
        <c:noMultiLvlLbl val="0"/>
      </c:catAx>
      <c:valAx>
        <c:axId val="1666836335"/>
        <c:scaling>
          <c:orientation val="minMax"/>
          <c:max val="5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1666834415"/>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B4D79D"/>
              </a:solidFill>
              <a:round/>
            </a:ln>
            <a:effectLst/>
          </c:spPr>
          <c:marker>
            <c:symbol val="none"/>
          </c:marker>
          <c:errBars>
            <c:errDir val="y"/>
            <c:errBarType val="both"/>
            <c:errValType val="cust"/>
            <c:noEndCap val="0"/>
            <c:plus>
              <c:numRef>
                <c:f>'results_2025_02_21_21_32_12'!$H$25:$H$41</c:f>
                <c:numCache>
                  <c:formatCode>General</c:formatCode>
                  <c:ptCount val="17"/>
                  <c:pt idx="0">
                    <c:v>1.619E-3</c:v>
                  </c:pt>
                  <c:pt idx="1">
                    <c:v>3.7460000000000002E-3</c:v>
                  </c:pt>
                  <c:pt idx="2">
                    <c:v>3.1829999999999996E-3</c:v>
                  </c:pt>
                  <c:pt idx="3">
                    <c:v>3.4350000000000001E-3</c:v>
                  </c:pt>
                  <c:pt idx="4">
                    <c:v>2.5739999999999999E-3</c:v>
                  </c:pt>
                  <c:pt idx="5">
                    <c:v>1.9729999999999999E-3</c:v>
                  </c:pt>
                  <c:pt idx="6">
                    <c:v>4.2249999999999996E-3</c:v>
                  </c:pt>
                  <c:pt idx="7">
                    <c:v>3.1160000000000003E-3</c:v>
                  </c:pt>
                  <c:pt idx="8">
                    <c:v>1.5219999999999999E-3</c:v>
                  </c:pt>
                  <c:pt idx="9">
                    <c:v>3.2959999999999999E-3</c:v>
                  </c:pt>
                  <c:pt idx="10">
                    <c:v>7.8969999999999995E-3</c:v>
                  </c:pt>
                  <c:pt idx="11">
                    <c:v>4.5030000000000001E-3</c:v>
                  </c:pt>
                  <c:pt idx="12">
                    <c:v>3.421E-3</c:v>
                  </c:pt>
                  <c:pt idx="13">
                    <c:v>2.761E-3</c:v>
                  </c:pt>
                  <c:pt idx="14">
                    <c:v>7.816E-3</c:v>
                  </c:pt>
                  <c:pt idx="15">
                    <c:v>6.2610000000000001E-3</c:v>
                  </c:pt>
                  <c:pt idx="16">
                    <c:v>7.7510000000000001E-3</c:v>
                  </c:pt>
                </c:numCache>
              </c:numRef>
            </c:plus>
            <c:minus>
              <c:numRef>
                <c:f>'results_2025_02_21_21_32_12'!$H$25:$H$41</c:f>
                <c:numCache>
                  <c:formatCode>General</c:formatCode>
                  <c:ptCount val="17"/>
                  <c:pt idx="0">
                    <c:v>1.619E-3</c:v>
                  </c:pt>
                  <c:pt idx="1">
                    <c:v>3.7460000000000002E-3</c:v>
                  </c:pt>
                  <c:pt idx="2">
                    <c:v>3.1829999999999996E-3</c:v>
                  </c:pt>
                  <c:pt idx="3">
                    <c:v>3.4350000000000001E-3</c:v>
                  </c:pt>
                  <c:pt idx="4">
                    <c:v>2.5739999999999999E-3</c:v>
                  </c:pt>
                  <c:pt idx="5">
                    <c:v>1.9729999999999999E-3</c:v>
                  </c:pt>
                  <c:pt idx="6">
                    <c:v>4.2249999999999996E-3</c:v>
                  </c:pt>
                  <c:pt idx="7">
                    <c:v>3.1160000000000003E-3</c:v>
                  </c:pt>
                  <c:pt idx="8">
                    <c:v>1.5219999999999999E-3</c:v>
                  </c:pt>
                  <c:pt idx="9">
                    <c:v>3.2959999999999999E-3</c:v>
                  </c:pt>
                  <c:pt idx="10">
                    <c:v>7.8969999999999995E-3</c:v>
                  </c:pt>
                  <c:pt idx="11">
                    <c:v>4.5030000000000001E-3</c:v>
                  </c:pt>
                  <c:pt idx="12">
                    <c:v>3.421E-3</c:v>
                  </c:pt>
                  <c:pt idx="13">
                    <c:v>2.761E-3</c:v>
                  </c:pt>
                  <c:pt idx="14">
                    <c:v>7.816E-3</c:v>
                  </c:pt>
                  <c:pt idx="15">
                    <c:v>6.2610000000000001E-3</c:v>
                  </c:pt>
                  <c:pt idx="16">
                    <c:v>7.7510000000000001E-3</c:v>
                  </c:pt>
                </c:numCache>
              </c:numRef>
            </c:minus>
            <c:spPr>
              <a:noFill/>
              <a:ln w="9525" cap="flat" cmpd="sng" algn="ctr">
                <a:solidFill>
                  <a:schemeClr val="tx1">
                    <a:lumMod val="65000"/>
                    <a:lumOff val="35000"/>
                  </a:schemeClr>
                </a:solidFill>
                <a:round/>
              </a:ln>
              <a:effectLst/>
            </c:spPr>
          </c:errBars>
          <c:cat>
            <c:numRef>
              <c:f>'results_2025_02_21_21_32_12'!$A$25:$A$41</c:f>
              <c:numCache>
                <c:formatCode>General</c:formatCode>
                <c:ptCount val="17"/>
                <c:pt idx="0">
                  <c:v>10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numCache>
            </c:numRef>
          </c:cat>
          <c:val>
            <c:numRef>
              <c:f>'results_2025_02_21_21_32_12'!$E$25:$E$41</c:f>
              <c:numCache>
                <c:formatCode>General</c:formatCode>
                <c:ptCount val="17"/>
                <c:pt idx="0">
                  <c:v>1.1301E-2</c:v>
                </c:pt>
                <c:pt idx="1">
                  <c:v>3.5969000000000001E-2</c:v>
                </c:pt>
                <c:pt idx="2">
                  <c:v>8.7215000000000001E-2</c:v>
                </c:pt>
                <c:pt idx="3">
                  <c:v>0.15023699999999998</c:v>
                </c:pt>
                <c:pt idx="4">
                  <c:v>0.23123500000000002</c:v>
                </c:pt>
                <c:pt idx="5">
                  <c:v>0.31248799999999999</c:v>
                </c:pt>
                <c:pt idx="6">
                  <c:v>0.38284099999999999</c:v>
                </c:pt>
                <c:pt idx="7">
                  <c:v>0.46919900000000003</c:v>
                </c:pt>
                <c:pt idx="8">
                  <c:v>0.53392899999999999</c:v>
                </c:pt>
                <c:pt idx="9">
                  <c:v>0.59272900000000006</c:v>
                </c:pt>
                <c:pt idx="10">
                  <c:v>0.67627999999999999</c:v>
                </c:pt>
                <c:pt idx="11">
                  <c:v>0.73911099999999996</c:v>
                </c:pt>
                <c:pt idx="12">
                  <c:v>0.79690300000000003</c:v>
                </c:pt>
                <c:pt idx="13">
                  <c:v>0.85744100000000001</c:v>
                </c:pt>
                <c:pt idx="14">
                  <c:v>0.93126999999999993</c:v>
                </c:pt>
                <c:pt idx="15">
                  <c:v>1.009083</c:v>
                </c:pt>
                <c:pt idx="16">
                  <c:v>1.0335809999999999</c:v>
                </c:pt>
              </c:numCache>
            </c:numRef>
          </c:val>
          <c:smooth val="0"/>
          <c:extLst>
            <c:ext xmlns:c16="http://schemas.microsoft.com/office/drawing/2014/chart" uri="{C3380CC4-5D6E-409C-BE32-E72D297353CC}">
              <c16:uniqueId val="{00000000-D103-4673-AD0C-08879C38D3EF}"/>
            </c:ext>
          </c:extLst>
        </c:ser>
        <c:ser>
          <c:idx val="1"/>
          <c:order val="1"/>
          <c:spPr>
            <a:ln w="28575" cap="rnd">
              <a:solidFill>
                <a:srgbClr val="156082"/>
              </a:solidFill>
              <a:round/>
            </a:ln>
            <a:effectLst/>
          </c:spPr>
          <c:marker>
            <c:symbol val="none"/>
          </c:marker>
          <c:errBars>
            <c:errDir val="y"/>
            <c:errBarType val="both"/>
            <c:errValType val="cust"/>
            <c:noEndCap val="0"/>
            <c:plus>
              <c:numRef>
                <c:f>'results_2025_02_21_21_32_12'!$I$25:$I$41</c:f>
                <c:numCache>
                  <c:formatCode>General</c:formatCode>
                  <c:ptCount val="17"/>
                  <c:pt idx="0">
                    <c:v>1.9000000000000001E-5</c:v>
                  </c:pt>
                  <c:pt idx="1">
                    <c:v>3.1999999999999999E-5</c:v>
                  </c:pt>
                  <c:pt idx="2">
                    <c:v>2.8617999999999998E-2</c:v>
                  </c:pt>
                  <c:pt idx="3">
                    <c:v>3.4944000000000003E-2</c:v>
                  </c:pt>
                  <c:pt idx="4">
                    <c:v>3.3928E-2</c:v>
                  </c:pt>
                  <c:pt idx="5">
                    <c:v>0.80723699999999998</c:v>
                  </c:pt>
                  <c:pt idx="6">
                    <c:v>1.2788219999999999</c:v>
                  </c:pt>
                  <c:pt idx="7">
                    <c:v>6.4001999999999989E-2</c:v>
                  </c:pt>
                  <c:pt idx="8">
                    <c:v>0.39705000000000001</c:v>
                  </c:pt>
                  <c:pt idx="9">
                    <c:v>4.9089780000000003</c:v>
                  </c:pt>
                  <c:pt idx="10">
                    <c:v>10.890302999999999</c:v>
                  </c:pt>
                  <c:pt idx="11">
                    <c:v>14.715227000000001</c:v>
                  </c:pt>
                  <c:pt idx="12">
                    <c:v>22.367511</c:v>
                  </c:pt>
                  <c:pt idx="13">
                    <c:v>3.7260849999999999</c:v>
                  </c:pt>
                  <c:pt idx="14">
                    <c:v>15.445549999999999</c:v>
                  </c:pt>
                  <c:pt idx="15">
                    <c:v>7.751798</c:v>
                  </c:pt>
                  <c:pt idx="16">
                    <c:v>14.488620000000001</c:v>
                  </c:pt>
                </c:numCache>
              </c:numRef>
            </c:plus>
            <c:minus>
              <c:numRef>
                <c:f>'results_2025_02_21_21_32_12'!$I$25:$I$41</c:f>
                <c:numCache>
                  <c:formatCode>General</c:formatCode>
                  <c:ptCount val="17"/>
                  <c:pt idx="0">
                    <c:v>1.9000000000000001E-5</c:v>
                  </c:pt>
                  <c:pt idx="1">
                    <c:v>3.1999999999999999E-5</c:v>
                  </c:pt>
                  <c:pt idx="2">
                    <c:v>2.8617999999999998E-2</c:v>
                  </c:pt>
                  <c:pt idx="3">
                    <c:v>3.4944000000000003E-2</c:v>
                  </c:pt>
                  <c:pt idx="4">
                    <c:v>3.3928E-2</c:v>
                  </c:pt>
                  <c:pt idx="5">
                    <c:v>0.80723699999999998</c:v>
                  </c:pt>
                  <c:pt idx="6">
                    <c:v>1.2788219999999999</c:v>
                  </c:pt>
                  <c:pt idx="7">
                    <c:v>6.4001999999999989E-2</c:v>
                  </c:pt>
                  <c:pt idx="8">
                    <c:v>0.39705000000000001</c:v>
                  </c:pt>
                  <c:pt idx="9">
                    <c:v>4.9089780000000003</c:v>
                  </c:pt>
                  <c:pt idx="10">
                    <c:v>10.890302999999999</c:v>
                  </c:pt>
                  <c:pt idx="11">
                    <c:v>14.715227000000001</c:v>
                  </c:pt>
                  <c:pt idx="12">
                    <c:v>22.367511</c:v>
                  </c:pt>
                  <c:pt idx="13">
                    <c:v>3.7260849999999999</c:v>
                  </c:pt>
                  <c:pt idx="14">
                    <c:v>15.445549999999999</c:v>
                  </c:pt>
                  <c:pt idx="15">
                    <c:v>7.751798</c:v>
                  </c:pt>
                  <c:pt idx="16">
                    <c:v>14.488620000000001</c:v>
                  </c:pt>
                </c:numCache>
              </c:numRef>
            </c:minus>
            <c:spPr>
              <a:noFill/>
              <a:ln w="9525" cap="flat" cmpd="sng" algn="ctr">
                <a:solidFill>
                  <a:schemeClr val="tx1">
                    <a:lumMod val="65000"/>
                    <a:lumOff val="35000"/>
                  </a:schemeClr>
                </a:solidFill>
                <a:round/>
              </a:ln>
              <a:effectLst/>
            </c:spPr>
          </c:errBars>
          <c:cat>
            <c:numRef>
              <c:f>'results_2025_02_21_21_32_12'!$A$25:$A$41</c:f>
              <c:numCache>
                <c:formatCode>General</c:formatCode>
                <c:ptCount val="17"/>
                <c:pt idx="0">
                  <c:v>10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numCache>
            </c:numRef>
          </c:cat>
          <c:val>
            <c:numRef>
              <c:f>'results_2025_02_21_21_32_12'!$F$25:$F$41</c:f>
              <c:numCache>
                <c:formatCode>General</c:formatCode>
                <c:ptCount val="17"/>
                <c:pt idx="0">
                  <c:v>2.8199999999999997E-4</c:v>
                </c:pt>
                <c:pt idx="1">
                  <c:v>5.6020000000000002E-3</c:v>
                </c:pt>
                <c:pt idx="2">
                  <c:v>0.23294200000000001</c:v>
                </c:pt>
                <c:pt idx="3">
                  <c:v>1.3436710000000001</c:v>
                </c:pt>
                <c:pt idx="4">
                  <c:v>4.228059</c:v>
                </c:pt>
                <c:pt idx="5">
                  <c:v>8.9777339999999999</c:v>
                </c:pt>
                <c:pt idx="6">
                  <c:v>19.267223000000001</c:v>
                </c:pt>
                <c:pt idx="7">
                  <c:v>36.044953</c:v>
                </c:pt>
                <c:pt idx="8">
                  <c:v>60.807576999999995</c:v>
                </c:pt>
                <c:pt idx="9">
                  <c:v>102.008443</c:v>
                </c:pt>
                <c:pt idx="10">
                  <c:v>171.54942199999999</c:v>
                </c:pt>
                <c:pt idx="11">
                  <c:v>328.58930499999997</c:v>
                </c:pt>
                <c:pt idx="12">
                  <c:v>565.83252700000003</c:v>
                </c:pt>
                <c:pt idx="13">
                  <c:v>913.13356499999998</c:v>
                </c:pt>
                <c:pt idx="14">
                  <c:v>1398.0474380000001</c:v>
                </c:pt>
                <c:pt idx="15">
                  <c:v>2055.1019499999998</c:v>
                </c:pt>
                <c:pt idx="16">
                  <c:v>2863.474964</c:v>
                </c:pt>
              </c:numCache>
            </c:numRef>
          </c:val>
          <c:smooth val="0"/>
          <c:extLst>
            <c:ext xmlns:c16="http://schemas.microsoft.com/office/drawing/2014/chart" uri="{C3380CC4-5D6E-409C-BE32-E72D297353CC}">
              <c16:uniqueId val="{00000001-D103-4673-AD0C-08879C38D3EF}"/>
            </c:ext>
          </c:extLst>
        </c:ser>
        <c:dLbls>
          <c:showLegendKey val="0"/>
          <c:showVal val="0"/>
          <c:showCatName val="0"/>
          <c:showSerName val="0"/>
          <c:showPercent val="0"/>
          <c:showBubbleSize val="0"/>
        </c:dLbls>
        <c:smooth val="0"/>
        <c:axId val="347666960"/>
        <c:axId val="347680400"/>
      </c:lineChart>
      <c:catAx>
        <c:axId val="3476669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a:solidFill>
                      <a:schemeClr val="tx1"/>
                    </a:solidFill>
                  </a:rPr>
                  <a:t>N (order of the input square matrix [NxN])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347680400"/>
        <c:crosses val="autoZero"/>
        <c:auto val="1"/>
        <c:lblAlgn val="ctr"/>
        <c:lblOffset val="100"/>
        <c:noMultiLvlLbl val="0"/>
      </c:catAx>
      <c:valAx>
        <c:axId val="347680400"/>
        <c:scaling>
          <c:orientation val="minMax"/>
          <c:max val="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1200">
                    <a:solidFill>
                      <a:schemeClr val="tx1"/>
                    </a:solidFill>
                  </a:rPr>
                  <a:t>Runtime (seconds)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347666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Linux Libertine" panose="02000503000000000000" pitchFamily="2" charset="0"/>
          <a:ea typeface="Linux Libertine" panose="02000503000000000000" pitchFamily="2" charset="0"/>
          <a:cs typeface="Linux Libertine" panose="02000503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c:f>
              <c:strCache>
                <c:ptCount val="1"/>
                <c:pt idx="0">
                  <c:v>DaCe AD CPU</c:v>
                </c:pt>
              </c:strCache>
            </c:strRef>
          </c:tx>
          <c:spPr>
            <a:solidFill>
              <a:srgbClr val="B4D79D"/>
            </a:solidFill>
            <a:ln>
              <a:noFill/>
            </a:ln>
            <a:effectLst/>
          </c:spPr>
          <c:invertIfNegative val="0"/>
          <c:dLbls>
            <c:dLbl>
              <c:idx val="0"/>
              <c:tx>
                <c:rich>
                  <a:bodyPr/>
                  <a:lstStyle/>
                  <a:p>
                    <a:fld id="{266BABF2-BD6D-4AF3-B64D-953994CFEB1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1D8-4351-BB26-2D19559BAC7E}"/>
                </c:ext>
              </c:extLst>
            </c:dLbl>
            <c:dLbl>
              <c:idx val="1"/>
              <c:tx>
                <c:rich>
                  <a:bodyPr/>
                  <a:lstStyle/>
                  <a:p>
                    <a:fld id="{F3C39978-6AA3-4845-A3B7-4F40E14B14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D8-4351-BB26-2D19559BAC7E}"/>
                </c:ext>
              </c:extLst>
            </c:dLbl>
            <c:dLbl>
              <c:idx val="2"/>
              <c:tx>
                <c:rich>
                  <a:bodyPr/>
                  <a:lstStyle/>
                  <a:p>
                    <a:fld id="{CCCF2DE8-F292-4489-9513-4D821A62ED9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D8-4351-BB26-2D19559BAC7E}"/>
                </c:ext>
              </c:extLst>
            </c:dLbl>
            <c:dLbl>
              <c:idx val="3"/>
              <c:tx>
                <c:rich>
                  <a:bodyPr/>
                  <a:lstStyle/>
                  <a:p>
                    <a:fld id="{D1819EEC-9A24-4753-827B-C6E49379B9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D8-4351-BB26-2D19559BAC7E}"/>
                </c:ext>
              </c:extLst>
            </c:dLbl>
            <c:dLbl>
              <c:idx val="4"/>
              <c:tx>
                <c:rich>
                  <a:bodyPr/>
                  <a:lstStyle/>
                  <a:p>
                    <a:fld id="{3ED5DF13-CD6F-45B9-8A9F-C71ABE7E7B1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D8-4351-BB26-2D19559BAC7E}"/>
                </c:ext>
              </c:extLst>
            </c:dLbl>
            <c:dLbl>
              <c:idx val="5"/>
              <c:tx>
                <c:rich>
                  <a:bodyPr/>
                  <a:lstStyle/>
                  <a:p>
                    <a:fld id="{9301EAC0-6120-4317-A786-20C3849CC34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D8-4351-BB26-2D19559BAC7E}"/>
                </c:ext>
              </c:extLst>
            </c:dLbl>
            <c:dLbl>
              <c:idx val="6"/>
              <c:tx>
                <c:rich>
                  <a:bodyPr/>
                  <a:lstStyle/>
                  <a:p>
                    <a:fld id="{78B39D5B-F0EF-4AD6-AFB9-8BC67B3CEA4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D8-4351-BB26-2D19559BAC7E}"/>
                </c:ext>
              </c:extLst>
            </c:dLbl>
            <c:dLbl>
              <c:idx val="7"/>
              <c:tx>
                <c:rich>
                  <a:bodyPr/>
                  <a:lstStyle/>
                  <a:p>
                    <a:fld id="{2E30FB32-0AB9-4F11-A4F1-70BA96479A8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1D8-4351-BB26-2D19559BAC7E}"/>
                </c:ext>
              </c:extLst>
            </c:dLbl>
            <c:dLbl>
              <c:idx val="8"/>
              <c:tx>
                <c:rich>
                  <a:bodyPr/>
                  <a:lstStyle/>
                  <a:p>
                    <a:fld id="{EAFFFA7C-EE19-4620-B199-26525A08B5E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1D8-4351-BB26-2D19559BAC7E}"/>
                </c:ext>
              </c:extLst>
            </c:dLbl>
            <c:spPr>
              <a:noFill/>
              <a:ln>
                <a:noFill/>
              </a:ln>
              <a:effectLst/>
            </c:spPr>
            <c:txPr>
              <a:bodyPr rot="-5400000" spcFirstLastPara="1" vertOverflow="ellipsis" wrap="square" lIns="38100" tIns="19050" rIns="38100" bIns="19050" anchor="ctr" anchorCtr="1">
                <a:spAutoFit/>
              </a:bodyPr>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Sheet4!$H$2:$H$10</c:f>
                <c:numCache>
                  <c:formatCode>General</c:formatCode>
                  <c:ptCount val="9"/>
                  <c:pt idx="0">
                    <c:v>5.5700000000000009E-4</c:v>
                  </c:pt>
                  <c:pt idx="1">
                    <c:v>2.33E-3</c:v>
                  </c:pt>
                  <c:pt idx="2">
                    <c:v>6.685E-3</c:v>
                  </c:pt>
                  <c:pt idx="3">
                    <c:v>4.1479999999999998E-3</c:v>
                  </c:pt>
                  <c:pt idx="4">
                    <c:v>2.2274000000000002E-2</c:v>
                  </c:pt>
                  <c:pt idx="5">
                    <c:v>1.106E-3</c:v>
                  </c:pt>
                  <c:pt idx="6">
                    <c:v>3.3610000000000003E-3</c:v>
                  </c:pt>
                  <c:pt idx="7">
                    <c:v>3.8319999999999999E-3</c:v>
                  </c:pt>
                  <c:pt idx="8">
                    <c:v>3.6289999999999998E-3</c:v>
                  </c:pt>
                </c:numCache>
              </c:numRef>
            </c:plus>
            <c:minus>
              <c:numRef>
                <c:f>Sheet4!$H$2:$H$10</c:f>
                <c:numCache>
                  <c:formatCode>General</c:formatCode>
                  <c:ptCount val="9"/>
                  <c:pt idx="0">
                    <c:v>5.5700000000000009E-4</c:v>
                  </c:pt>
                  <c:pt idx="1">
                    <c:v>2.33E-3</c:v>
                  </c:pt>
                  <c:pt idx="2">
                    <c:v>6.685E-3</c:v>
                  </c:pt>
                  <c:pt idx="3">
                    <c:v>4.1479999999999998E-3</c:v>
                  </c:pt>
                  <c:pt idx="4">
                    <c:v>2.2274000000000002E-2</c:v>
                  </c:pt>
                  <c:pt idx="5">
                    <c:v>1.106E-3</c:v>
                  </c:pt>
                  <c:pt idx="6">
                    <c:v>3.3610000000000003E-3</c:v>
                  </c:pt>
                  <c:pt idx="7">
                    <c:v>3.8319999999999999E-3</c:v>
                  </c:pt>
                  <c:pt idx="8">
                    <c:v>3.6289999999999998E-3</c:v>
                  </c:pt>
                </c:numCache>
              </c:numRef>
            </c:minus>
            <c:spPr>
              <a:noFill/>
              <a:ln w="9525" cap="flat" cmpd="sng" algn="ctr">
                <a:solidFill>
                  <a:schemeClr val="tx1">
                    <a:lumMod val="65000"/>
                    <a:lumOff val="35000"/>
                  </a:schemeClr>
                </a:solidFill>
                <a:round/>
              </a:ln>
              <a:effectLst/>
            </c:spPr>
          </c:errBars>
          <c:cat>
            <c:strRef>
              <c:f>Sheet4!$A$2:$A$10</c:f>
              <c:strCache>
                <c:ptCount val="9"/>
                <c:pt idx="0">
                  <c:v>correlation</c:v>
                </c:pt>
                <c:pt idx="1">
                  <c:v>gramschmidt</c:v>
                </c:pt>
                <c:pt idx="2">
                  <c:v>lenet</c:v>
                </c:pt>
                <c:pt idx="3">
                  <c:v>deriche</c:v>
                </c:pt>
                <c:pt idx="4">
                  <c:v>trmm</c:v>
                </c:pt>
                <c:pt idx="5">
                  <c:v>cholesky</c:v>
                </c:pt>
                <c:pt idx="6">
                  <c:v>ludcmp</c:v>
                </c:pt>
                <c:pt idx="7">
                  <c:v>lu</c:v>
                </c:pt>
                <c:pt idx="8">
                  <c:v>seidel2d</c:v>
                </c:pt>
              </c:strCache>
            </c:strRef>
          </c:cat>
          <c:val>
            <c:numRef>
              <c:f>Sheet4!$B$14:$B$22</c:f>
              <c:numCache>
                <c:formatCode>General</c:formatCode>
                <c:ptCount val="9"/>
                <c:pt idx="0">
                  <c:v>0.11785</c:v>
                </c:pt>
                <c:pt idx="1">
                  <c:v>1.7027110000000001</c:v>
                </c:pt>
                <c:pt idx="2">
                  <c:v>0.67613299999999998</c:v>
                </c:pt>
                <c:pt idx="3">
                  <c:v>7.1723950000000007</c:v>
                </c:pt>
                <c:pt idx="4">
                  <c:v>12.239039</c:v>
                </c:pt>
                <c:pt idx="5">
                  <c:v>0.70744700000000005</c:v>
                </c:pt>
                <c:pt idx="6">
                  <c:v>0.713225</c:v>
                </c:pt>
                <c:pt idx="7">
                  <c:v>0.670682</c:v>
                </c:pt>
                <c:pt idx="8">
                  <c:v>1.045663</c:v>
                </c:pt>
              </c:numCache>
            </c:numRef>
          </c:val>
          <c:extLst>
            <c:ext xmlns:c15="http://schemas.microsoft.com/office/drawing/2012/chart" uri="{02D57815-91ED-43cb-92C2-25804820EDAC}">
              <c15:datalabelsRange>
                <c15:f>Sheet4!$E$2:$E$10</c15:f>
                <c15:dlblRangeCache>
                  <c:ptCount val="9"/>
                  <c:pt idx="0">
                    <c:v>1.89×</c:v>
                  </c:pt>
                  <c:pt idx="1">
                    <c:v>2.12×</c:v>
                  </c:pt>
                  <c:pt idx="2">
                    <c:v>2.55×</c:v>
                  </c:pt>
                  <c:pt idx="3">
                    <c:v>7.19×</c:v>
                  </c:pt>
                  <c:pt idx="4">
                    <c:v>7.99×</c:v>
                  </c:pt>
                  <c:pt idx="5">
                    <c:v>10.56×</c:v>
                  </c:pt>
                  <c:pt idx="6">
                    <c:v>11.2×</c:v>
                  </c:pt>
                  <c:pt idx="7">
                    <c:v>11.68×</c:v>
                  </c:pt>
                  <c:pt idx="8">
                    <c:v>275.85×</c:v>
                  </c:pt>
                </c15:dlblRangeCache>
              </c15:datalabelsRange>
            </c:ext>
            <c:ext xmlns:c16="http://schemas.microsoft.com/office/drawing/2014/chart" uri="{C3380CC4-5D6E-409C-BE32-E72D297353CC}">
              <c16:uniqueId val="{00000009-11D8-4351-BB26-2D19559BAC7E}"/>
            </c:ext>
          </c:extLst>
        </c:ser>
        <c:ser>
          <c:idx val="1"/>
          <c:order val="1"/>
          <c:tx>
            <c:strRef>
              <c:f>Sheet4!$C$1</c:f>
              <c:strCache>
                <c:ptCount val="1"/>
                <c:pt idx="0">
                  <c:v>JAX JIT GPU</c:v>
                </c:pt>
              </c:strCache>
            </c:strRef>
          </c:tx>
          <c:spPr>
            <a:solidFill>
              <a:srgbClr val="156082"/>
            </a:solidFill>
            <a:ln>
              <a:noFill/>
            </a:ln>
            <a:effectLst/>
          </c:spPr>
          <c:invertIfNegative val="0"/>
          <c:errBars>
            <c:errBarType val="both"/>
            <c:errValType val="cust"/>
            <c:noEndCap val="0"/>
            <c:plus>
              <c:numRef>
                <c:f>Sheet4!$G$2:$G$10</c:f>
                <c:numCache>
                  <c:formatCode>General</c:formatCode>
                  <c:ptCount val="9"/>
                  <c:pt idx="0">
                    <c:v>4.2999999999999995E-5</c:v>
                  </c:pt>
                  <c:pt idx="1">
                    <c:v>5.4149999999999997E-3</c:v>
                  </c:pt>
                  <c:pt idx="2">
                    <c:v>3.9150000000000001E-3</c:v>
                  </c:pt>
                  <c:pt idx="3">
                    <c:v>3.307E-3</c:v>
                  </c:pt>
                  <c:pt idx="4">
                    <c:v>5.7869999999999996E-3</c:v>
                  </c:pt>
                  <c:pt idx="5">
                    <c:v>5.7887999999999995E-2</c:v>
                  </c:pt>
                  <c:pt idx="6">
                    <c:v>8.52E-4</c:v>
                  </c:pt>
                  <c:pt idx="7">
                    <c:v>1.0272E-2</c:v>
                  </c:pt>
                  <c:pt idx="8">
                    <c:v>0.44101799999999997</c:v>
                  </c:pt>
                </c:numCache>
              </c:numRef>
            </c:plus>
            <c:minus>
              <c:numRef>
                <c:f>Sheet4!$G$2:$G$10</c:f>
                <c:numCache>
                  <c:formatCode>General</c:formatCode>
                  <c:ptCount val="9"/>
                  <c:pt idx="0">
                    <c:v>4.2999999999999995E-5</c:v>
                  </c:pt>
                  <c:pt idx="1">
                    <c:v>5.4149999999999997E-3</c:v>
                  </c:pt>
                  <c:pt idx="2">
                    <c:v>3.9150000000000001E-3</c:v>
                  </c:pt>
                  <c:pt idx="3">
                    <c:v>3.307E-3</c:v>
                  </c:pt>
                  <c:pt idx="4">
                    <c:v>5.7869999999999996E-3</c:v>
                  </c:pt>
                  <c:pt idx="5">
                    <c:v>5.7887999999999995E-2</c:v>
                  </c:pt>
                  <c:pt idx="6">
                    <c:v>8.52E-4</c:v>
                  </c:pt>
                  <c:pt idx="7">
                    <c:v>1.0272E-2</c:v>
                  </c:pt>
                  <c:pt idx="8">
                    <c:v>0.44101799999999997</c:v>
                  </c:pt>
                </c:numCache>
              </c:numRef>
            </c:minus>
            <c:spPr>
              <a:noFill/>
              <a:ln w="9525" cap="flat" cmpd="sng" algn="ctr">
                <a:solidFill>
                  <a:schemeClr val="tx1">
                    <a:lumMod val="65000"/>
                    <a:lumOff val="35000"/>
                  </a:schemeClr>
                </a:solidFill>
                <a:round/>
              </a:ln>
              <a:effectLst/>
            </c:spPr>
          </c:errBars>
          <c:cat>
            <c:strRef>
              <c:f>Sheet4!$A$2:$A$10</c:f>
              <c:strCache>
                <c:ptCount val="9"/>
                <c:pt idx="0">
                  <c:v>correlation</c:v>
                </c:pt>
                <c:pt idx="1">
                  <c:v>gramschmidt</c:v>
                </c:pt>
                <c:pt idx="2">
                  <c:v>lenet</c:v>
                </c:pt>
                <c:pt idx="3">
                  <c:v>deriche</c:v>
                </c:pt>
                <c:pt idx="4">
                  <c:v>trmm</c:v>
                </c:pt>
                <c:pt idx="5">
                  <c:v>cholesky</c:v>
                </c:pt>
                <c:pt idx="6">
                  <c:v>ludcmp</c:v>
                </c:pt>
                <c:pt idx="7">
                  <c:v>lu</c:v>
                </c:pt>
                <c:pt idx="8">
                  <c:v>seidel2d</c:v>
                </c:pt>
              </c:strCache>
            </c:strRef>
          </c:cat>
          <c:val>
            <c:numRef>
              <c:f>Sheet4!$C$14:$C$22</c:f>
              <c:numCache>
                <c:formatCode>General</c:formatCode>
                <c:ptCount val="9"/>
                <c:pt idx="0">
                  <c:v>0.223188</c:v>
                </c:pt>
                <c:pt idx="1">
                  <c:v>3.6106370000000001</c:v>
                </c:pt>
                <c:pt idx="2">
                  <c:v>1.7273779999999999</c:v>
                </c:pt>
                <c:pt idx="3">
                  <c:v>51.591628</c:v>
                </c:pt>
                <c:pt idx="4">
                  <c:v>97.807625999999999</c:v>
                </c:pt>
                <c:pt idx="5">
                  <c:v>7.472105</c:v>
                </c:pt>
                <c:pt idx="6">
                  <c:v>7.9889010000000003</c:v>
                </c:pt>
                <c:pt idx="7">
                  <c:v>7.8338649999999994</c:v>
                </c:pt>
                <c:pt idx="8">
                  <c:v>288.44820799999997</c:v>
                </c:pt>
              </c:numCache>
            </c:numRef>
          </c:val>
          <c:extLst>
            <c:ext xmlns:c16="http://schemas.microsoft.com/office/drawing/2014/chart" uri="{C3380CC4-5D6E-409C-BE32-E72D297353CC}">
              <c16:uniqueId val="{0000000A-11D8-4351-BB26-2D19559BAC7E}"/>
            </c:ext>
          </c:extLst>
        </c:ser>
        <c:dLbls>
          <c:showLegendKey val="0"/>
          <c:showVal val="0"/>
          <c:showCatName val="0"/>
          <c:showSerName val="0"/>
          <c:showPercent val="0"/>
          <c:showBubbleSize val="0"/>
        </c:dLbls>
        <c:gapWidth val="219"/>
        <c:overlap val="-27"/>
        <c:axId val="53147535"/>
        <c:axId val="53149455"/>
      </c:barChart>
      <c:catAx>
        <c:axId val="531475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53149455"/>
        <c:crosses val="autoZero"/>
        <c:auto val="1"/>
        <c:lblAlgn val="ctr"/>
        <c:lblOffset val="100"/>
        <c:noMultiLvlLbl val="0"/>
      </c:catAx>
      <c:valAx>
        <c:axId val="53149455"/>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r>
                  <a:rPr lang="en-US" sz="280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Runtime</a:t>
                </a:r>
                <a:r>
                  <a:rPr lang="en-US" sz="28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(seconds)</a:t>
                </a:r>
                <a:endParaRPr lang="en-US" sz="280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Linux Libertine" panose="02000503000000000000" pitchFamily="2" charset="0"/>
                <a:ea typeface="Linux Libertine" panose="02000503000000000000" pitchFamily="2" charset="0"/>
                <a:cs typeface="Linux Libertine" panose="02000503000000000000" pitchFamily="2" charset="0"/>
              </a:defRPr>
            </a:pPr>
            <a:endParaRPr lang="en-US"/>
          </a:p>
        </c:txPr>
        <c:crossAx val="53147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A8179D-1DAD-CD45-845D-B90BB87858CA}" type="datetimeFigureOut">
              <a:rPr lang="en-US" smtClean="0"/>
              <a:pPr/>
              <a:t>9/15/2025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B31EE3-266A-C644-BD25-CC6FDED9475B}" type="slidenum">
              <a:rPr lang="en-US" smtClean="0"/>
              <a:pPr/>
              <a:t>‹#›</a:t>
            </a:fld>
            <a:endParaRPr lang="en-US"/>
          </a:p>
        </p:txBody>
      </p:sp>
    </p:spTree>
    <p:extLst>
      <p:ext uri="{BB962C8B-B14F-4D97-AF65-F5344CB8AC3E}">
        <p14:creationId xmlns:p14="http://schemas.microsoft.com/office/powerpoint/2010/main" val="3323037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02F49-AB9F-44E8-AD6D-8B235D6FFA93}" type="datetimeFigureOut">
              <a:rPr lang="en-US" smtClean="0"/>
              <a:pPr/>
              <a:t>9/15/2025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40F40-438B-4741-9663-A745F4A010DD}" type="slidenum">
              <a:rPr lang="en-US" smtClean="0"/>
              <a:pPr/>
              <a:t>‹#›</a:t>
            </a:fld>
            <a:endParaRPr lang="en-US"/>
          </a:p>
        </p:txBody>
      </p:sp>
    </p:spTree>
    <p:extLst>
      <p:ext uri="{BB962C8B-B14F-4D97-AF65-F5344CB8AC3E}">
        <p14:creationId xmlns:p14="http://schemas.microsoft.com/office/powerpoint/2010/main" val="10614838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40F40-438B-4741-9663-A745F4A010DD}" type="slidenum">
              <a:rPr lang="en-US" smtClean="0"/>
              <a:pPr/>
              <a:t>1</a:t>
            </a:fld>
            <a:endParaRPr lang="en-US"/>
          </a:p>
        </p:txBody>
      </p:sp>
    </p:spTree>
    <p:extLst>
      <p:ext uri="{BB962C8B-B14F-4D97-AF65-F5344CB8AC3E}">
        <p14:creationId xmlns:p14="http://schemas.microsoft.com/office/powerpoint/2010/main" val="369834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7AEF-6932-F41A-57C1-47AA5930D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94343-01F5-59EE-780B-02819F26C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2DF32-44B9-D5B1-9757-61EE4EC2517E}"/>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A5032BFA-B14F-0811-F365-9F30DE7A132A}"/>
              </a:ext>
            </a:extLst>
          </p:cNvPr>
          <p:cNvSpPr>
            <a:spLocks noGrp="1"/>
          </p:cNvSpPr>
          <p:nvPr>
            <p:ph type="sldNum" sz="quarter" idx="5"/>
          </p:nvPr>
        </p:nvSpPr>
        <p:spPr/>
        <p:txBody>
          <a:bodyPr/>
          <a:lstStyle/>
          <a:p>
            <a:fld id="{5CC40F40-438B-4741-9663-A745F4A010DD}" type="slidenum">
              <a:rPr lang="en-US" smtClean="0"/>
              <a:pPr/>
              <a:t>10</a:t>
            </a:fld>
            <a:endParaRPr lang="en-US"/>
          </a:p>
        </p:txBody>
      </p:sp>
    </p:spTree>
    <p:extLst>
      <p:ext uri="{BB962C8B-B14F-4D97-AF65-F5344CB8AC3E}">
        <p14:creationId xmlns:p14="http://schemas.microsoft.com/office/powerpoint/2010/main" val="390507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746D7-CB21-6457-6A8E-F924821EC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DAC07-D750-96F0-9363-ECD6F77B5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51F3C-B3D3-2DA6-E895-414FF2F8EAB9}"/>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7F4F686B-136E-3146-A86A-2AC8E4EA809D}"/>
              </a:ext>
            </a:extLst>
          </p:cNvPr>
          <p:cNvSpPr>
            <a:spLocks noGrp="1"/>
          </p:cNvSpPr>
          <p:nvPr>
            <p:ph type="sldNum" sz="quarter" idx="5"/>
          </p:nvPr>
        </p:nvSpPr>
        <p:spPr/>
        <p:txBody>
          <a:bodyPr/>
          <a:lstStyle/>
          <a:p>
            <a:fld id="{5CC40F40-438B-4741-9663-A745F4A010DD}" type="slidenum">
              <a:rPr lang="en-US" smtClean="0"/>
              <a:pPr/>
              <a:t>11</a:t>
            </a:fld>
            <a:endParaRPr lang="en-US"/>
          </a:p>
        </p:txBody>
      </p:sp>
    </p:spTree>
    <p:extLst>
      <p:ext uri="{BB962C8B-B14F-4D97-AF65-F5344CB8AC3E}">
        <p14:creationId xmlns:p14="http://schemas.microsoft.com/office/powerpoint/2010/main" val="270960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A73E0-86CF-B650-6F5A-22A3534A1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4D7CE-DE86-6919-0CE8-AD5CA7EF9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AF070-8478-FAA2-77A7-80FC175BA077}"/>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6774269A-BB45-3ECC-936F-5DFBFEB90FB4}"/>
              </a:ext>
            </a:extLst>
          </p:cNvPr>
          <p:cNvSpPr>
            <a:spLocks noGrp="1"/>
          </p:cNvSpPr>
          <p:nvPr>
            <p:ph type="sldNum" sz="quarter" idx="5"/>
          </p:nvPr>
        </p:nvSpPr>
        <p:spPr/>
        <p:txBody>
          <a:bodyPr/>
          <a:lstStyle/>
          <a:p>
            <a:fld id="{5CC40F40-438B-4741-9663-A745F4A010DD}" type="slidenum">
              <a:rPr lang="en-US" smtClean="0"/>
              <a:pPr/>
              <a:t>12</a:t>
            </a:fld>
            <a:endParaRPr lang="en-US"/>
          </a:p>
        </p:txBody>
      </p:sp>
    </p:spTree>
    <p:extLst>
      <p:ext uri="{BB962C8B-B14F-4D97-AF65-F5344CB8AC3E}">
        <p14:creationId xmlns:p14="http://schemas.microsoft.com/office/powerpoint/2010/main" val="333771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0EDD-666D-5855-DC9B-24DF96BAB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1CC1C-9230-396E-67AA-88452659E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6AF21-C76E-149A-EEE0-BA6263EAD6D7}"/>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34248BDF-C409-B99C-1FA1-FF4579A128EC}"/>
              </a:ext>
            </a:extLst>
          </p:cNvPr>
          <p:cNvSpPr>
            <a:spLocks noGrp="1"/>
          </p:cNvSpPr>
          <p:nvPr>
            <p:ph type="sldNum" sz="quarter" idx="5"/>
          </p:nvPr>
        </p:nvSpPr>
        <p:spPr/>
        <p:txBody>
          <a:bodyPr/>
          <a:lstStyle/>
          <a:p>
            <a:fld id="{5CC40F40-438B-4741-9663-A745F4A010DD}" type="slidenum">
              <a:rPr lang="en-US" smtClean="0"/>
              <a:pPr/>
              <a:t>13</a:t>
            </a:fld>
            <a:endParaRPr lang="en-US"/>
          </a:p>
        </p:txBody>
      </p:sp>
    </p:spTree>
    <p:extLst>
      <p:ext uri="{BB962C8B-B14F-4D97-AF65-F5344CB8AC3E}">
        <p14:creationId xmlns:p14="http://schemas.microsoft.com/office/powerpoint/2010/main" val="192623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8DC6-A4FF-E1A2-4E07-FF0394990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89C89-94DD-6B86-97BF-43AD269ED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4BB1C-B9C3-6519-F938-B5993889A26A}"/>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A5D78B78-0A2C-3B23-7F2E-893CBAA7E3B5}"/>
              </a:ext>
            </a:extLst>
          </p:cNvPr>
          <p:cNvSpPr>
            <a:spLocks noGrp="1"/>
          </p:cNvSpPr>
          <p:nvPr>
            <p:ph type="sldNum" sz="quarter" idx="5"/>
          </p:nvPr>
        </p:nvSpPr>
        <p:spPr/>
        <p:txBody>
          <a:bodyPr/>
          <a:lstStyle/>
          <a:p>
            <a:fld id="{33FE40E6-6489-4E40-98A1-4FAB3F96E6EA}" type="slidenum">
              <a:rPr lang="en-US" smtClean="0"/>
              <a:t>14</a:t>
            </a:fld>
            <a:endParaRPr lang="en-US"/>
          </a:p>
        </p:txBody>
      </p:sp>
    </p:spTree>
    <p:extLst>
      <p:ext uri="{BB962C8B-B14F-4D97-AF65-F5344CB8AC3E}">
        <p14:creationId xmlns:p14="http://schemas.microsoft.com/office/powerpoint/2010/main" val="356322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C64A-D546-6E0C-84AB-EF8ED2048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194AB2-BE13-C13F-C3F4-DB74F9752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1B10E-6DE8-5AA7-47C4-98301C1E7491}"/>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C1107373-8561-6287-4CC0-38888B57DA44}"/>
              </a:ext>
            </a:extLst>
          </p:cNvPr>
          <p:cNvSpPr>
            <a:spLocks noGrp="1"/>
          </p:cNvSpPr>
          <p:nvPr>
            <p:ph type="sldNum" sz="quarter" idx="5"/>
          </p:nvPr>
        </p:nvSpPr>
        <p:spPr/>
        <p:txBody>
          <a:bodyPr/>
          <a:lstStyle/>
          <a:p>
            <a:fld id="{33FE40E6-6489-4E40-98A1-4FAB3F96E6EA}" type="slidenum">
              <a:rPr lang="en-US" smtClean="0"/>
              <a:t>15</a:t>
            </a:fld>
            <a:endParaRPr lang="en-US"/>
          </a:p>
        </p:txBody>
      </p:sp>
    </p:spTree>
    <p:extLst>
      <p:ext uri="{BB962C8B-B14F-4D97-AF65-F5344CB8AC3E}">
        <p14:creationId xmlns:p14="http://schemas.microsoft.com/office/powerpoint/2010/main" val="190217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F389-DEAC-E3F1-7F47-363040F4F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25DBC-7020-AC08-8CD4-F73C7AA04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DD8F4-B59B-6A71-57C2-50E06FB0AC33}"/>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00044C98-17A1-2CB1-89A1-3C3B3CB03ADB}"/>
              </a:ext>
            </a:extLst>
          </p:cNvPr>
          <p:cNvSpPr>
            <a:spLocks noGrp="1"/>
          </p:cNvSpPr>
          <p:nvPr>
            <p:ph type="sldNum" sz="quarter" idx="5"/>
          </p:nvPr>
        </p:nvSpPr>
        <p:spPr/>
        <p:txBody>
          <a:bodyPr/>
          <a:lstStyle/>
          <a:p>
            <a:fld id="{33FE40E6-6489-4E40-98A1-4FAB3F96E6EA}" type="slidenum">
              <a:rPr lang="en-US" smtClean="0"/>
              <a:t>16</a:t>
            </a:fld>
            <a:endParaRPr lang="en-US"/>
          </a:p>
        </p:txBody>
      </p:sp>
    </p:spTree>
    <p:extLst>
      <p:ext uri="{BB962C8B-B14F-4D97-AF65-F5344CB8AC3E}">
        <p14:creationId xmlns:p14="http://schemas.microsoft.com/office/powerpoint/2010/main" val="387801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0894-068E-C919-E174-75826F3B5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18FDF-A6CE-D4FA-CD5D-1468ABF9A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0DE99-4A2B-39B7-09EE-71C6B90C32F8}"/>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B46BFEF0-4471-421B-3761-AC36B069D37E}"/>
              </a:ext>
            </a:extLst>
          </p:cNvPr>
          <p:cNvSpPr>
            <a:spLocks noGrp="1"/>
          </p:cNvSpPr>
          <p:nvPr>
            <p:ph type="sldNum" sz="quarter" idx="5"/>
          </p:nvPr>
        </p:nvSpPr>
        <p:spPr/>
        <p:txBody>
          <a:bodyPr/>
          <a:lstStyle/>
          <a:p>
            <a:fld id="{33FE40E6-6489-4E40-98A1-4FAB3F96E6EA}" type="slidenum">
              <a:rPr lang="en-US" smtClean="0"/>
              <a:t>17</a:t>
            </a:fld>
            <a:endParaRPr lang="en-US"/>
          </a:p>
        </p:txBody>
      </p:sp>
    </p:spTree>
    <p:extLst>
      <p:ext uri="{BB962C8B-B14F-4D97-AF65-F5344CB8AC3E}">
        <p14:creationId xmlns:p14="http://schemas.microsoft.com/office/powerpoint/2010/main" val="419013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C9D84-A713-896E-D761-F77D19B63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072D6-411C-9CBC-5E45-270BCFD33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55B58-190C-B594-957C-FA503D94729D}"/>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00487B71-2955-83D8-53F8-EFA5DE92B872}"/>
              </a:ext>
            </a:extLst>
          </p:cNvPr>
          <p:cNvSpPr>
            <a:spLocks noGrp="1"/>
          </p:cNvSpPr>
          <p:nvPr>
            <p:ph type="sldNum" sz="quarter" idx="5"/>
          </p:nvPr>
        </p:nvSpPr>
        <p:spPr/>
        <p:txBody>
          <a:bodyPr/>
          <a:lstStyle/>
          <a:p>
            <a:fld id="{33FE40E6-6489-4E40-98A1-4FAB3F96E6EA}" type="slidenum">
              <a:rPr lang="en-US" smtClean="0"/>
              <a:t>18</a:t>
            </a:fld>
            <a:endParaRPr lang="en-US"/>
          </a:p>
        </p:txBody>
      </p:sp>
    </p:spTree>
    <p:extLst>
      <p:ext uri="{BB962C8B-B14F-4D97-AF65-F5344CB8AC3E}">
        <p14:creationId xmlns:p14="http://schemas.microsoft.com/office/powerpoint/2010/main" val="42352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49DAC-5750-8D4D-8A7A-F25ADC06F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41958-69FD-0DD9-855B-C1493DC9B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79766-AADF-AEAA-0BA1-E0F361D9AA24}"/>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54063785-30A2-E00A-6DE6-DF90324A03DE}"/>
              </a:ext>
            </a:extLst>
          </p:cNvPr>
          <p:cNvSpPr>
            <a:spLocks noGrp="1"/>
          </p:cNvSpPr>
          <p:nvPr>
            <p:ph type="sldNum" sz="quarter" idx="5"/>
          </p:nvPr>
        </p:nvSpPr>
        <p:spPr/>
        <p:txBody>
          <a:bodyPr/>
          <a:lstStyle/>
          <a:p>
            <a:fld id="{33FE40E6-6489-4E40-98A1-4FAB3F96E6EA}" type="slidenum">
              <a:rPr lang="en-US" smtClean="0"/>
              <a:t>19</a:t>
            </a:fld>
            <a:endParaRPr lang="en-US"/>
          </a:p>
        </p:txBody>
      </p:sp>
    </p:spTree>
    <p:extLst>
      <p:ext uri="{BB962C8B-B14F-4D97-AF65-F5344CB8AC3E}">
        <p14:creationId xmlns:p14="http://schemas.microsoft.com/office/powerpoint/2010/main" val="172652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5F4F-3C9F-22DD-B8FB-9229E01A0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DC404-F0C8-9D53-7458-5A32403F0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BF557-FB65-DD2E-929B-9C3F8F32E726}"/>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EC696E67-4A1F-9128-3FDE-0BEAE9EA9F1A}"/>
              </a:ext>
            </a:extLst>
          </p:cNvPr>
          <p:cNvSpPr>
            <a:spLocks noGrp="1"/>
          </p:cNvSpPr>
          <p:nvPr>
            <p:ph type="sldNum" sz="quarter" idx="5"/>
          </p:nvPr>
        </p:nvSpPr>
        <p:spPr/>
        <p:txBody>
          <a:bodyPr/>
          <a:lstStyle/>
          <a:p>
            <a:fld id="{5CC40F40-438B-4741-9663-A745F4A010DD}" type="slidenum">
              <a:rPr lang="en-US" smtClean="0"/>
              <a:pPr/>
              <a:t>2</a:t>
            </a:fld>
            <a:endParaRPr lang="en-US"/>
          </a:p>
        </p:txBody>
      </p:sp>
    </p:spTree>
    <p:extLst>
      <p:ext uri="{BB962C8B-B14F-4D97-AF65-F5344CB8AC3E}">
        <p14:creationId xmlns:p14="http://schemas.microsoft.com/office/powerpoint/2010/main" val="1249506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A5C8-76ED-34DC-2A32-337786441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F1F59-7AAB-0749-43CC-A028ACEE7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38302-261E-AFC5-0A39-75F3A140DB7A}"/>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FBCB56A4-B231-CB1D-2ECE-FA557B3C8536}"/>
              </a:ext>
            </a:extLst>
          </p:cNvPr>
          <p:cNvSpPr>
            <a:spLocks noGrp="1"/>
          </p:cNvSpPr>
          <p:nvPr>
            <p:ph type="sldNum" sz="quarter" idx="5"/>
          </p:nvPr>
        </p:nvSpPr>
        <p:spPr/>
        <p:txBody>
          <a:bodyPr/>
          <a:lstStyle/>
          <a:p>
            <a:fld id="{33FE40E6-6489-4E40-98A1-4FAB3F96E6EA}" type="slidenum">
              <a:rPr lang="en-US" smtClean="0"/>
              <a:t>20</a:t>
            </a:fld>
            <a:endParaRPr lang="en-US"/>
          </a:p>
        </p:txBody>
      </p:sp>
    </p:spTree>
    <p:extLst>
      <p:ext uri="{BB962C8B-B14F-4D97-AF65-F5344CB8AC3E}">
        <p14:creationId xmlns:p14="http://schemas.microsoft.com/office/powerpoint/2010/main" val="360913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69D95-03F0-A024-51B5-DFF8F8676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695FE-5E08-0095-984B-A7D30CCB7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DD2B2-5A8C-D508-2DA6-65B2FAEFD6C4}"/>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1746F5F7-BCA4-025A-407E-527BDD4AF911}"/>
              </a:ext>
            </a:extLst>
          </p:cNvPr>
          <p:cNvSpPr>
            <a:spLocks noGrp="1"/>
          </p:cNvSpPr>
          <p:nvPr>
            <p:ph type="sldNum" sz="quarter" idx="5"/>
          </p:nvPr>
        </p:nvSpPr>
        <p:spPr/>
        <p:txBody>
          <a:bodyPr/>
          <a:lstStyle/>
          <a:p>
            <a:fld id="{33FE40E6-6489-4E40-98A1-4FAB3F96E6EA}" type="slidenum">
              <a:rPr lang="en-US" smtClean="0"/>
              <a:t>21</a:t>
            </a:fld>
            <a:endParaRPr lang="en-US"/>
          </a:p>
        </p:txBody>
      </p:sp>
    </p:spTree>
    <p:extLst>
      <p:ext uri="{BB962C8B-B14F-4D97-AF65-F5344CB8AC3E}">
        <p14:creationId xmlns:p14="http://schemas.microsoft.com/office/powerpoint/2010/main" val="79887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D554-5C9B-0895-92D8-6B0779722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3B20F-E9A4-2871-4B6B-8EB40D04D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A2B95-4E65-FA51-4D91-61E67CE92595}"/>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A1634F93-8CE8-3336-77BE-205BAC8DFC1E}"/>
              </a:ext>
            </a:extLst>
          </p:cNvPr>
          <p:cNvSpPr>
            <a:spLocks noGrp="1"/>
          </p:cNvSpPr>
          <p:nvPr>
            <p:ph type="sldNum" sz="quarter" idx="5"/>
          </p:nvPr>
        </p:nvSpPr>
        <p:spPr/>
        <p:txBody>
          <a:bodyPr/>
          <a:lstStyle/>
          <a:p>
            <a:fld id="{33FE40E6-6489-4E40-98A1-4FAB3F96E6EA}" type="slidenum">
              <a:rPr lang="en-US" smtClean="0"/>
              <a:t>22</a:t>
            </a:fld>
            <a:endParaRPr lang="en-US"/>
          </a:p>
        </p:txBody>
      </p:sp>
    </p:spTree>
    <p:extLst>
      <p:ext uri="{BB962C8B-B14F-4D97-AF65-F5344CB8AC3E}">
        <p14:creationId xmlns:p14="http://schemas.microsoft.com/office/powerpoint/2010/main" val="409927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67FEA-7734-878D-1217-F57431C67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7218B-6602-023D-BDA3-E6AE19FB3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43B3E-8D0E-AE49-200B-13B36F94EB4E}"/>
              </a:ext>
            </a:extLst>
          </p:cNvPr>
          <p:cNvSpPr>
            <a:spLocks noGrp="1"/>
          </p:cNvSpPr>
          <p:nvPr>
            <p:ph type="body" idx="1"/>
          </p:nvPr>
        </p:nvSpPr>
        <p:spPr/>
        <p:txBody>
          <a:bodyPr/>
          <a:lstStyle/>
          <a:p>
            <a:pPr marL="171450" lvl="0" indent="-171450">
              <a:buFontTx/>
              <a:buChar char="-"/>
            </a:pPr>
            <a:endParaRPr lang="en-US" dirty="0"/>
          </a:p>
        </p:txBody>
      </p:sp>
      <p:sp>
        <p:nvSpPr>
          <p:cNvPr id="4" name="Slide Number Placeholder 3">
            <a:extLst>
              <a:ext uri="{FF2B5EF4-FFF2-40B4-BE49-F238E27FC236}">
                <a16:creationId xmlns:a16="http://schemas.microsoft.com/office/drawing/2014/main" id="{597CB27D-27E3-6B4F-C55E-198CF7F435B7}"/>
              </a:ext>
            </a:extLst>
          </p:cNvPr>
          <p:cNvSpPr>
            <a:spLocks noGrp="1"/>
          </p:cNvSpPr>
          <p:nvPr>
            <p:ph type="sldNum" sz="quarter" idx="5"/>
          </p:nvPr>
        </p:nvSpPr>
        <p:spPr/>
        <p:txBody>
          <a:bodyPr/>
          <a:lstStyle/>
          <a:p>
            <a:fld id="{33FE40E6-6489-4E40-98A1-4FAB3F96E6EA}" type="slidenum">
              <a:rPr lang="en-US" smtClean="0"/>
              <a:t>23</a:t>
            </a:fld>
            <a:endParaRPr lang="en-US"/>
          </a:p>
        </p:txBody>
      </p:sp>
    </p:spTree>
    <p:extLst>
      <p:ext uri="{BB962C8B-B14F-4D97-AF65-F5344CB8AC3E}">
        <p14:creationId xmlns:p14="http://schemas.microsoft.com/office/powerpoint/2010/main" val="1482322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BC620-D67A-82AB-2810-F347023C0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BB678-AB46-8DA6-3CDD-8954ACDE158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2A9B03-3A9D-6E0A-72E4-B4E88EB50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4AA8CA-FFCD-0879-0795-CE64E9A54CC0}"/>
              </a:ext>
            </a:extLst>
          </p:cNvPr>
          <p:cNvSpPr>
            <a:spLocks noGrp="1"/>
          </p:cNvSpPr>
          <p:nvPr>
            <p:ph type="sldNum" sz="quarter" idx="5"/>
          </p:nvPr>
        </p:nvSpPr>
        <p:spPr/>
        <p:txBody>
          <a:bodyPr/>
          <a:lstStyle/>
          <a:p>
            <a:fld id="{33FE40E6-6489-4E40-98A1-4FAB3F96E6EA}" type="slidenum">
              <a:rPr lang="en-US" smtClean="0"/>
              <a:t>24</a:t>
            </a:fld>
            <a:endParaRPr lang="en-US"/>
          </a:p>
        </p:txBody>
      </p:sp>
    </p:spTree>
    <p:extLst>
      <p:ext uri="{BB962C8B-B14F-4D97-AF65-F5344CB8AC3E}">
        <p14:creationId xmlns:p14="http://schemas.microsoft.com/office/powerpoint/2010/main" val="312319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7BFA-7F90-A83D-E336-FC0BFFDFB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07381-D0D6-0D70-7457-3A0C242E34C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AD8FE98-3AA7-D05C-0938-8386D9163971}"/>
              </a:ext>
            </a:extLst>
          </p:cNvPr>
          <p:cNvSpPr>
            <a:spLocks noGrp="1"/>
          </p:cNvSpPr>
          <p:nvPr>
            <p:ph type="body" idx="1"/>
          </p:nvPr>
        </p:nvSpPr>
        <p:spPr/>
        <p:txBody>
          <a:bodyPr/>
          <a:lstStyle/>
          <a:p>
            <a:pPr marL="171450" indent="-171450">
              <a:buFontTx/>
              <a:buChar char="-"/>
            </a:pPr>
            <a:r>
              <a:rPr lang="en-US" dirty="0"/>
              <a:t>Non-vectorized programs which are the majority in </a:t>
            </a:r>
            <a:r>
              <a:rPr lang="en-US" dirty="0" err="1"/>
              <a:t>NPBench</a:t>
            </a:r>
            <a:r>
              <a:rPr lang="en-US" dirty="0"/>
              <a:t>, show the performance issues previously presented where we outperformance JAX with two orders of magnitude on average. There are still some cases where we are being outperformed and from my experience this is mainly due to conservative gradient accumulation and storing …</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E91539C8-653F-9517-2EF6-A2177B5E18B7}"/>
              </a:ext>
            </a:extLst>
          </p:cNvPr>
          <p:cNvSpPr>
            <a:spLocks noGrp="1"/>
          </p:cNvSpPr>
          <p:nvPr>
            <p:ph type="sldNum" sz="quarter" idx="5"/>
          </p:nvPr>
        </p:nvSpPr>
        <p:spPr/>
        <p:txBody>
          <a:bodyPr/>
          <a:lstStyle/>
          <a:p>
            <a:fld id="{33FE40E6-6489-4E40-98A1-4FAB3F96E6EA}" type="slidenum">
              <a:rPr lang="en-US" smtClean="0"/>
              <a:t>25</a:t>
            </a:fld>
            <a:endParaRPr lang="en-US"/>
          </a:p>
        </p:txBody>
      </p:sp>
    </p:spTree>
    <p:extLst>
      <p:ext uri="{BB962C8B-B14F-4D97-AF65-F5344CB8AC3E}">
        <p14:creationId xmlns:p14="http://schemas.microsoft.com/office/powerpoint/2010/main" val="239448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885EC-43B0-D5DB-78E9-BF554D9B6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C1CB0-595A-D7B3-29AC-FEEB641CD59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B0B76D5-B09E-2DA2-8633-F4889BAF7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702E2-D7FF-9D65-2FFE-DC7D0C68B5B9}"/>
              </a:ext>
            </a:extLst>
          </p:cNvPr>
          <p:cNvSpPr>
            <a:spLocks noGrp="1"/>
          </p:cNvSpPr>
          <p:nvPr>
            <p:ph type="sldNum" sz="quarter" idx="5"/>
          </p:nvPr>
        </p:nvSpPr>
        <p:spPr/>
        <p:txBody>
          <a:bodyPr/>
          <a:lstStyle/>
          <a:p>
            <a:fld id="{33FE40E6-6489-4E40-98A1-4FAB3F96E6EA}" type="slidenum">
              <a:rPr lang="en-US" smtClean="0"/>
              <a:t>26</a:t>
            </a:fld>
            <a:endParaRPr lang="en-US"/>
          </a:p>
        </p:txBody>
      </p:sp>
    </p:spTree>
    <p:extLst>
      <p:ext uri="{BB962C8B-B14F-4D97-AF65-F5344CB8AC3E}">
        <p14:creationId xmlns:p14="http://schemas.microsoft.com/office/powerpoint/2010/main" val="2427143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AC980-BF55-EE5B-D5A7-8EAD516AB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610D4-DE38-3627-2808-A5F6E8E5015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938B019-3318-BB47-9035-0CB6A261F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95FCDE-0791-9DC4-7F85-8683363C8616}"/>
              </a:ext>
            </a:extLst>
          </p:cNvPr>
          <p:cNvSpPr>
            <a:spLocks noGrp="1"/>
          </p:cNvSpPr>
          <p:nvPr>
            <p:ph type="sldNum" sz="quarter" idx="5"/>
          </p:nvPr>
        </p:nvSpPr>
        <p:spPr/>
        <p:txBody>
          <a:bodyPr/>
          <a:lstStyle/>
          <a:p>
            <a:fld id="{33FE40E6-6489-4E40-98A1-4FAB3F96E6EA}" type="slidenum">
              <a:rPr lang="en-US" smtClean="0"/>
              <a:t>27</a:t>
            </a:fld>
            <a:endParaRPr lang="en-US"/>
          </a:p>
        </p:txBody>
      </p:sp>
    </p:spTree>
    <p:extLst>
      <p:ext uri="{BB962C8B-B14F-4D97-AF65-F5344CB8AC3E}">
        <p14:creationId xmlns:p14="http://schemas.microsoft.com/office/powerpoint/2010/main" val="32543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3BD02-96CD-9325-2D6A-D84B02BA9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9ABB7-5487-5538-2013-DED99C204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D5F48-B8F4-A30D-76EE-5828011642D4}"/>
              </a:ext>
            </a:extLst>
          </p:cNvPr>
          <p:cNvSpPr>
            <a:spLocks noGrp="1"/>
          </p:cNvSpPr>
          <p:nvPr>
            <p:ph type="body" idx="1"/>
          </p:nvPr>
        </p:nvSpPr>
        <p:spPr/>
        <p:txBody>
          <a:bodyPr/>
          <a:lstStyle/>
          <a:p>
            <a:pPr marL="171450" indent="-171450">
              <a:buFontTx/>
              <a:buChar char="-"/>
            </a:pPr>
            <a:r>
              <a:rPr lang="en-US" dirty="0"/>
              <a:t>Let’s look at the pipeline of reversing a sequential loop and this is the new representation for loops</a:t>
            </a:r>
          </a:p>
          <a:p>
            <a:pPr marL="171450" indent="-171450">
              <a:buFontTx/>
              <a:buChar char="-"/>
            </a:pPr>
            <a:r>
              <a:rPr lang="en-US" dirty="0"/>
              <a:t>What I find useful for thinking about AD for loops is thinking about it in the unrolled form, here we unroll the loop, then we run the same algorithm we presented previously with the reverse BFS, from B we go back to the previous state and so on and the critical computation subgraph is in yellow</a:t>
            </a:r>
          </a:p>
          <a:p>
            <a:pPr marL="171450" indent="-171450">
              <a:buFontTx/>
              <a:buChar char="-"/>
            </a:pPr>
            <a:r>
              <a:rPr lang="en-US" dirty="0"/>
              <a:t>What is interesting is the </a:t>
            </a:r>
            <a:r>
              <a:rPr lang="en-US" dirty="0" err="1"/>
              <a:t>the</a:t>
            </a:r>
            <a:r>
              <a:rPr lang="en-US" dirty="0"/>
              <a:t> CCS of the body of the loop is not the same for all iteration but this last one is different so we cannot simple take the CCS of the body of the loop and create another loop in  the backward pass but this requires more analysis, here though we notice that after a certain iteration the CCS loop body matches and we can unroll back into a loop in the backward pass, we reverse this using the same algorithm.</a:t>
            </a:r>
          </a:p>
          <a:p>
            <a:pPr marL="171450" indent="-171450">
              <a:buFontTx/>
              <a:buChar char="-"/>
            </a:pPr>
            <a:r>
              <a:rPr lang="en-US" dirty="0"/>
              <a:t>Initially we focused on this because JAX unrolls the for loops and this results in long compilation times, so let’s talk a bit about JAX</a:t>
            </a:r>
          </a:p>
        </p:txBody>
      </p:sp>
      <p:sp>
        <p:nvSpPr>
          <p:cNvPr id="4" name="Slide Number Placeholder 3">
            <a:extLst>
              <a:ext uri="{FF2B5EF4-FFF2-40B4-BE49-F238E27FC236}">
                <a16:creationId xmlns:a16="http://schemas.microsoft.com/office/drawing/2014/main" id="{2C746586-97DF-A5A8-491B-1761A3983405}"/>
              </a:ext>
            </a:extLst>
          </p:cNvPr>
          <p:cNvSpPr>
            <a:spLocks noGrp="1"/>
          </p:cNvSpPr>
          <p:nvPr>
            <p:ph type="sldNum" sz="quarter" idx="5"/>
          </p:nvPr>
        </p:nvSpPr>
        <p:spPr/>
        <p:txBody>
          <a:bodyPr/>
          <a:lstStyle/>
          <a:p>
            <a:fld id="{33FE40E6-6489-4E40-98A1-4FAB3F96E6EA}" type="slidenum">
              <a:rPr lang="en-US" smtClean="0"/>
              <a:t>28</a:t>
            </a:fld>
            <a:endParaRPr lang="en-US"/>
          </a:p>
        </p:txBody>
      </p:sp>
    </p:spTree>
    <p:extLst>
      <p:ext uri="{BB962C8B-B14F-4D97-AF65-F5344CB8AC3E}">
        <p14:creationId xmlns:p14="http://schemas.microsoft.com/office/powerpoint/2010/main" val="986085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7707-69DD-38F1-7E3F-4419828F0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4CAF2-4B4B-85B9-6EDD-DF94EAF0E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E49BC-0464-12D7-5A2F-38B080E69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40A99-9D1D-C4CC-C3D6-7DD55A8A0F37}"/>
              </a:ext>
            </a:extLst>
          </p:cNvPr>
          <p:cNvSpPr>
            <a:spLocks noGrp="1"/>
          </p:cNvSpPr>
          <p:nvPr>
            <p:ph type="sldNum" sz="quarter" idx="5"/>
          </p:nvPr>
        </p:nvSpPr>
        <p:spPr/>
        <p:txBody>
          <a:bodyPr/>
          <a:lstStyle/>
          <a:p>
            <a:fld id="{33FE40E6-6489-4E40-98A1-4FAB3F96E6EA}" type="slidenum">
              <a:rPr lang="en-US" smtClean="0"/>
              <a:t>29</a:t>
            </a:fld>
            <a:endParaRPr lang="en-US"/>
          </a:p>
        </p:txBody>
      </p:sp>
    </p:spTree>
    <p:extLst>
      <p:ext uri="{BB962C8B-B14F-4D97-AF65-F5344CB8AC3E}">
        <p14:creationId xmlns:p14="http://schemas.microsoft.com/office/powerpoint/2010/main" val="271070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E4660-084A-BC9B-EF56-24B95E4BA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80C64-2530-A344-CED2-1DA9EEA7B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4AC44-6A56-8FD0-C790-171F3A1FAD74}"/>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FDEE7EB0-38F1-DF5E-BF35-B588B8CBE1B1}"/>
              </a:ext>
            </a:extLst>
          </p:cNvPr>
          <p:cNvSpPr>
            <a:spLocks noGrp="1"/>
          </p:cNvSpPr>
          <p:nvPr>
            <p:ph type="sldNum" sz="quarter" idx="5"/>
          </p:nvPr>
        </p:nvSpPr>
        <p:spPr/>
        <p:txBody>
          <a:bodyPr/>
          <a:lstStyle/>
          <a:p>
            <a:fld id="{5CC40F40-438B-4741-9663-A745F4A010DD}" type="slidenum">
              <a:rPr lang="en-US" smtClean="0"/>
              <a:pPr/>
              <a:t>3</a:t>
            </a:fld>
            <a:endParaRPr lang="en-US"/>
          </a:p>
        </p:txBody>
      </p:sp>
    </p:spTree>
    <p:extLst>
      <p:ext uri="{BB962C8B-B14F-4D97-AF65-F5344CB8AC3E}">
        <p14:creationId xmlns:p14="http://schemas.microsoft.com/office/powerpoint/2010/main" val="2873701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1A0B-3CB1-5750-4C3D-B5CC93A36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FCCA1-957F-C240-7BA0-11FEABF39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00BB0-D664-FF53-6361-F77CB31DF0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503DC1-BA9B-864B-B191-2E150ECA6013}"/>
              </a:ext>
            </a:extLst>
          </p:cNvPr>
          <p:cNvSpPr>
            <a:spLocks noGrp="1"/>
          </p:cNvSpPr>
          <p:nvPr>
            <p:ph type="sldNum" sz="quarter" idx="5"/>
          </p:nvPr>
        </p:nvSpPr>
        <p:spPr/>
        <p:txBody>
          <a:bodyPr/>
          <a:lstStyle/>
          <a:p>
            <a:fld id="{33FE40E6-6489-4E40-98A1-4FAB3F96E6EA}" type="slidenum">
              <a:rPr lang="en-US" smtClean="0"/>
              <a:t>30</a:t>
            </a:fld>
            <a:endParaRPr lang="en-US"/>
          </a:p>
        </p:txBody>
      </p:sp>
    </p:spTree>
    <p:extLst>
      <p:ext uri="{BB962C8B-B14F-4D97-AF65-F5344CB8AC3E}">
        <p14:creationId xmlns:p14="http://schemas.microsoft.com/office/powerpoint/2010/main" val="1674702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E3227-1989-16D1-B3DB-E5138632D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7BC25-9A97-3162-9401-437B9EF48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89047-D4F9-1599-5BF9-C29EF00EAD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EC3105-D154-5572-5D23-77C2EC8DA55D}"/>
              </a:ext>
            </a:extLst>
          </p:cNvPr>
          <p:cNvSpPr>
            <a:spLocks noGrp="1"/>
          </p:cNvSpPr>
          <p:nvPr>
            <p:ph type="sldNum" sz="quarter" idx="5"/>
          </p:nvPr>
        </p:nvSpPr>
        <p:spPr/>
        <p:txBody>
          <a:bodyPr/>
          <a:lstStyle/>
          <a:p>
            <a:fld id="{33FE40E6-6489-4E40-98A1-4FAB3F96E6EA}" type="slidenum">
              <a:rPr lang="en-US" smtClean="0"/>
              <a:t>32</a:t>
            </a:fld>
            <a:endParaRPr lang="en-US"/>
          </a:p>
        </p:txBody>
      </p:sp>
    </p:spTree>
    <p:extLst>
      <p:ext uri="{BB962C8B-B14F-4D97-AF65-F5344CB8AC3E}">
        <p14:creationId xmlns:p14="http://schemas.microsoft.com/office/powerpoint/2010/main" val="4013967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6447-2F49-4604-09DF-51104AB42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6C6FE-E37C-5B46-FBC9-BE46DF44B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B40FA-40BF-968E-A019-AB5C7893EE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30D4B8-CD10-BFC3-1C0B-4242FE6B2095}"/>
              </a:ext>
            </a:extLst>
          </p:cNvPr>
          <p:cNvSpPr>
            <a:spLocks noGrp="1"/>
          </p:cNvSpPr>
          <p:nvPr>
            <p:ph type="sldNum" sz="quarter" idx="5"/>
          </p:nvPr>
        </p:nvSpPr>
        <p:spPr/>
        <p:txBody>
          <a:bodyPr/>
          <a:lstStyle/>
          <a:p>
            <a:fld id="{33FE40E6-6489-4E40-98A1-4FAB3F96E6EA}" type="slidenum">
              <a:rPr lang="en-US" smtClean="0"/>
              <a:t>33</a:t>
            </a:fld>
            <a:endParaRPr lang="en-US"/>
          </a:p>
        </p:txBody>
      </p:sp>
    </p:spTree>
    <p:extLst>
      <p:ext uri="{BB962C8B-B14F-4D97-AF65-F5344CB8AC3E}">
        <p14:creationId xmlns:p14="http://schemas.microsoft.com/office/powerpoint/2010/main" val="3587869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0B13B-467C-A86A-F56F-03AFB3B26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889F0-330A-41FD-5649-BFD610015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C8E86-7FCB-702C-434A-C4B2BC6D1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497DFB-1116-1AF0-ECE5-B44D701B18DE}"/>
              </a:ext>
            </a:extLst>
          </p:cNvPr>
          <p:cNvSpPr>
            <a:spLocks noGrp="1"/>
          </p:cNvSpPr>
          <p:nvPr>
            <p:ph type="sldNum" sz="quarter" idx="5"/>
          </p:nvPr>
        </p:nvSpPr>
        <p:spPr/>
        <p:txBody>
          <a:bodyPr/>
          <a:lstStyle/>
          <a:p>
            <a:fld id="{33FE40E6-6489-4E40-98A1-4FAB3F96E6EA}" type="slidenum">
              <a:rPr lang="en-US" smtClean="0"/>
              <a:t>34</a:t>
            </a:fld>
            <a:endParaRPr lang="en-US"/>
          </a:p>
        </p:txBody>
      </p:sp>
    </p:spTree>
    <p:extLst>
      <p:ext uri="{BB962C8B-B14F-4D97-AF65-F5344CB8AC3E}">
        <p14:creationId xmlns:p14="http://schemas.microsoft.com/office/powerpoint/2010/main" val="395014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67D8-561F-C7E6-2590-1BE0955FC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56566-42C5-2C00-0F63-2B0155170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81835-97F2-2D61-1923-B14CC9056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E696C8-D1DF-2F25-3CBE-1960D2F3DAAC}"/>
              </a:ext>
            </a:extLst>
          </p:cNvPr>
          <p:cNvSpPr>
            <a:spLocks noGrp="1"/>
          </p:cNvSpPr>
          <p:nvPr>
            <p:ph type="sldNum" sz="quarter" idx="5"/>
          </p:nvPr>
        </p:nvSpPr>
        <p:spPr/>
        <p:txBody>
          <a:bodyPr/>
          <a:lstStyle/>
          <a:p>
            <a:fld id="{33FE40E6-6489-4E40-98A1-4FAB3F96E6EA}" type="slidenum">
              <a:rPr lang="en-US" smtClean="0"/>
              <a:t>35</a:t>
            </a:fld>
            <a:endParaRPr lang="en-US"/>
          </a:p>
        </p:txBody>
      </p:sp>
    </p:spTree>
    <p:extLst>
      <p:ext uri="{BB962C8B-B14F-4D97-AF65-F5344CB8AC3E}">
        <p14:creationId xmlns:p14="http://schemas.microsoft.com/office/powerpoint/2010/main" val="174146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066a314ac5_0_4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3066a314ac5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066a314ac5_0_4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g3066a314ac5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70E9-2A34-02E5-5763-5DE9591A5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7E11E-A484-C448-8792-FFCAC8F4C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F3874-A995-CF8A-51FF-6D20BA10EE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5B172A-FAA0-99D3-35AB-7E7EA1C55C3A}"/>
              </a:ext>
            </a:extLst>
          </p:cNvPr>
          <p:cNvSpPr>
            <a:spLocks noGrp="1"/>
          </p:cNvSpPr>
          <p:nvPr>
            <p:ph type="sldNum" sz="quarter" idx="5"/>
          </p:nvPr>
        </p:nvSpPr>
        <p:spPr/>
        <p:txBody>
          <a:bodyPr/>
          <a:lstStyle/>
          <a:p>
            <a:fld id="{33FE40E6-6489-4E40-98A1-4FAB3F96E6EA}" type="slidenum">
              <a:rPr lang="en-US" smtClean="0"/>
              <a:t>38</a:t>
            </a:fld>
            <a:endParaRPr lang="en-US"/>
          </a:p>
        </p:txBody>
      </p:sp>
    </p:spTree>
    <p:extLst>
      <p:ext uri="{BB962C8B-B14F-4D97-AF65-F5344CB8AC3E}">
        <p14:creationId xmlns:p14="http://schemas.microsoft.com/office/powerpoint/2010/main" val="1180333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9A3D-694B-5AEF-2113-7CB859A73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1F28F-D87E-DDD0-EAED-31D391CD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EE518-B4D0-B67E-0DE7-AA0616983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E62241-158F-3EAF-5A90-BB8507B699AB}"/>
              </a:ext>
            </a:extLst>
          </p:cNvPr>
          <p:cNvSpPr>
            <a:spLocks noGrp="1"/>
          </p:cNvSpPr>
          <p:nvPr>
            <p:ph type="sldNum" sz="quarter" idx="5"/>
          </p:nvPr>
        </p:nvSpPr>
        <p:spPr/>
        <p:txBody>
          <a:bodyPr/>
          <a:lstStyle/>
          <a:p>
            <a:fld id="{33FE40E6-6489-4E40-98A1-4FAB3F96E6EA}" type="slidenum">
              <a:rPr lang="en-US" smtClean="0"/>
              <a:t>39</a:t>
            </a:fld>
            <a:endParaRPr lang="en-US"/>
          </a:p>
        </p:txBody>
      </p:sp>
    </p:spTree>
    <p:extLst>
      <p:ext uri="{BB962C8B-B14F-4D97-AF65-F5344CB8AC3E}">
        <p14:creationId xmlns:p14="http://schemas.microsoft.com/office/powerpoint/2010/main" val="78099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C8F73-29FF-AD0D-5541-B9C7E6CCB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18850-9E76-D3F7-A0BF-E498BD905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FB808-6FF7-BA62-2CBB-21061462D0EA}"/>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9C9A9E74-FACE-19B2-589B-84E57B801E09}"/>
              </a:ext>
            </a:extLst>
          </p:cNvPr>
          <p:cNvSpPr>
            <a:spLocks noGrp="1"/>
          </p:cNvSpPr>
          <p:nvPr>
            <p:ph type="sldNum" sz="quarter" idx="5"/>
          </p:nvPr>
        </p:nvSpPr>
        <p:spPr/>
        <p:txBody>
          <a:bodyPr/>
          <a:lstStyle/>
          <a:p>
            <a:fld id="{5CC40F40-438B-4741-9663-A745F4A010DD}" type="slidenum">
              <a:rPr lang="en-US" smtClean="0"/>
              <a:pPr/>
              <a:t>4</a:t>
            </a:fld>
            <a:endParaRPr lang="en-US"/>
          </a:p>
        </p:txBody>
      </p:sp>
    </p:spTree>
    <p:extLst>
      <p:ext uri="{BB962C8B-B14F-4D97-AF65-F5344CB8AC3E}">
        <p14:creationId xmlns:p14="http://schemas.microsoft.com/office/powerpoint/2010/main" val="78717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16DD5-496F-26B3-A313-C3B8526EE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2614F-A68D-F91E-5BC2-83570B9E9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76E29-0DAB-75E2-27D6-A84B6054D5D5}"/>
              </a:ext>
            </a:extLst>
          </p:cNvPr>
          <p:cNvSpPr>
            <a:spLocks noGrp="1"/>
          </p:cNvSpPr>
          <p:nvPr>
            <p:ph type="body" idx="1"/>
          </p:nvPr>
        </p:nvSpPr>
        <p:spPr/>
        <p:txBody>
          <a:bodyPr/>
          <a:lstStyle/>
          <a:p>
            <a:pPr marL="171450" indent="-171450">
              <a:buFontTx/>
              <a:buChar char="-"/>
            </a:pPr>
            <a:r>
              <a:rPr lang="en-US" dirty="0"/>
              <a:t>Remove dynamic slice there is none in the example</a:t>
            </a:r>
          </a:p>
        </p:txBody>
      </p:sp>
      <p:sp>
        <p:nvSpPr>
          <p:cNvPr id="4" name="Slide Number Placeholder 3">
            <a:extLst>
              <a:ext uri="{FF2B5EF4-FFF2-40B4-BE49-F238E27FC236}">
                <a16:creationId xmlns:a16="http://schemas.microsoft.com/office/drawing/2014/main" id="{D20CC489-A89E-2265-150E-0CB5BF29C46C}"/>
              </a:ext>
            </a:extLst>
          </p:cNvPr>
          <p:cNvSpPr>
            <a:spLocks noGrp="1"/>
          </p:cNvSpPr>
          <p:nvPr>
            <p:ph type="sldNum" sz="quarter" idx="5"/>
          </p:nvPr>
        </p:nvSpPr>
        <p:spPr/>
        <p:txBody>
          <a:bodyPr/>
          <a:lstStyle/>
          <a:p>
            <a:fld id="{5CC40F40-438B-4741-9663-A745F4A010DD}" type="slidenum">
              <a:rPr lang="en-US" smtClean="0"/>
              <a:pPr/>
              <a:t>5</a:t>
            </a:fld>
            <a:endParaRPr lang="en-US"/>
          </a:p>
        </p:txBody>
      </p:sp>
    </p:spTree>
    <p:extLst>
      <p:ext uri="{BB962C8B-B14F-4D97-AF65-F5344CB8AC3E}">
        <p14:creationId xmlns:p14="http://schemas.microsoft.com/office/powerpoint/2010/main" val="319594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810E3-2409-2006-2108-B74F4C494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2E996-6157-3D3A-6E2A-AD794572D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7ECF4-813D-8202-AE94-CABE6518249D}"/>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D8AF1FCF-0293-9C4B-DBF1-153822A139BC}"/>
              </a:ext>
            </a:extLst>
          </p:cNvPr>
          <p:cNvSpPr>
            <a:spLocks noGrp="1"/>
          </p:cNvSpPr>
          <p:nvPr>
            <p:ph type="sldNum" sz="quarter" idx="5"/>
          </p:nvPr>
        </p:nvSpPr>
        <p:spPr/>
        <p:txBody>
          <a:bodyPr/>
          <a:lstStyle/>
          <a:p>
            <a:fld id="{5CC40F40-438B-4741-9663-A745F4A010DD}" type="slidenum">
              <a:rPr lang="en-US" smtClean="0"/>
              <a:pPr/>
              <a:t>6</a:t>
            </a:fld>
            <a:endParaRPr lang="en-US"/>
          </a:p>
        </p:txBody>
      </p:sp>
    </p:spTree>
    <p:extLst>
      <p:ext uri="{BB962C8B-B14F-4D97-AF65-F5344CB8AC3E}">
        <p14:creationId xmlns:p14="http://schemas.microsoft.com/office/powerpoint/2010/main" val="145874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5F4F-3C9F-22DD-B8FB-9229E01A0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DC404-F0C8-9D53-7458-5A32403F0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BF557-FB65-DD2E-929B-9C3F8F32E726}"/>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EC696E67-4A1F-9128-3FDE-0BEAE9EA9F1A}"/>
              </a:ext>
            </a:extLst>
          </p:cNvPr>
          <p:cNvSpPr>
            <a:spLocks noGrp="1"/>
          </p:cNvSpPr>
          <p:nvPr>
            <p:ph type="sldNum" sz="quarter" idx="5"/>
          </p:nvPr>
        </p:nvSpPr>
        <p:spPr/>
        <p:txBody>
          <a:bodyPr/>
          <a:lstStyle/>
          <a:p>
            <a:fld id="{5CC40F40-438B-4741-9663-A745F4A010DD}" type="slidenum">
              <a:rPr lang="en-US" smtClean="0"/>
              <a:pPr/>
              <a:t>7</a:t>
            </a:fld>
            <a:endParaRPr lang="en-US"/>
          </a:p>
        </p:txBody>
      </p:sp>
    </p:spTree>
    <p:extLst>
      <p:ext uri="{BB962C8B-B14F-4D97-AF65-F5344CB8AC3E}">
        <p14:creationId xmlns:p14="http://schemas.microsoft.com/office/powerpoint/2010/main" val="124950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9A3D-694B-5AEF-2113-7CB859A73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1F28F-D87E-DDD0-EAED-31D391CD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EE518-B4D0-B67E-0DE7-AA06169836F4}"/>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CEE62241-158F-3EAF-5A90-BB8507B699AB}"/>
              </a:ext>
            </a:extLst>
          </p:cNvPr>
          <p:cNvSpPr>
            <a:spLocks noGrp="1"/>
          </p:cNvSpPr>
          <p:nvPr>
            <p:ph type="sldNum" sz="quarter" idx="5"/>
          </p:nvPr>
        </p:nvSpPr>
        <p:spPr/>
        <p:txBody>
          <a:bodyPr/>
          <a:lstStyle/>
          <a:p>
            <a:fld id="{33FE40E6-6489-4E40-98A1-4FAB3F96E6EA}" type="slidenum">
              <a:rPr lang="en-US" smtClean="0"/>
              <a:t>8</a:t>
            </a:fld>
            <a:endParaRPr lang="en-US"/>
          </a:p>
        </p:txBody>
      </p:sp>
    </p:spTree>
    <p:extLst>
      <p:ext uri="{BB962C8B-B14F-4D97-AF65-F5344CB8AC3E}">
        <p14:creationId xmlns:p14="http://schemas.microsoft.com/office/powerpoint/2010/main" val="78099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6A98-BFD1-0089-153E-8DA718334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F4932-9397-3A29-6B0B-153E8E12B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84C01-BEEF-B52D-2B26-F0339654BB33}"/>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125E5D9F-8A16-4867-AE9D-4467634F72C8}"/>
              </a:ext>
            </a:extLst>
          </p:cNvPr>
          <p:cNvSpPr>
            <a:spLocks noGrp="1"/>
          </p:cNvSpPr>
          <p:nvPr>
            <p:ph type="sldNum" sz="quarter" idx="5"/>
          </p:nvPr>
        </p:nvSpPr>
        <p:spPr/>
        <p:txBody>
          <a:bodyPr/>
          <a:lstStyle/>
          <a:p>
            <a:fld id="{5CC40F40-438B-4741-9663-A745F4A010DD}" type="slidenum">
              <a:rPr lang="en-US" smtClean="0"/>
              <a:pPr/>
              <a:t>9</a:t>
            </a:fld>
            <a:endParaRPr lang="en-US"/>
          </a:p>
        </p:txBody>
      </p:sp>
    </p:spTree>
    <p:extLst>
      <p:ext uri="{BB962C8B-B14F-4D97-AF65-F5344CB8AC3E}">
        <p14:creationId xmlns:p14="http://schemas.microsoft.com/office/powerpoint/2010/main" val="26233079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40343" y="1035273"/>
            <a:ext cx="11328397" cy="465726"/>
          </a:xfrm>
          <a:no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2" name="Titel 1"/>
          <p:cNvSpPr>
            <a:spLocks noGrp="1"/>
          </p:cNvSpPr>
          <p:nvPr>
            <p:ph type="ctrTitle"/>
          </p:nvPr>
        </p:nvSpPr>
        <p:spPr>
          <a:xfrm>
            <a:off x="407368" y="667503"/>
            <a:ext cx="11328399" cy="960809"/>
          </a:xfrm>
          <a:prstGeom prst="rect">
            <a:avLst/>
          </a:prstGeom>
          <a:noFill/>
        </p:spPr>
        <p:txBody>
          <a:bodyPr wrap="square" lIns="144000" tIns="0" anchor="t" anchorCtr="0"/>
          <a:lstStyle>
            <a:lvl1pPr>
              <a:lnSpc>
                <a:spcPct val="100000"/>
              </a:lnSpc>
              <a:spcBef>
                <a:spcPts val="0"/>
              </a:spcBef>
              <a:defRPr sz="2800"/>
            </a:lvl1pPr>
          </a:lstStyle>
          <a:p>
            <a:r>
              <a:rPr lang="en-US"/>
              <a:t>Click to edit Master title style</a:t>
            </a:r>
            <a:endParaRPr lang="de-DE" dirty="0"/>
          </a:p>
        </p:txBody>
      </p:sp>
      <p:pic>
        <p:nvPicPr>
          <p:cNvPr id="8" name="Picture 7"/>
          <p:cNvPicPr>
            <a:picLocks noChangeAspect="1"/>
          </p:cNvPicPr>
          <p:nvPr userDrawn="1"/>
        </p:nvPicPr>
        <p:blipFill>
          <a:blip r:embed="rId3"/>
          <a:stretch>
            <a:fillRect/>
          </a:stretch>
        </p:blipFill>
        <p:spPr>
          <a:xfrm>
            <a:off x="227348" y="4545124"/>
            <a:ext cx="6208046" cy="280831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DFF6B83-84EE-4D44-EAE4-EF46E73BD38B}"/>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pic>
        <p:nvPicPr>
          <p:cNvPr id="5" name="Picture 4">
            <a:extLst>
              <a:ext uri="{FF2B5EF4-FFF2-40B4-BE49-F238E27FC236}">
                <a16:creationId xmlns:a16="http://schemas.microsoft.com/office/drawing/2014/main" id="{3A077901-0457-22FD-5E7B-C944F3F5F2FF}"/>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pic>
        <p:nvPicPr>
          <p:cNvPr id="7" name="Bild 18" descr="g_eth_logo_kurz_neg_Schutzraum.eps">
            <a:extLst>
              <a:ext uri="{FF2B5EF4-FFF2-40B4-BE49-F238E27FC236}">
                <a16:creationId xmlns:a16="http://schemas.microsoft.com/office/drawing/2014/main" id="{6CC5E9AE-84A1-0D92-B6E5-5695216077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16768" y="116632"/>
            <a:ext cx="1331052" cy="217123"/>
          </a:xfrm>
          <a:prstGeom prst="rect">
            <a:avLst/>
          </a:prstGeom>
        </p:spPr>
      </p:pic>
      <p:sp>
        <p:nvSpPr>
          <p:cNvPr id="9" name="TextBox 8">
            <a:extLst>
              <a:ext uri="{FF2B5EF4-FFF2-40B4-BE49-F238E27FC236}">
                <a16:creationId xmlns:a16="http://schemas.microsoft.com/office/drawing/2014/main" id="{CB67BC38-76B4-6CB8-745C-FA62715DE965}"/>
              </a:ext>
            </a:extLst>
          </p:cNvPr>
          <p:cNvSpPr txBox="1"/>
          <p:nvPr userDrawn="1"/>
        </p:nvSpPr>
        <p:spPr>
          <a:xfrm>
            <a:off x="720692" y="291572"/>
            <a:ext cx="740907" cy="230832"/>
          </a:xfrm>
          <a:prstGeom prst="rect">
            <a:avLst/>
          </a:prstGeom>
          <a:noFill/>
        </p:spPr>
        <p:txBody>
          <a:bodyPr wrap="none" rtlCol="0">
            <a:spAutoFit/>
          </a:bodyPr>
          <a:lstStyle/>
          <a:p>
            <a:pPr algn="r"/>
            <a:r>
              <a:rPr lang="en-US" sz="900" b="1" i="1" dirty="0">
                <a:solidFill>
                  <a:schemeClr val="bg1">
                    <a:lumMod val="95000"/>
                  </a:schemeClr>
                </a:solidFill>
              </a:rPr>
              <a:t>spcl.ethz.ch</a:t>
            </a:r>
          </a:p>
        </p:txBody>
      </p:sp>
      <p:pic>
        <p:nvPicPr>
          <p:cNvPr id="17" name="Picture 16">
            <a:extLst>
              <a:ext uri="{FF2B5EF4-FFF2-40B4-BE49-F238E27FC236}">
                <a16:creationId xmlns:a16="http://schemas.microsoft.com/office/drawing/2014/main" id="{70982451-96D6-0ECF-FBC9-B775883167EE}"/>
              </a:ext>
            </a:extLst>
          </p:cNvPr>
          <p:cNvPicPr>
            <a:picLocks noChangeAspect="1"/>
          </p:cNvPicPr>
          <p:nvPr userDrawn="1"/>
        </p:nvPicPr>
        <p:blipFill>
          <a:blip r:embed="rId6"/>
          <a:stretch>
            <a:fillRect/>
          </a:stretch>
        </p:blipFill>
        <p:spPr>
          <a:xfrm>
            <a:off x="144180" y="-99432"/>
            <a:ext cx="1782311" cy="648112"/>
          </a:xfrm>
          <a:prstGeom prst="rect">
            <a:avLst/>
          </a:prstGeom>
        </p:spPr>
      </p:pic>
      <p:grpSp>
        <p:nvGrpSpPr>
          <p:cNvPr id="12" name="Group 11">
            <a:extLst>
              <a:ext uri="{FF2B5EF4-FFF2-40B4-BE49-F238E27FC236}">
                <a16:creationId xmlns:a16="http://schemas.microsoft.com/office/drawing/2014/main" id="{9D7A3198-0796-1EAE-368E-9847DB848EC5}"/>
              </a:ext>
            </a:extLst>
          </p:cNvPr>
          <p:cNvGrpSpPr/>
          <p:nvPr userDrawn="1"/>
        </p:nvGrpSpPr>
        <p:grpSpPr>
          <a:xfrm>
            <a:off x="2010380" y="33474"/>
            <a:ext cx="845260" cy="406204"/>
            <a:chOff x="9787244" y="44624"/>
            <a:chExt cx="845260" cy="406204"/>
          </a:xfrm>
        </p:grpSpPr>
        <p:pic>
          <p:nvPicPr>
            <p:cNvPr id="13" name="Picture 2" descr="X:\pubs\2013\einfuehrungsvorlesung\twitter-bird-dark-bgs.png">
              <a:extLst>
                <a:ext uri="{FF2B5EF4-FFF2-40B4-BE49-F238E27FC236}">
                  <a16:creationId xmlns:a16="http://schemas.microsoft.com/office/drawing/2014/main" id="{29ECF485-428A-DF1C-74A8-1FFFD5F77000}"/>
                </a:ext>
              </a:extLst>
            </p:cNvPr>
            <p:cNvPicPr>
              <a:picLocks noChangeAspect="1" noChangeArrowheads="1"/>
            </p:cNvPicPr>
            <p:nvPr userDrawn="1"/>
          </p:nvPicPr>
          <p:blipFill>
            <a:blip r:embed="rId7" cstate="print"/>
            <a:srcRect/>
            <a:stretch>
              <a:fillRect/>
            </a:stretch>
          </p:blipFill>
          <p:spPr bwMode="auto">
            <a:xfrm>
              <a:off x="9787244" y="194796"/>
              <a:ext cx="256032" cy="256032"/>
            </a:xfrm>
            <a:prstGeom prst="rect">
              <a:avLst/>
            </a:prstGeom>
            <a:noFill/>
          </p:spPr>
        </p:pic>
        <p:sp>
          <p:nvSpPr>
            <p:cNvPr id="18" name="TextBox 17">
              <a:extLst>
                <a:ext uri="{FF2B5EF4-FFF2-40B4-BE49-F238E27FC236}">
                  <a16:creationId xmlns:a16="http://schemas.microsoft.com/office/drawing/2014/main" id="{2391CAD3-4C61-B0C4-345C-1313FEF17F3A}"/>
                </a:ext>
              </a:extLst>
            </p:cNvPr>
            <p:cNvSpPr txBox="1"/>
            <p:nvPr userDrawn="1"/>
          </p:nvSpPr>
          <p:spPr>
            <a:xfrm>
              <a:off x="9867551" y="201159"/>
              <a:ext cx="764953" cy="230832"/>
            </a:xfrm>
            <a:prstGeom prst="rect">
              <a:avLst/>
            </a:prstGeom>
            <a:noFill/>
          </p:spPr>
          <p:txBody>
            <a:bodyPr wrap="none" rtlCol="0">
              <a:spAutoFit/>
            </a:bodyPr>
            <a:lstStyle/>
            <a:p>
              <a:pPr algn="r"/>
              <a:r>
                <a:rPr lang="en-US" sz="900" b="1" i="1" dirty="0">
                  <a:solidFill>
                    <a:schemeClr val="bg1">
                      <a:lumMod val="95000"/>
                    </a:schemeClr>
                  </a:solidFill>
                </a:rPr>
                <a:t>@spcl_eth</a:t>
              </a:r>
            </a:p>
          </p:txBody>
        </p:sp>
        <p:pic>
          <p:nvPicPr>
            <p:cNvPr id="19" name="Picture 18">
              <a:extLst>
                <a:ext uri="{FF2B5EF4-FFF2-40B4-BE49-F238E27FC236}">
                  <a16:creationId xmlns:a16="http://schemas.microsoft.com/office/drawing/2014/main" id="{73A547B7-5700-74E3-09F6-FF92C1C48F9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18788" y="90275"/>
              <a:ext cx="192943" cy="136025"/>
            </a:xfrm>
            <a:prstGeom prst="rect">
              <a:avLst/>
            </a:prstGeom>
          </p:spPr>
        </p:pic>
        <p:sp>
          <p:nvSpPr>
            <p:cNvPr id="20" name="TextBox 19">
              <a:extLst>
                <a:ext uri="{FF2B5EF4-FFF2-40B4-BE49-F238E27FC236}">
                  <a16:creationId xmlns:a16="http://schemas.microsoft.com/office/drawing/2014/main" id="{429C1E8D-E509-690E-C7EF-9BA111775732}"/>
                </a:ext>
              </a:extLst>
            </p:cNvPr>
            <p:cNvSpPr txBox="1"/>
            <p:nvPr userDrawn="1"/>
          </p:nvSpPr>
          <p:spPr>
            <a:xfrm>
              <a:off x="9953631" y="44624"/>
              <a:ext cx="471603" cy="230832"/>
            </a:xfrm>
            <a:prstGeom prst="rect">
              <a:avLst/>
            </a:prstGeom>
            <a:noFill/>
          </p:spPr>
          <p:txBody>
            <a:bodyPr wrap="none" rtlCol="0">
              <a:spAutoFit/>
            </a:bodyPr>
            <a:lstStyle/>
            <a:p>
              <a:pPr algn="r"/>
              <a:r>
                <a:rPr lang="en-US" sz="900" b="1" i="1" dirty="0">
                  <a:solidFill>
                    <a:schemeClr val="bg1">
                      <a:lumMod val="95000"/>
                    </a:schemeClr>
                  </a:solidFill>
                </a:rPr>
                <a:t>@</a:t>
              </a:r>
              <a:r>
                <a:rPr lang="en-US" sz="900" b="1" i="1" dirty="0" err="1">
                  <a:solidFill>
                    <a:schemeClr val="bg1">
                      <a:lumMod val="95000"/>
                    </a:schemeClr>
                  </a:solidFill>
                </a:rPr>
                <a:t>spcl</a:t>
              </a:r>
              <a:endParaRPr lang="en-US" sz="900" b="1" i="1" dirty="0">
                <a:solidFill>
                  <a:schemeClr val="bg1">
                    <a:lumMod val="95000"/>
                  </a:schemeClr>
                </a:solidFill>
              </a:endParaRPr>
            </a:p>
          </p:txBody>
        </p:sp>
      </p:grpSp>
      <p:grpSp>
        <p:nvGrpSpPr>
          <p:cNvPr id="21" name="Group 20">
            <a:extLst>
              <a:ext uri="{FF2B5EF4-FFF2-40B4-BE49-F238E27FC236}">
                <a16:creationId xmlns:a16="http://schemas.microsoft.com/office/drawing/2014/main" id="{39EF0CF6-642A-FC43-953F-2DA88A973F7B}"/>
              </a:ext>
            </a:extLst>
          </p:cNvPr>
          <p:cNvGrpSpPr/>
          <p:nvPr userDrawn="1"/>
        </p:nvGrpSpPr>
        <p:grpSpPr>
          <a:xfrm>
            <a:off x="9408368" y="92137"/>
            <a:ext cx="1051870" cy="294599"/>
            <a:chOff x="1947787" y="79337"/>
            <a:chExt cx="1051870" cy="294599"/>
          </a:xfrm>
        </p:grpSpPr>
        <p:pic>
          <p:nvPicPr>
            <p:cNvPr id="22" name="Picture 21" descr="A black and white logo&#10;&#10;Description automatically generated">
              <a:extLst>
                <a:ext uri="{FF2B5EF4-FFF2-40B4-BE49-F238E27FC236}">
                  <a16:creationId xmlns:a16="http://schemas.microsoft.com/office/drawing/2014/main" id="{0DBEF774-098E-E269-EFB4-12497DB707D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66421" y="90810"/>
              <a:ext cx="1033236" cy="278385"/>
            </a:xfrm>
            <a:prstGeom prst="rect">
              <a:avLst/>
            </a:prstGeom>
          </p:spPr>
        </p:pic>
        <p:pic>
          <p:nvPicPr>
            <p:cNvPr id="23" name="Graphic 22">
              <a:extLst>
                <a:ext uri="{FF2B5EF4-FFF2-40B4-BE49-F238E27FC236}">
                  <a16:creationId xmlns:a16="http://schemas.microsoft.com/office/drawing/2014/main" id="{D7906345-E1DA-8B0A-E3FE-E9B3CFDE5C6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7787" y="79337"/>
              <a:ext cx="444313" cy="294599"/>
            </a:xfrm>
            <a:prstGeom prst="rect">
              <a:avLst/>
            </a:prstGeom>
          </p:spPr>
        </p:pic>
      </p:grpSp>
    </p:spTree>
    <p:extLst>
      <p:ext uri="{BB962C8B-B14F-4D97-AF65-F5344CB8AC3E}">
        <p14:creationId xmlns:p14="http://schemas.microsoft.com/office/powerpoint/2010/main" val="19807231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Conten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191344" y="1352554"/>
            <a:ext cx="11773308" cy="4895846"/>
          </a:xfrm>
        </p:spPr>
        <p:txBody>
          <a:bodyPr/>
          <a:lstStyle>
            <a:lvl1pPr>
              <a:defRPr sz="2000" b="1"/>
            </a:lvl1pPr>
            <a:lvl2pPr>
              <a:buClrTx/>
              <a:buFont typeface="Wingdings" pitchFamily="2" charset="2"/>
              <a:buChar char="§"/>
              <a:defRPr sz="1800"/>
            </a:lvl2pPr>
            <a:lvl3pPr>
              <a:buNone/>
              <a:defRPr i="1"/>
            </a:lvl3pPr>
            <a:lvl4pPr>
              <a:buNone/>
              <a:defRPr/>
            </a:lvl4pPr>
            <a:lvl5pPr>
              <a:buNone/>
              <a:defRPr/>
            </a:lvl5pPr>
          </a:lstStyle>
          <a:p>
            <a:pPr lvl="0"/>
            <a:r>
              <a:rPr lang="en-US"/>
              <a:t>Click to edit Master text styles</a:t>
            </a:r>
          </a:p>
          <a:p>
            <a:pPr lvl="1"/>
            <a:r>
              <a:rPr lang="en-US"/>
              <a:t>Second level</a:t>
            </a:r>
          </a:p>
          <a:p>
            <a:pPr lvl="2"/>
            <a:r>
              <a:rPr lang="en-US"/>
              <a:t>Third level</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dirty="0"/>
          </a:p>
        </p:txBody>
      </p:sp>
      <p:sp>
        <p:nvSpPr>
          <p:cNvPr id="7" name="Titel 6"/>
          <p:cNvSpPr>
            <a:spLocks noGrp="1"/>
          </p:cNvSpPr>
          <p:nvPr>
            <p:ph type="title"/>
          </p:nvPr>
        </p:nvSpPr>
        <p:spPr>
          <a:xfrm>
            <a:off x="191344" y="533400"/>
            <a:ext cx="11773308" cy="533400"/>
          </a:xfrm>
          <a:prstGeom prst="rect">
            <a:avLst/>
          </a:prstGeom>
          <a:solidFill>
            <a:schemeClr val="bg1"/>
          </a:solidFill>
        </p:spPr>
        <p:txBody>
          <a:bodyPr/>
          <a:lstStyle/>
          <a:p>
            <a:r>
              <a:rPr lang="en-US"/>
              <a:t>Click to edit Master title style</a:t>
            </a:r>
            <a:endParaRPr lang="de-CH"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03596" y="2024068"/>
            <a:ext cx="567638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023992" y="2024068"/>
            <a:ext cx="5945503"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dirty="0"/>
          </a:p>
        </p:txBody>
      </p:sp>
      <p:sp>
        <p:nvSpPr>
          <p:cNvPr id="8" name="Titel 7"/>
          <p:cNvSpPr>
            <a:spLocks noGrp="1"/>
          </p:cNvSpPr>
          <p:nvPr>
            <p:ph type="title"/>
          </p:nvPr>
        </p:nvSpPr>
        <p:spPr>
          <a:xfrm>
            <a:off x="192024" y="533400"/>
            <a:ext cx="11777472" cy="533400"/>
          </a:xfrm>
          <a:prstGeom prst="rect">
            <a:avLst/>
          </a:prstGeom>
          <a:solidFill>
            <a:schemeClr val="bg1"/>
          </a:solidFill>
        </p:spPr>
        <p:txBody>
          <a:bodyPr/>
          <a:lstStyle/>
          <a:p>
            <a:r>
              <a:rPr lang="en-US"/>
              <a:t>Click to edit Master title style</a:t>
            </a:r>
            <a:endParaRPr lang="de-CH"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eeform Content">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dirty="0"/>
          </a:p>
        </p:txBody>
      </p:sp>
      <p:sp>
        <p:nvSpPr>
          <p:cNvPr id="5" name="Titel 4"/>
          <p:cNvSpPr>
            <a:spLocks noGrp="1"/>
          </p:cNvSpPr>
          <p:nvPr>
            <p:ph type="title"/>
          </p:nvPr>
        </p:nvSpPr>
        <p:spPr>
          <a:xfrm>
            <a:off x="192024" y="533400"/>
            <a:ext cx="11777472" cy="533400"/>
          </a:xfrm>
          <a:prstGeom prst="rect">
            <a:avLst/>
          </a:prstGeom>
        </p:spPr>
        <p:txBody>
          <a:bodyPr/>
          <a:lstStyle/>
          <a:p>
            <a:r>
              <a:rPr lang="en-US"/>
              <a:t>Click to edit Master title style</a:t>
            </a:r>
            <a:endParaRPr lang="de-CH"/>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screen Image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5607860"/>
          </a:xfrm>
          <a:noFill/>
        </p:spPr>
        <p:txBody>
          <a:bodyPr/>
          <a:lstStyle>
            <a:lvl1pPr marL="0" indent="0">
              <a:buNone/>
              <a:defRPr/>
            </a:lvl1pPr>
          </a:lstStyle>
          <a:p>
            <a:r>
              <a:rPr lang="en-US"/>
              <a:t>Click icon to add picture</a:t>
            </a:r>
            <a:endParaRPr lang="de-CH" dirty="0"/>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96AB3-C61C-E0B0-AF5E-00F40927C44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9A5C61D-60B7-2A31-5984-92BB77417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81328E-E242-787E-81A0-1A805B17A04B}"/>
              </a:ext>
            </a:extLst>
          </p:cNvPr>
          <p:cNvSpPr>
            <a:spLocks noGrp="1"/>
          </p:cNvSpPr>
          <p:nvPr>
            <p:ph type="sldNum" sz="quarter" idx="12"/>
          </p:nvPr>
        </p:nvSpPr>
        <p:spPr/>
        <p:txBody>
          <a:bodyPr/>
          <a:lstStyle/>
          <a:p>
            <a:fld id="{6DD69A12-C92C-4BBE-9117-F68D7536AD73}" type="slidenum">
              <a:rPr lang="en-US" smtClean="0"/>
              <a:t>‹#›</a:t>
            </a:fld>
            <a:endParaRPr lang="en-US"/>
          </a:p>
        </p:txBody>
      </p:sp>
    </p:spTree>
    <p:extLst>
      <p:ext uri="{BB962C8B-B14F-4D97-AF65-F5344CB8AC3E}">
        <p14:creationId xmlns:p14="http://schemas.microsoft.com/office/powerpoint/2010/main" val="79476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sp>
        <p:nvSpPr>
          <p:cNvPr id="5" name="Fußzeilenplatzhalter 4"/>
          <p:cNvSpPr>
            <a:spLocks noGrp="1"/>
          </p:cNvSpPr>
          <p:nvPr>
            <p:ph type="ftr" sz="quarter" idx="3"/>
          </p:nvPr>
        </p:nvSpPr>
        <p:spPr>
          <a:xfrm>
            <a:off x="7416803" y="6389688"/>
            <a:ext cx="4278151" cy="468312"/>
          </a:xfrm>
          <a:prstGeom prst="rect">
            <a:avLst/>
          </a:prstGeom>
        </p:spPr>
        <p:txBody>
          <a:bodyPr vert="horz" wrap="none" lIns="0" tIns="0" rIns="0" bIns="0" rtlCol="0" anchor="ctr"/>
          <a:lstStyle>
            <a:lvl1pPr algn="r">
              <a:defRPr sz="800">
                <a:solidFill>
                  <a:schemeClr val="tx1"/>
                </a:solidFill>
              </a:defRPr>
            </a:lvl1pPr>
          </a:lstStyle>
          <a:p>
            <a:endParaRPr lang="de-DE" dirty="0"/>
          </a:p>
        </p:txBody>
      </p:sp>
      <p:sp>
        <p:nvSpPr>
          <p:cNvPr id="6" name="Foliennummernplatzhalter 5"/>
          <p:cNvSpPr>
            <a:spLocks noGrp="1"/>
          </p:cNvSpPr>
          <p:nvPr>
            <p:ph type="sldNum" sz="quarter" idx="4"/>
          </p:nvPr>
        </p:nvSpPr>
        <p:spPr>
          <a:xfrm>
            <a:off x="11836400" y="6465888"/>
            <a:ext cx="355600" cy="468312"/>
          </a:xfrm>
          <a:prstGeom prst="rect">
            <a:avLst/>
          </a:prstGeom>
        </p:spPr>
        <p:txBody>
          <a:bodyPr vert="horz" wrap="none" lIns="0" tIns="0" rIns="0" bIns="0" rtlCol="0" anchor="ctr"/>
          <a:lstStyle>
            <a:lvl1pPr algn="ctr">
              <a:defRPr sz="1200">
                <a:solidFill>
                  <a:schemeClr val="accent3">
                    <a:lumMod val="75000"/>
                  </a:schemeClr>
                </a:solidFill>
              </a:defRPr>
            </a:lvl1pPr>
          </a:lstStyle>
          <a:p>
            <a:fld id="{6C6AE60A-B69C-4790-82F7-3882EDF23186}" type="slidenum">
              <a:rPr lang="de-DE" smtClean="0"/>
              <a:pPr/>
              <a:t>‹#›</a:t>
            </a:fld>
            <a:endParaRPr lang="de-DE" dirty="0"/>
          </a:p>
        </p:txBody>
      </p:sp>
      <p:sp>
        <p:nvSpPr>
          <p:cNvPr id="3" name="Textplatzhalter 2"/>
          <p:cNvSpPr>
            <a:spLocks noGrp="1"/>
          </p:cNvSpPr>
          <p:nvPr>
            <p:ph type="body" idx="1"/>
          </p:nvPr>
        </p:nvSpPr>
        <p:spPr>
          <a:xfrm>
            <a:off x="431800" y="1349376"/>
            <a:ext cx="11311917" cy="5127624"/>
          </a:xfrm>
          <a:prstGeom prst="rect">
            <a:avLst/>
          </a:prstGeom>
        </p:spPr>
        <p:txBody>
          <a:bodyPr vert="horz" lIns="140400" tIns="0" rIns="144000" bIns="0" rtlCol="0">
            <a:noAutofit/>
          </a:bodyPr>
          <a:lstStyle/>
          <a:p>
            <a:pPr lvl="0"/>
            <a:r>
              <a:rPr lang="de-DE" dirty="0"/>
              <a:t>Textmasterformate durch Klicken bearbeiten</a:t>
            </a:r>
          </a:p>
          <a:p>
            <a:pPr lvl="1"/>
            <a:r>
              <a:rPr lang="de-DE" dirty="0"/>
              <a:t>Zweite Ebene</a:t>
            </a:r>
          </a:p>
          <a:p>
            <a:pPr lvl="2"/>
            <a:r>
              <a:rPr lang="de-DE" dirty="0"/>
              <a:t>Dritte Ebene</a:t>
            </a:r>
          </a:p>
        </p:txBody>
      </p:sp>
      <p:sp>
        <p:nvSpPr>
          <p:cNvPr id="2" name="Titelplatzhalter 1"/>
          <p:cNvSpPr>
            <a:spLocks noGrp="1"/>
          </p:cNvSpPr>
          <p:nvPr>
            <p:ph type="title"/>
          </p:nvPr>
        </p:nvSpPr>
        <p:spPr>
          <a:xfrm>
            <a:off x="431800" y="533400"/>
            <a:ext cx="11328400" cy="533400"/>
          </a:xfrm>
          <a:prstGeom prst="rect">
            <a:avLst/>
          </a:prstGeom>
          <a:solidFill>
            <a:schemeClr val="bg1"/>
          </a:solidFill>
        </p:spPr>
        <p:txBody>
          <a:bodyPr vert="horz" lIns="140400" tIns="0" rIns="144000" bIns="0" rtlCol="0" anchor="b" anchorCtr="0">
            <a:noAutofit/>
          </a:bodyPr>
          <a:lstStyle/>
          <a:p>
            <a:r>
              <a:rPr lang="de-DE" dirty="0"/>
              <a:t>Titelmasterformat durch Klicken bearbeiten</a:t>
            </a:r>
          </a:p>
        </p:txBody>
      </p:sp>
      <p:pic>
        <p:nvPicPr>
          <p:cNvPr id="13" name="Picture 12"/>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pic>
        <p:nvPicPr>
          <p:cNvPr id="16" name="Bild 18" descr="g_eth_logo_kurz_neg_Schutzraum.eps"/>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16768" y="116632"/>
            <a:ext cx="1331052" cy="217123"/>
          </a:xfrm>
          <a:prstGeom prst="rect">
            <a:avLst/>
          </a:prstGeom>
        </p:spPr>
      </p:pic>
      <p:grpSp>
        <p:nvGrpSpPr>
          <p:cNvPr id="8" name="Group 7">
            <a:extLst>
              <a:ext uri="{FF2B5EF4-FFF2-40B4-BE49-F238E27FC236}">
                <a16:creationId xmlns:a16="http://schemas.microsoft.com/office/drawing/2014/main" id="{C2A41B36-8500-438E-6B64-28F5299871C9}"/>
              </a:ext>
            </a:extLst>
          </p:cNvPr>
          <p:cNvGrpSpPr/>
          <p:nvPr userDrawn="1"/>
        </p:nvGrpSpPr>
        <p:grpSpPr>
          <a:xfrm>
            <a:off x="2010380" y="33474"/>
            <a:ext cx="845260" cy="406204"/>
            <a:chOff x="9787244" y="44624"/>
            <a:chExt cx="845260" cy="406204"/>
          </a:xfrm>
        </p:grpSpPr>
        <p:pic>
          <p:nvPicPr>
            <p:cNvPr id="20" name="Picture 2" descr="X:\pubs\2013\einfuehrungsvorlesung\twitter-bird-dark-bgs.png"/>
            <p:cNvPicPr>
              <a:picLocks noChangeAspect="1" noChangeArrowheads="1"/>
            </p:cNvPicPr>
            <p:nvPr userDrawn="1"/>
          </p:nvPicPr>
          <p:blipFill>
            <a:blip r:embed="rId10" cstate="print"/>
            <a:srcRect/>
            <a:stretch>
              <a:fillRect/>
            </a:stretch>
          </p:blipFill>
          <p:spPr bwMode="auto">
            <a:xfrm>
              <a:off x="9787244" y="194796"/>
              <a:ext cx="256032" cy="256032"/>
            </a:xfrm>
            <a:prstGeom prst="rect">
              <a:avLst/>
            </a:prstGeom>
            <a:noFill/>
          </p:spPr>
        </p:pic>
        <p:sp>
          <p:nvSpPr>
            <p:cNvPr id="21" name="TextBox 20"/>
            <p:cNvSpPr txBox="1"/>
            <p:nvPr userDrawn="1"/>
          </p:nvSpPr>
          <p:spPr>
            <a:xfrm>
              <a:off x="9867551" y="201159"/>
              <a:ext cx="764953" cy="230832"/>
            </a:xfrm>
            <a:prstGeom prst="rect">
              <a:avLst/>
            </a:prstGeom>
            <a:noFill/>
          </p:spPr>
          <p:txBody>
            <a:bodyPr wrap="none" rtlCol="0">
              <a:spAutoFit/>
            </a:bodyPr>
            <a:lstStyle/>
            <a:p>
              <a:pPr algn="r"/>
              <a:r>
                <a:rPr lang="en-US" sz="900" b="1" i="1" dirty="0">
                  <a:solidFill>
                    <a:schemeClr val="bg1">
                      <a:lumMod val="95000"/>
                    </a:schemeClr>
                  </a:solidFill>
                </a:rPr>
                <a:t>@spcl_eth</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18788" y="90275"/>
              <a:ext cx="192943" cy="136025"/>
            </a:xfrm>
            <a:prstGeom prst="rect">
              <a:avLst/>
            </a:prstGeom>
          </p:spPr>
        </p:pic>
        <p:sp>
          <p:nvSpPr>
            <p:cNvPr id="14" name="TextBox 13"/>
            <p:cNvSpPr txBox="1"/>
            <p:nvPr userDrawn="1"/>
          </p:nvSpPr>
          <p:spPr>
            <a:xfrm>
              <a:off x="9953631" y="44624"/>
              <a:ext cx="471603" cy="230832"/>
            </a:xfrm>
            <a:prstGeom prst="rect">
              <a:avLst/>
            </a:prstGeom>
            <a:noFill/>
          </p:spPr>
          <p:txBody>
            <a:bodyPr wrap="none" rtlCol="0">
              <a:spAutoFit/>
            </a:bodyPr>
            <a:lstStyle/>
            <a:p>
              <a:pPr algn="r"/>
              <a:r>
                <a:rPr lang="en-US" sz="900" b="1" i="1" dirty="0">
                  <a:solidFill>
                    <a:schemeClr val="bg1">
                      <a:lumMod val="95000"/>
                    </a:schemeClr>
                  </a:solidFill>
                </a:rPr>
                <a:t>@</a:t>
              </a:r>
              <a:r>
                <a:rPr lang="en-US" sz="900" b="1" i="1" dirty="0" err="1">
                  <a:solidFill>
                    <a:schemeClr val="bg1">
                      <a:lumMod val="95000"/>
                    </a:schemeClr>
                  </a:solidFill>
                </a:rPr>
                <a:t>spcl</a:t>
              </a:r>
              <a:endParaRPr lang="en-US" sz="900" b="1" i="1" dirty="0">
                <a:solidFill>
                  <a:schemeClr val="bg1">
                    <a:lumMod val="95000"/>
                  </a:schemeClr>
                </a:solidFill>
              </a:endParaRPr>
            </a:p>
          </p:txBody>
        </p:sp>
      </p:grpSp>
      <p:sp>
        <p:nvSpPr>
          <p:cNvPr id="9" name="TextBox 8">
            <a:extLst>
              <a:ext uri="{FF2B5EF4-FFF2-40B4-BE49-F238E27FC236}">
                <a16:creationId xmlns:a16="http://schemas.microsoft.com/office/drawing/2014/main" id="{44119609-B72B-6668-63EE-CC1254D64183}"/>
              </a:ext>
            </a:extLst>
          </p:cNvPr>
          <p:cNvSpPr txBox="1"/>
          <p:nvPr userDrawn="1"/>
        </p:nvSpPr>
        <p:spPr>
          <a:xfrm>
            <a:off x="720692" y="291572"/>
            <a:ext cx="740907" cy="230832"/>
          </a:xfrm>
          <a:prstGeom prst="rect">
            <a:avLst/>
          </a:prstGeom>
          <a:noFill/>
        </p:spPr>
        <p:txBody>
          <a:bodyPr wrap="none" rtlCol="0">
            <a:spAutoFit/>
          </a:bodyPr>
          <a:lstStyle/>
          <a:p>
            <a:pPr algn="r"/>
            <a:r>
              <a:rPr lang="en-US" sz="900" b="1" i="1" dirty="0">
                <a:solidFill>
                  <a:schemeClr val="bg1">
                    <a:lumMod val="95000"/>
                  </a:schemeClr>
                </a:solidFill>
              </a:rPr>
              <a:t>spcl.ethz.ch</a:t>
            </a:r>
          </a:p>
        </p:txBody>
      </p:sp>
      <p:pic>
        <p:nvPicPr>
          <p:cNvPr id="10" name="Picture 9">
            <a:extLst>
              <a:ext uri="{FF2B5EF4-FFF2-40B4-BE49-F238E27FC236}">
                <a16:creationId xmlns:a16="http://schemas.microsoft.com/office/drawing/2014/main" id="{9C33A9F2-85D6-D3D4-959E-DC98C218839D}"/>
              </a:ext>
            </a:extLst>
          </p:cNvPr>
          <p:cNvPicPr>
            <a:picLocks noChangeAspect="1"/>
          </p:cNvPicPr>
          <p:nvPr userDrawn="1"/>
        </p:nvPicPr>
        <p:blipFill>
          <a:blip r:embed="rId12"/>
          <a:stretch>
            <a:fillRect/>
          </a:stretch>
        </p:blipFill>
        <p:spPr>
          <a:xfrm>
            <a:off x="144180" y="-99432"/>
            <a:ext cx="1782311" cy="648112"/>
          </a:xfrm>
          <a:prstGeom prst="rect">
            <a:avLst/>
          </a:prstGeom>
        </p:spPr>
      </p:pic>
      <p:grpSp>
        <p:nvGrpSpPr>
          <p:cNvPr id="7" name="Group 6">
            <a:extLst>
              <a:ext uri="{FF2B5EF4-FFF2-40B4-BE49-F238E27FC236}">
                <a16:creationId xmlns:a16="http://schemas.microsoft.com/office/drawing/2014/main" id="{5BB9BE37-392E-ED6A-BBCF-29CEB54718F3}"/>
              </a:ext>
            </a:extLst>
          </p:cNvPr>
          <p:cNvGrpSpPr/>
          <p:nvPr userDrawn="1"/>
        </p:nvGrpSpPr>
        <p:grpSpPr>
          <a:xfrm>
            <a:off x="9408368" y="92137"/>
            <a:ext cx="1051870" cy="294599"/>
            <a:chOff x="1947787" y="79337"/>
            <a:chExt cx="1051870" cy="294599"/>
          </a:xfrm>
        </p:grpSpPr>
        <p:pic>
          <p:nvPicPr>
            <p:cNvPr id="23" name="Picture 22" descr="A black and white logo&#10;&#10;Description automatically generated">
              <a:extLst>
                <a:ext uri="{FF2B5EF4-FFF2-40B4-BE49-F238E27FC236}">
                  <a16:creationId xmlns:a16="http://schemas.microsoft.com/office/drawing/2014/main" id="{577E8EC2-ED96-93A3-D9B5-C44D108B0F4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66421" y="90810"/>
              <a:ext cx="1033236" cy="278385"/>
            </a:xfrm>
            <a:prstGeom prst="rect">
              <a:avLst/>
            </a:prstGeom>
          </p:spPr>
        </p:pic>
        <p:pic>
          <p:nvPicPr>
            <p:cNvPr id="11" name="Graphic 10">
              <a:extLst>
                <a:ext uri="{FF2B5EF4-FFF2-40B4-BE49-F238E27FC236}">
                  <a16:creationId xmlns:a16="http://schemas.microsoft.com/office/drawing/2014/main" id="{6922F17C-F9D0-4CF1-363C-3358A8254D90}"/>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47787" y="79337"/>
              <a:ext cx="444313" cy="294599"/>
            </a:xfrm>
            <a:prstGeom prst="rect">
              <a:avLst/>
            </a:prstGeom>
          </p:spPr>
        </p:pic>
      </p:grpSp>
    </p:spTree>
  </p:cSld>
  <p:clrMap bg1="lt1" tx1="dk1" bg2="lt2" tx2="dk2" accent1="accent1" accent2="accent2" accent3="accent3" accent4="accent4" accent5="accent5" accent6="accent6" hlink="hlink" folHlink="folHlink"/>
  <p:sldLayoutIdLst>
    <p:sldLayoutId id="2147483688" r:id="rId1"/>
    <p:sldLayoutId id="2147483682" r:id="rId2"/>
    <p:sldLayoutId id="2147483683" r:id="rId3"/>
    <p:sldLayoutId id="2147483684" r:id="rId4"/>
    <p:sldLayoutId id="2147483685" r:id="rId5"/>
    <p:sldLayoutId id="2147483689" r:id="rId6"/>
  </p:sldLayoutIdLst>
  <p:transition>
    <p:fade/>
  </p:transition>
  <p:hf hdr="0" ftr="0" dt="0"/>
  <p:txStyles>
    <p:title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github.com/spcl/npben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13.xml"/><Relationship Id="rId7" Type="http://schemas.openxmlformats.org/officeDocument/2006/relationships/image" Target="../media/image27.sv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20.png"/><Relationship Id="rId12" Type="http://schemas.openxmlformats.org/officeDocument/2006/relationships/image" Target="../media/image56.png"/><Relationship Id="rId2" Type="http://schemas.openxmlformats.org/officeDocument/2006/relationships/hyperlink" Target="spcl.inf.ethz.ch" TargetMode="Externa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chart" Target="../charts/chart14.xml"/><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55.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Physics-informed_neural_networks" TargetMode="External"/><Relationship Id="rId5" Type="http://schemas.openxmlformats.org/officeDocument/2006/relationships/hyperlink" Target="https://epic.noaa.gov/10-year-strategy-for-data-assimilation/"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pypistats.org/packages/jax" TargetMode="External"/><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hyperlink" Target="https://github.com/jax-ml/ja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142264-E452-0D3F-F95C-646F93291807}"/>
              </a:ext>
            </a:extLst>
          </p:cNvPr>
          <p:cNvSpPr/>
          <p:nvPr/>
        </p:nvSpPr>
        <p:spPr>
          <a:xfrm>
            <a:off x="-60684" y="503273"/>
            <a:ext cx="12252684" cy="1521571"/>
          </a:xfrm>
          <a:prstGeom prst="rect">
            <a:avLst/>
          </a:prstGeom>
          <a:solidFill>
            <a:srgbClr val="FFFFFF">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ctrTitle"/>
          </p:nvPr>
        </p:nvSpPr>
        <p:spPr>
          <a:xfrm>
            <a:off x="0" y="503273"/>
            <a:ext cx="12036655" cy="1173127"/>
          </a:xfrm>
          <a:solidFill>
            <a:schemeClr val="bg1">
              <a:alpha val="0"/>
            </a:schemeClr>
          </a:solidFill>
        </p:spPr>
        <p:txBody>
          <a:bodyPr>
            <a:noAutofit/>
          </a:bodyPr>
          <a:lstStyle/>
          <a:p>
            <a:r>
              <a:rPr lang="en-US" dirty="0" err="1"/>
              <a:t>DaCe</a:t>
            </a:r>
            <a:r>
              <a:rPr lang="en-US" dirty="0"/>
              <a:t> AD: Unifying High-Performance Automatic Differentiation for Machine Learning and Scientific Computing</a:t>
            </a:r>
            <a:br>
              <a:rPr lang="en-US" dirty="0"/>
            </a:br>
            <a:r>
              <a:rPr lang="en-US" sz="2000" b="0" dirty="0"/>
              <a:t>Afif Boudaoud, Alexandru </a:t>
            </a:r>
            <a:r>
              <a:rPr lang="en-US" sz="2000" b="0" dirty="0" err="1"/>
              <a:t>Calotoiu</a:t>
            </a:r>
            <a:r>
              <a:rPr lang="en-US" sz="2000" b="0" dirty="0"/>
              <a:t>, Marcin </a:t>
            </a:r>
            <a:r>
              <a:rPr lang="en-US" sz="2000" b="0" dirty="0" err="1"/>
              <a:t>Copik</a:t>
            </a:r>
            <a:r>
              <a:rPr lang="en-US" sz="2000" b="0" dirty="0"/>
              <a:t>, Torsten Hoefler</a:t>
            </a:r>
            <a:br>
              <a:rPr lang="en-US" dirty="0"/>
            </a:br>
            <a:endParaRPr lang="de-DE" dirty="0">
              <a:solidFill>
                <a:schemeClr val="tx1"/>
              </a:solidFill>
            </a:endParaRPr>
          </a:p>
        </p:txBody>
      </p:sp>
    </p:spTree>
  </p:cSld>
  <p:clrMapOvr>
    <a:masterClrMapping/>
  </p:clrMapOvr>
  <p:transition advTm="135">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47A9-9780-ACF5-028C-FB0F5812D714}"/>
            </a:ext>
          </a:extLst>
        </p:cNvPr>
        <p:cNvGrpSpPr/>
        <p:nvPr/>
      </p:nvGrpSpPr>
      <p:grpSpPr>
        <a:xfrm>
          <a:off x="0" y="0"/>
          <a:ext cx="0" cy="0"/>
          <a:chOff x="0" y="0"/>
          <a:chExt cx="0" cy="0"/>
        </a:xfrm>
      </p:grpSpPr>
      <p:pic>
        <p:nvPicPr>
          <p:cNvPr id="51" name="Picture 50" descr="A screenshot of a computer&#10;&#10;AI-generated content may be incorrect.">
            <a:extLst>
              <a:ext uri="{FF2B5EF4-FFF2-40B4-BE49-F238E27FC236}">
                <a16:creationId xmlns:a16="http://schemas.microsoft.com/office/drawing/2014/main" id="{BBD31F76-1738-84BC-ECAB-7BBA5721F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9" y="1569169"/>
            <a:ext cx="6516871" cy="3501804"/>
          </a:xfrm>
          <a:prstGeom prst="rect">
            <a:avLst/>
          </a:prstGeom>
        </p:spPr>
      </p:pic>
      <p:sp>
        <p:nvSpPr>
          <p:cNvPr id="4" name="Title 3">
            <a:extLst>
              <a:ext uri="{FF2B5EF4-FFF2-40B4-BE49-F238E27FC236}">
                <a16:creationId xmlns:a16="http://schemas.microsoft.com/office/drawing/2014/main" id="{3E5F0553-62B5-2FD6-C31E-A34ED48552C7}"/>
              </a:ext>
            </a:extLst>
          </p:cNvPr>
          <p:cNvSpPr>
            <a:spLocks noGrp="1"/>
          </p:cNvSpPr>
          <p:nvPr>
            <p:ph type="title"/>
          </p:nvPr>
        </p:nvSpPr>
        <p:spPr/>
        <p:txBody>
          <a:bodyPr/>
          <a:lstStyle/>
          <a:p>
            <a:r>
              <a:rPr lang="de-CH" dirty="0"/>
              <a:t>Critical Computation Subgraph (CCS)</a:t>
            </a:r>
          </a:p>
        </p:txBody>
      </p:sp>
      <p:sp>
        <p:nvSpPr>
          <p:cNvPr id="2" name="TextBox 1">
            <a:extLst>
              <a:ext uri="{FF2B5EF4-FFF2-40B4-BE49-F238E27FC236}">
                <a16:creationId xmlns:a16="http://schemas.microsoft.com/office/drawing/2014/main" id="{BD5503E0-7292-225F-1A3B-8785804852E0}"/>
              </a:ext>
            </a:extLst>
          </p:cNvPr>
          <p:cNvSpPr txBox="1"/>
          <p:nvPr/>
        </p:nvSpPr>
        <p:spPr>
          <a:xfrm>
            <a:off x="2383330" y="4437363"/>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461B6265-0B4A-AE10-CE59-4D150E176DDA}"/>
              </a:ext>
            </a:extLst>
          </p:cNvPr>
          <p:cNvSpPr txBox="1"/>
          <p:nvPr/>
        </p:nvSpPr>
        <p:spPr>
          <a:xfrm>
            <a:off x="7018892" y="6492348"/>
            <a:ext cx="4343400" cy="369332"/>
          </a:xfrm>
          <a:prstGeom prst="rect">
            <a:avLst/>
          </a:prstGeom>
          <a:noFill/>
        </p:spPr>
        <p:txBody>
          <a:bodyPr wrap="square" rtlCol="0">
            <a:spAutoFit/>
          </a:bodyPr>
          <a:lstStyle/>
          <a:p>
            <a:r>
              <a:rPr lang="en-US" dirty="0"/>
              <a:t>Intermediate representation of the function</a:t>
            </a:r>
          </a:p>
        </p:txBody>
      </p:sp>
      <p:sp>
        <p:nvSpPr>
          <p:cNvPr id="8" name="Oval 7">
            <a:extLst>
              <a:ext uri="{FF2B5EF4-FFF2-40B4-BE49-F238E27FC236}">
                <a16:creationId xmlns:a16="http://schemas.microsoft.com/office/drawing/2014/main" id="{2FE45A8F-CA0F-4C27-75CE-3E8966864949}"/>
              </a:ext>
            </a:extLst>
          </p:cNvPr>
          <p:cNvSpPr>
            <a:spLocks/>
          </p:cNvSpPr>
          <p:nvPr/>
        </p:nvSpPr>
        <p:spPr>
          <a:xfrm>
            <a:off x="6827487" y="5334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9" name="Connector: Elbow 8">
            <a:extLst>
              <a:ext uri="{FF2B5EF4-FFF2-40B4-BE49-F238E27FC236}">
                <a16:creationId xmlns:a16="http://schemas.microsoft.com/office/drawing/2014/main" id="{EEB115E8-B920-30FB-C289-342571E90545}"/>
              </a:ext>
            </a:extLst>
          </p:cNvPr>
          <p:cNvCxnSpPr>
            <a:cxnSpLocks/>
            <a:stCxn id="8" idx="4"/>
            <a:endCxn id="19" idx="6"/>
          </p:cNvCxnSpPr>
          <p:nvPr/>
        </p:nvCxnSpPr>
        <p:spPr>
          <a:xfrm rot="16200000" flipH="1">
            <a:off x="7296428" y="10154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B1E3784-5A9A-C84D-1108-2202308F90D9}"/>
              </a:ext>
            </a:extLst>
          </p:cNvPr>
          <p:cNvCxnSpPr>
            <a:cxnSpLocks/>
            <a:stCxn id="11" idx="4"/>
            <a:endCxn id="19" idx="7"/>
          </p:cNvCxnSpPr>
          <p:nvPr/>
        </p:nvCxnSpPr>
        <p:spPr>
          <a:xfrm rot="5400000">
            <a:off x="8242830" y="9999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2F60D3C-3A5E-842F-A002-82127EA33423}"/>
              </a:ext>
            </a:extLst>
          </p:cNvPr>
          <p:cNvSpPr>
            <a:spLocks/>
          </p:cNvSpPr>
          <p:nvPr/>
        </p:nvSpPr>
        <p:spPr>
          <a:xfrm>
            <a:off x="8233703" y="54035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2" name="Oval 11">
            <a:extLst>
              <a:ext uri="{FF2B5EF4-FFF2-40B4-BE49-F238E27FC236}">
                <a16:creationId xmlns:a16="http://schemas.microsoft.com/office/drawing/2014/main" id="{C0886275-D1F8-F932-A90A-5802ED81E8DE}"/>
              </a:ext>
            </a:extLst>
          </p:cNvPr>
          <p:cNvSpPr>
            <a:spLocks/>
          </p:cNvSpPr>
          <p:nvPr/>
        </p:nvSpPr>
        <p:spPr>
          <a:xfrm>
            <a:off x="8367632" y="24503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13" name="Oval 12">
            <a:extLst>
              <a:ext uri="{FF2B5EF4-FFF2-40B4-BE49-F238E27FC236}">
                <a16:creationId xmlns:a16="http://schemas.microsoft.com/office/drawing/2014/main" id="{4C196F4A-A2CD-48B0-C1B2-574F9D33B655}"/>
              </a:ext>
            </a:extLst>
          </p:cNvPr>
          <p:cNvSpPr>
            <a:spLocks/>
          </p:cNvSpPr>
          <p:nvPr/>
        </p:nvSpPr>
        <p:spPr>
          <a:xfrm>
            <a:off x="6906094" y="247091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14" name="Connector: Elbow 13">
            <a:extLst>
              <a:ext uri="{FF2B5EF4-FFF2-40B4-BE49-F238E27FC236}">
                <a16:creationId xmlns:a16="http://schemas.microsoft.com/office/drawing/2014/main" id="{830756FF-906C-C362-DE80-49EB73081A26}"/>
              </a:ext>
            </a:extLst>
          </p:cNvPr>
          <p:cNvCxnSpPr>
            <a:cxnSpLocks/>
            <a:stCxn id="12" idx="4"/>
            <a:endCxn id="16" idx="7"/>
          </p:cNvCxnSpPr>
          <p:nvPr/>
        </p:nvCxnSpPr>
        <p:spPr>
          <a:xfrm rot="5400000">
            <a:off x="8247805" y="28952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7E47179-583D-AA38-5CC5-0E827D1F077B}"/>
              </a:ext>
            </a:extLst>
          </p:cNvPr>
          <p:cNvCxnSpPr>
            <a:cxnSpLocks/>
            <a:stCxn id="13" idx="4"/>
            <a:endCxn id="16" idx="6"/>
          </p:cNvCxnSpPr>
          <p:nvPr/>
        </p:nvCxnSpPr>
        <p:spPr>
          <a:xfrm rot="16200000" flipH="1">
            <a:off x="7287501" y="30404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3238310-93A2-147B-8E96-FE1F02F30BEC}"/>
              </a:ext>
            </a:extLst>
          </p:cNvPr>
          <p:cNvSpPr>
            <a:spLocks/>
          </p:cNvSpPr>
          <p:nvPr/>
        </p:nvSpPr>
        <p:spPr>
          <a:xfrm>
            <a:off x="6906094" y="42672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a:t>
            </a:r>
          </a:p>
        </p:txBody>
      </p:sp>
      <p:cxnSp>
        <p:nvCxnSpPr>
          <p:cNvPr id="18" name="Connector: Elbow 17">
            <a:extLst>
              <a:ext uri="{FF2B5EF4-FFF2-40B4-BE49-F238E27FC236}">
                <a16:creationId xmlns:a16="http://schemas.microsoft.com/office/drawing/2014/main" id="{804C437C-3A15-F48C-281D-34991B17F5E2}"/>
              </a:ext>
            </a:extLst>
          </p:cNvPr>
          <p:cNvCxnSpPr>
            <a:cxnSpLocks/>
            <a:endCxn id="13" idx="0"/>
          </p:cNvCxnSpPr>
          <p:nvPr/>
        </p:nvCxnSpPr>
        <p:spPr>
          <a:xfrm rot="5400000">
            <a:off x="7253432" y="17934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Octagon 18">
            <a:extLst>
              <a:ext uri="{FF2B5EF4-FFF2-40B4-BE49-F238E27FC236}">
                <a16:creationId xmlns:a16="http://schemas.microsoft.com/office/drawing/2014/main" id="{183D3422-3BBB-639E-0C60-F9A3E1DB633E}"/>
              </a:ext>
            </a:extLst>
          </p:cNvPr>
          <p:cNvSpPr>
            <a:spLocks/>
          </p:cNvSpPr>
          <p:nvPr/>
        </p:nvSpPr>
        <p:spPr>
          <a:xfrm>
            <a:off x="7504065" y="14023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20" name="Oval 19">
            <a:extLst>
              <a:ext uri="{FF2B5EF4-FFF2-40B4-BE49-F238E27FC236}">
                <a16:creationId xmlns:a16="http://schemas.microsoft.com/office/drawing/2014/main" id="{BD000600-761F-E174-A681-0D76009FFB80}"/>
              </a:ext>
            </a:extLst>
          </p:cNvPr>
          <p:cNvSpPr>
            <a:spLocks/>
          </p:cNvSpPr>
          <p:nvPr/>
        </p:nvSpPr>
        <p:spPr>
          <a:xfrm>
            <a:off x="7581114" y="5937504"/>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o1</a:t>
            </a:r>
          </a:p>
        </p:txBody>
      </p:sp>
      <p:sp>
        <p:nvSpPr>
          <p:cNvPr id="24" name="Oval 23">
            <a:extLst>
              <a:ext uri="{FF2B5EF4-FFF2-40B4-BE49-F238E27FC236}">
                <a16:creationId xmlns:a16="http://schemas.microsoft.com/office/drawing/2014/main" id="{E791A2C5-95B8-9DA0-7BE9-7C8A2AE16241}"/>
              </a:ext>
            </a:extLst>
          </p:cNvPr>
          <p:cNvSpPr>
            <a:spLocks/>
          </p:cNvSpPr>
          <p:nvPr/>
        </p:nvSpPr>
        <p:spPr>
          <a:xfrm>
            <a:off x="8368248" y="42672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cxnSp>
        <p:nvCxnSpPr>
          <p:cNvPr id="25" name="Connector: Elbow 24">
            <a:extLst>
              <a:ext uri="{FF2B5EF4-FFF2-40B4-BE49-F238E27FC236}">
                <a16:creationId xmlns:a16="http://schemas.microsoft.com/office/drawing/2014/main" id="{6E17DF33-5082-A36E-5861-66863A249EA9}"/>
              </a:ext>
            </a:extLst>
          </p:cNvPr>
          <p:cNvCxnSpPr>
            <a:cxnSpLocks/>
            <a:endCxn id="17" idx="0"/>
          </p:cNvCxnSpPr>
          <p:nvPr/>
        </p:nvCxnSpPr>
        <p:spPr>
          <a:xfrm rot="5400000">
            <a:off x="7257329" y="3599729"/>
            <a:ext cx="727716" cy="607226"/>
          </a:xfrm>
          <a:prstGeom prst="bentConnector3">
            <a:avLst>
              <a:gd name="adj1" fmla="val 7960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ctagon 15">
            <a:extLst>
              <a:ext uri="{FF2B5EF4-FFF2-40B4-BE49-F238E27FC236}">
                <a16:creationId xmlns:a16="http://schemas.microsoft.com/office/drawing/2014/main" id="{44CBD191-B6BC-F13E-8127-3F77235B08AC}"/>
              </a:ext>
            </a:extLst>
          </p:cNvPr>
          <p:cNvSpPr>
            <a:spLocks/>
          </p:cNvSpPr>
          <p:nvPr/>
        </p:nvSpPr>
        <p:spPr>
          <a:xfrm>
            <a:off x="7494286" y="3426533"/>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1" name="Connector: Elbow 30">
            <a:extLst>
              <a:ext uri="{FF2B5EF4-FFF2-40B4-BE49-F238E27FC236}">
                <a16:creationId xmlns:a16="http://schemas.microsoft.com/office/drawing/2014/main" id="{2C4F24EB-3880-42B3-3F52-C9EEFAB6EC75}"/>
              </a:ext>
            </a:extLst>
          </p:cNvPr>
          <p:cNvCxnSpPr>
            <a:cxnSpLocks/>
            <a:stCxn id="17" idx="4"/>
            <a:endCxn id="21" idx="6"/>
          </p:cNvCxnSpPr>
          <p:nvPr/>
        </p:nvCxnSpPr>
        <p:spPr>
          <a:xfrm rot="16200000" flipH="1">
            <a:off x="7430844" y="469342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AFBBECF1-4456-1DD6-021B-0A913C806367}"/>
              </a:ext>
            </a:extLst>
          </p:cNvPr>
          <p:cNvCxnSpPr>
            <a:cxnSpLocks/>
            <a:stCxn id="24" idx="4"/>
            <a:endCxn id="21" idx="7"/>
          </p:cNvCxnSpPr>
          <p:nvPr/>
        </p:nvCxnSpPr>
        <p:spPr>
          <a:xfrm rot="5400000">
            <a:off x="8401737" y="462976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F86A893-2D42-D58A-F7BB-5BAF3A3DD638}"/>
              </a:ext>
            </a:extLst>
          </p:cNvPr>
          <p:cNvCxnSpPr>
            <a:cxnSpLocks/>
            <a:endCxn id="20" idx="0"/>
          </p:cNvCxnSpPr>
          <p:nvPr/>
        </p:nvCxnSpPr>
        <p:spPr>
          <a:xfrm>
            <a:off x="7992594" y="556260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Octagon 20">
            <a:extLst>
              <a:ext uri="{FF2B5EF4-FFF2-40B4-BE49-F238E27FC236}">
                <a16:creationId xmlns:a16="http://schemas.microsoft.com/office/drawing/2014/main" id="{EF8010CE-50CD-6ECA-2E28-477874F9EA16}"/>
              </a:ext>
            </a:extLst>
          </p:cNvPr>
          <p:cNvSpPr>
            <a:spLocks/>
          </p:cNvSpPr>
          <p:nvPr/>
        </p:nvSpPr>
        <p:spPr>
          <a:xfrm>
            <a:off x="7565907" y="500775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42" name="Oval 41">
            <a:extLst>
              <a:ext uri="{FF2B5EF4-FFF2-40B4-BE49-F238E27FC236}">
                <a16:creationId xmlns:a16="http://schemas.microsoft.com/office/drawing/2014/main" id="{8C7808F0-B070-93AA-3912-FA11D9E98A98}"/>
              </a:ext>
            </a:extLst>
          </p:cNvPr>
          <p:cNvSpPr>
            <a:spLocks/>
          </p:cNvSpPr>
          <p:nvPr/>
        </p:nvSpPr>
        <p:spPr>
          <a:xfrm>
            <a:off x="9632566"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sp>
        <p:nvSpPr>
          <p:cNvPr id="43" name="Oval 42">
            <a:extLst>
              <a:ext uri="{FF2B5EF4-FFF2-40B4-BE49-F238E27FC236}">
                <a16:creationId xmlns:a16="http://schemas.microsoft.com/office/drawing/2014/main" id="{7D4E0EA1-E07A-32C1-B0B3-FDC58E64E90E}"/>
              </a:ext>
            </a:extLst>
          </p:cNvPr>
          <p:cNvSpPr>
            <a:spLocks/>
          </p:cNvSpPr>
          <p:nvPr/>
        </p:nvSpPr>
        <p:spPr>
          <a:xfrm>
            <a:off x="10307586" y="412651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o2</a:t>
            </a:r>
          </a:p>
        </p:txBody>
      </p:sp>
      <p:sp>
        <p:nvSpPr>
          <p:cNvPr id="44" name="Oval 43">
            <a:extLst>
              <a:ext uri="{FF2B5EF4-FFF2-40B4-BE49-F238E27FC236}">
                <a16:creationId xmlns:a16="http://schemas.microsoft.com/office/drawing/2014/main" id="{AD4BB19A-29C9-11F9-1AA0-5DF981E17B89}"/>
              </a:ext>
            </a:extLst>
          </p:cNvPr>
          <p:cNvSpPr>
            <a:spLocks/>
          </p:cNvSpPr>
          <p:nvPr/>
        </p:nvSpPr>
        <p:spPr>
          <a:xfrm>
            <a:off x="11094720"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45" name="Connector: Elbow 44">
            <a:extLst>
              <a:ext uri="{FF2B5EF4-FFF2-40B4-BE49-F238E27FC236}">
                <a16:creationId xmlns:a16="http://schemas.microsoft.com/office/drawing/2014/main" id="{60B1B1D6-AAF5-5702-865E-11EE82A00E8E}"/>
              </a:ext>
            </a:extLst>
          </p:cNvPr>
          <p:cNvCxnSpPr>
            <a:cxnSpLocks/>
            <a:stCxn id="42" idx="4"/>
            <a:endCxn id="48" idx="6"/>
          </p:cNvCxnSpPr>
          <p:nvPr/>
        </p:nvCxnSpPr>
        <p:spPr>
          <a:xfrm rot="16200000" flipH="1">
            <a:off x="10157316" y="288243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F7BDDE8-7272-F3A5-F88E-2DA2D6AA8E9B}"/>
              </a:ext>
            </a:extLst>
          </p:cNvPr>
          <p:cNvCxnSpPr>
            <a:cxnSpLocks/>
            <a:stCxn id="44" idx="4"/>
            <a:endCxn id="48" idx="7"/>
          </p:cNvCxnSpPr>
          <p:nvPr/>
        </p:nvCxnSpPr>
        <p:spPr>
          <a:xfrm rot="5400000">
            <a:off x="11128209" y="281877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DF56977-6D8F-CF18-8F5E-CBF286E7E3E9}"/>
              </a:ext>
            </a:extLst>
          </p:cNvPr>
          <p:cNvCxnSpPr>
            <a:cxnSpLocks/>
            <a:endCxn id="43" idx="0"/>
          </p:cNvCxnSpPr>
          <p:nvPr/>
        </p:nvCxnSpPr>
        <p:spPr>
          <a:xfrm>
            <a:off x="10719066" y="375161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Octagon 47">
            <a:extLst>
              <a:ext uri="{FF2B5EF4-FFF2-40B4-BE49-F238E27FC236}">
                <a16:creationId xmlns:a16="http://schemas.microsoft.com/office/drawing/2014/main" id="{DA4A9515-A185-6EB1-C9AB-A9EA8D3CCDEC}"/>
              </a:ext>
            </a:extLst>
          </p:cNvPr>
          <p:cNvSpPr>
            <a:spLocks/>
          </p:cNvSpPr>
          <p:nvPr/>
        </p:nvSpPr>
        <p:spPr>
          <a:xfrm>
            <a:off x="10292379" y="319676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9" name="Slide Number Placeholder 48">
            <a:extLst>
              <a:ext uri="{FF2B5EF4-FFF2-40B4-BE49-F238E27FC236}">
                <a16:creationId xmlns:a16="http://schemas.microsoft.com/office/drawing/2014/main" id="{8AB77833-A807-9FAA-8AEF-A687EF214EBF}"/>
              </a:ext>
            </a:extLst>
          </p:cNvPr>
          <p:cNvSpPr>
            <a:spLocks noGrp="1"/>
          </p:cNvSpPr>
          <p:nvPr>
            <p:ph type="sldNum" sz="quarter" idx="12"/>
          </p:nvPr>
        </p:nvSpPr>
        <p:spPr/>
        <p:txBody>
          <a:bodyPr/>
          <a:lstStyle/>
          <a:p>
            <a:fld id="{6C6AE60A-B69C-4790-82F7-3882EDF23186}" type="slidenum">
              <a:rPr lang="de-DE" smtClean="0"/>
              <a:pPr/>
              <a:t>10</a:t>
            </a:fld>
            <a:endParaRPr lang="de-DE" dirty="0"/>
          </a:p>
        </p:txBody>
      </p:sp>
      <p:cxnSp>
        <p:nvCxnSpPr>
          <p:cNvPr id="52" name="Straight Arrow Connector 51">
            <a:extLst>
              <a:ext uri="{FF2B5EF4-FFF2-40B4-BE49-F238E27FC236}">
                <a16:creationId xmlns:a16="http://schemas.microsoft.com/office/drawing/2014/main" id="{CC5B4BC0-CB1C-65F7-9813-5FE41CE5BD85}"/>
              </a:ext>
            </a:extLst>
          </p:cNvPr>
          <p:cNvCxnSpPr>
            <a:cxnSpLocks/>
          </p:cNvCxnSpPr>
          <p:nvPr/>
        </p:nvCxnSpPr>
        <p:spPr>
          <a:xfrm>
            <a:off x="5836887" y="32766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877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8FFB-79FE-E27E-C987-853BE7632760}"/>
            </a:ext>
          </a:extLst>
        </p:cNvPr>
        <p:cNvGrpSpPr/>
        <p:nvPr/>
      </p:nvGrpSpPr>
      <p:grpSpPr>
        <a:xfrm>
          <a:off x="0" y="0"/>
          <a:ext cx="0" cy="0"/>
          <a:chOff x="0" y="0"/>
          <a:chExt cx="0" cy="0"/>
        </a:xfrm>
      </p:grpSpPr>
      <p:pic>
        <p:nvPicPr>
          <p:cNvPr id="51" name="Picture 50" descr="A screenshot of a computer&#10;&#10;AI-generated content may be incorrect.">
            <a:extLst>
              <a:ext uri="{FF2B5EF4-FFF2-40B4-BE49-F238E27FC236}">
                <a16:creationId xmlns:a16="http://schemas.microsoft.com/office/drawing/2014/main" id="{62A3EE19-4807-55C1-3D2A-926BF1375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9" y="1569169"/>
            <a:ext cx="6516871" cy="3501804"/>
          </a:xfrm>
          <a:prstGeom prst="rect">
            <a:avLst/>
          </a:prstGeom>
        </p:spPr>
      </p:pic>
      <p:sp>
        <p:nvSpPr>
          <p:cNvPr id="4" name="Title 3">
            <a:extLst>
              <a:ext uri="{FF2B5EF4-FFF2-40B4-BE49-F238E27FC236}">
                <a16:creationId xmlns:a16="http://schemas.microsoft.com/office/drawing/2014/main" id="{D368A901-3AAD-FED2-5F6B-1A786E6B9070}"/>
              </a:ext>
            </a:extLst>
          </p:cNvPr>
          <p:cNvSpPr>
            <a:spLocks noGrp="1"/>
          </p:cNvSpPr>
          <p:nvPr>
            <p:ph type="title"/>
          </p:nvPr>
        </p:nvSpPr>
        <p:spPr/>
        <p:txBody>
          <a:bodyPr/>
          <a:lstStyle/>
          <a:p>
            <a:r>
              <a:rPr lang="de-CH" dirty="0"/>
              <a:t>Critical Computation Subgraph (CCS)</a:t>
            </a:r>
          </a:p>
        </p:txBody>
      </p:sp>
      <p:sp>
        <p:nvSpPr>
          <p:cNvPr id="2" name="TextBox 1">
            <a:extLst>
              <a:ext uri="{FF2B5EF4-FFF2-40B4-BE49-F238E27FC236}">
                <a16:creationId xmlns:a16="http://schemas.microsoft.com/office/drawing/2014/main" id="{E0B2260B-A3BB-5DB5-08E3-EB3ADD003A07}"/>
              </a:ext>
            </a:extLst>
          </p:cNvPr>
          <p:cNvSpPr txBox="1"/>
          <p:nvPr/>
        </p:nvSpPr>
        <p:spPr>
          <a:xfrm>
            <a:off x="2383330" y="4437363"/>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BA8695C7-12FE-1584-BD52-9A1BB4D44333}"/>
              </a:ext>
            </a:extLst>
          </p:cNvPr>
          <p:cNvSpPr txBox="1"/>
          <p:nvPr/>
        </p:nvSpPr>
        <p:spPr>
          <a:xfrm>
            <a:off x="7018892" y="6492348"/>
            <a:ext cx="4343400" cy="369332"/>
          </a:xfrm>
          <a:prstGeom prst="rect">
            <a:avLst/>
          </a:prstGeom>
          <a:noFill/>
        </p:spPr>
        <p:txBody>
          <a:bodyPr wrap="square" rtlCol="0">
            <a:spAutoFit/>
          </a:bodyPr>
          <a:lstStyle/>
          <a:p>
            <a:r>
              <a:rPr lang="en-US" dirty="0"/>
              <a:t>Intermediate representation of the function</a:t>
            </a:r>
          </a:p>
        </p:txBody>
      </p:sp>
      <p:sp>
        <p:nvSpPr>
          <p:cNvPr id="8" name="Oval 7">
            <a:extLst>
              <a:ext uri="{FF2B5EF4-FFF2-40B4-BE49-F238E27FC236}">
                <a16:creationId xmlns:a16="http://schemas.microsoft.com/office/drawing/2014/main" id="{2D9CF4A1-FDAA-93C4-DB5A-A7728646B6FE}"/>
              </a:ext>
            </a:extLst>
          </p:cNvPr>
          <p:cNvSpPr>
            <a:spLocks/>
          </p:cNvSpPr>
          <p:nvPr/>
        </p:nvSpPr>
        <p:spPr>
          <a:xfrm>
            <a:off x="6827487" y="5334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9" name="Connector: Elbow 8">
            <a:extLst>
              <a:ext uri="{FF2B5EF4-FFF2-40B4-BE49-F238E27FC236}">
                <a16:creationId xmlns:a16="http://schemas.microsoft.com/office/drawing/2014/main" id="{68B08D77-B37D-71CE-114D-DE3100C912F7}"/>
              </a:ext>
            </a:extLst>
          </p:cNvPr>
          <p:cNvCxnSpPr>
            <a:cxnSpLocks/>
            <a:stCxn id="8" idx="4"/>
            <a:endCxn id="19" idx="6"/>
          </p:cNvCxnSpPr>
          <p:nvPr/>
        </p:nvCxnSpPr>
        <p:spPr>
          <a:xfrm rot="16200000" flipH="1">
            <a:off x="7296428" y="10154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BAA1D9D3-E826-7024-8E62-4A2B79D398BF}"/>
              </a:ext>
            </a:extLst>
          </p:cNvPr>
          <p:cNvCxnSpPr>
            <a:cxnSpLocks/>
            <a:stCxn id="11" idx="4"/>
            <a:endCxn id="19" idx="7"/>
          </p:cNvCxnSpPr>
          <p:nvPr/>
        </p:nvCxnSpPr>
        <p:spPr>
          <a:xfrm rot="5400000">
            <a:off x="8242830" y="9999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F5278D4-5970-CD9D-0A80-4B348FCEF2E8}"/>
              </a:ext>
            </a:extLst>
          </p:cNvPr>
          <p:cNvSpPr>
            <a:spLocks/>
          </p:cNvSpPr>
          <p:nvPr/>
        </p:nvSpPr>
        <p:spPr>
          <a:xfrm>
            <a:off x="8233703" y="54035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2" name="Oval 11">
            <a:extLst>
              <a:ext uri="{FF2B5EF4-FFF2-40B4-BE49-F238E27FC236}">
                <a16:creationId xmlns:a16="http://schemas.microsoft.com/office/drawing/2014/main" id="{7BBEC823-99A1-9F5B-5F93-AA6ED2DD3EAA}"/>
              </a:ext>
            </a:extLst>
          </p:cNvPr>
          <p:cNvSpPr>
            <a:spLocks/>
          </p:cNvSpPr>
          <p:nvPr/>
        </p:nvSpPr>
        <p:spPr>
          <a:xfrm>
            <a:off x="8367632" y="24503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13" name="Oval 12">
            <a:extLst>
              <a:ext uri="{FF2B5EF4-FFF2-40B4-BE49-F238E27FC236}">
                <a16:creationId xmlns:a16="http://schemas.microsoft.com/office/drawing/2014/main" id="{F791B3E2-243E-60BE-5C4F-A3B155EC3A7D}"/>
              </a:ext>
            </a:extLst>
          </p:cNvPr>
          <p:cNvSpPr>
            <a:spLocks/>
          </p:cNvSpPr>
          <p:nvPr/>
        </p:nvSpPr>
        <p:spPr>
          <a:xfrm>
            <a:off x="6906094" y="247091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14" name="Connector: Elbow 13">
            <a:extLst>
              <a:ext uri="{FF2B5EF4-FFF2-40B4-BE49-F238E27FC236}">
                <a16:creationId xmlns:a16="http://schemas.microsoft.com/office/drawing/2014/main" id="{8B693099-E771-5B17-D0DD-497AC0F777CB}"/>
              </a:ext>
            </a:extLst>
          </p:cNvPr>
          <p:cNvCxnSpPr>
            <a:cxnSpLocks/>
            <a:stCxn id="12" idx="4"/>
            <a:endCxn id="16" idx="7"/>
          </p:cNvCxnSpPr>
          <p:nvPr/>
        </p:nvCxnSpPr>
        <p:spPr>
          <a:xfrm rot="5400000">
            <a:off x="8247805" y="28952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ECAEAF0-F08D-02BA-5BE1-EB10240B551A}"/>
              </a:ext>
            </a:extLst>
          </p:cNvPr>
          <p:cNvCxnSpPr>
            <a:cxnSpLocks/>
            <a:stCxn id="13" idx="4"/>
            <a:endCxn id="16" idx="6"/>
          </p:cNvCxnSpPr>
          <p:nvPr/>
        </p:nvCxnSpPr>
        <p:spPr>
          <a:xfrm rot="16200000" flipH="1">
            <a:off x="7287501" y="30404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CAF66AB-F033-A229-809B-569D8FD64EA2}"/>
              </a:ext>
            </a:extLst>
          </p:cNvPr>
          <p:cNvSpPr>
            <a:spLocks/>
          </p:cNvSpPr>
          <p:nvPr/>
        </p:nvSpPr>
        <p:spPr>
          <a:xfrm>
            <a:off x="6906094" y="42672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a:t>
            </a:r>
          </a:p>
        </p:txBody>
      </p:sp>
      <p:cxnSp>
        <p:nvCxnSpPr>
          <p:cNvPr id="18" name="Connector: Elbow 17">
            <a:extLst>
              <a:ext uri="{FF2B5EF4-FFF2-40B4-BE49-F238E27FC236}">
                <a16:creationId xmlns:a16="http://schemas.microsoft.com/office/drawing/2014/main" id="{E9FD9C45-282A-47D2-16B6-37BB376BDA9F}"/>
              </a:ext>
            </a:extLst>
          </p:cNvPr>
          <p:cNvCxnSpPr>
            <a:cxnSpLocks/>
            <a:endCxn id="13" idx="0"/>
          </p:cNvCxnSpPr>
          <p:nvPr/>
        </p:nvCxnSpPr>
        <p:spPr>
          <a:xfrm rot="5400000">
            <a:off x="7253432" y="17934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Octagon 18">
            <a:extLst>
              <a:ext uri="{FF2B5EF4-FFF2-40B4-BE49-F238E27FC236}">
                <a16:creationId xmlns:a16="http://schemas.microsoft.com/office/drawing/2014/main" id="{8D942B9A-FD21-F7C8-B4EF-A9DF08535F37}"/>
              </a:ext>
            </a:extLst>
          </p:cNvPr>
          <p:cNvSpPr>
            <a:spLocks/>
          </p:cNvSpPr>
          <p:nvPr/>
        </p:nvSpPr>
        <p:spPr>
          <a:xfrm>
            <a:off x="7504065" y="14023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20" name="Oval 19">
            <a:extLst>
              <a:ext uri="{FF2B5EF4-FFF2-40B4-BE49-F238E27FC236}">
                <a16:creationId xmlns:a16="http://schemas.microsoft.com/office/drawing/2014/main" id="{DC314701-F8A4-C31F-B1F1-5A4F713F791F}"/>
              </a:ext>
            </a:extLst>
          </p:cNvPr>
          <p:cNvSpPr>
            <a:spLocks/>
          </p:cNvSpPr>
          <p:nvPr/>
        </p:nvSpPr>
        <p:spPr>
          <a:xfrm>
            <a:off x="7581114" y="5937504"/>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o1</a:t>
            </a:r>
          </a:p>
        </p:txBody>
      </p:sp>
      <p:sp>
        <p:nvSpPr>
          <p:cNvPr id="24" name="Oval 23">
            <a:extLst>
              <a:ext uri="{FF2B5EF4-FFF2-40B4-BE49-F238E27FC236}">
                <a16:creationId xmlns:a16="http://schemas.microsoft.com/office/drawing/2014/main" id="{86ACD783-A001-324A-117E-7A7FE187CA0F}"/>
              </a:ext>
            </a:extLst>
          </p:cNvPr>
          <p:cNvSpPr>
            <a:spLocks/>
          </p:cNvSpPr>
          <p:nvPr/>
        </p:nvSpPr>
        <p:spPr>
          <a:xfrm>
            <a:off x="8368248" y="42672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cxnSp>
        <p:nvCxnSpPr>
          <p:cNvPr id="25" name="Connector: Elbow 24">
            <a:extLst>
              <a:ext uri="{FF2B5EF4-FFF2-40B4-BE49-F238E27FC236}">
                <a16:creationId xmlns:a16="http://schemas.microsoft.com/office/drawing/2014/main" id="{A588CC1D-7A01-248D-45A7-AB28E7D272C0}"/>
              </a:ext>
            </a:extLst>
          </p:cNvPr>
          <p:cNvCxnSpPr>
            <a:cxnSpLocks/>
            <a:endCxn id="17" idx="0"/>
          </p:cNvCxnSpPr>
          <p:nvPr/>
        </p:nvCxnSpPr>
        <p:spPr>
          <a:xfrm rot="5400000">
            <a:off x="7257329" y="3599729"/>
            <a:ext cx="727716" cy="607226"/>
          </a:xfrm>
          <a:prstGeom prst="bentConnector3">
            <a:avLst>
              <a:gd name="adj1" fmla="val 7960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ctagon 15">
            <a:extLst>
              <a:ext uri="{FF2B5EF4-FFF2-40B4-BE49-F238E27FC236}">
                <a16:creationId xmlns:a16="http://schemas.microsoft.com/office/drawing/2014/main" id="{49A0BA0B-42A9-61A6-DC9A-8410BC9C35A8}"/>
              </a:ext>
            </a:extLst>
          </p:cNvPr>
          <p:cNvSpPr>
            <a:spLocks/>
          </p:cNvSpPr>
          <p:nvPr/>
        </p:nvSpPr>
        <p:spPr>
          <a:xfrm>
            <a:off x="7494286" y="3426533"/>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1" name="Connector: Elbow 30">
            <a:extLst>
              <a:ext uri="{FF2B5EF4-FFF2-40B4-BE49-F238E27FC236}">
                <a16:creationId xmlns:a16="http://schemas.microsoft.com/office/drawing/2014/main" id="{42EFFEE5-7226-1A39-EC97-363607CB157A}"/>
              </a:ext>
            </a:extLst>
          </p:cNvPr>
          <p:cNvCxnSpPr>
            <a:cxnSpLocks/>
            <a:stCxn id="17" idx="4"/>
            <a:endCxn id="21" idx="6"/>
          </p:cNvCxnSpPr>
          <p:nvPr/>
        </p:nvCxnSpPr>
        <p:spPr>
          <a:xfrm rot="16200000" flipH="1">
            <a:off x="7430844" y="469342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897CD1B9-2C25-7026-DF62-A74B5D3036CA}"/>
              </a:ext>
            </a:extLst>
          </p:cNvPr>
          <p:cNvCxnSpPr>
            <a:cxnSpLocks/>
            <a:stCxn id="24" idx="4"/>
            <a:endCxn id="21" idx="7"/>
          </p:cNvCxnSpPr>
          <p:nvPr/>
        </p:nvCxnSpPr>
        <p:spPr>
          <a:xfrm rot="5400000">
            <a:off x="8401737" y="462976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3DB80A8-1D1E-5735-7AB2-369DA3567893}"/>
              </a:ext>
            </a:extLst>
          </p:cNvPr>
          <p:cNvCxnSpPr>
            <a:cxnSpLocks/>
            <a:endCxn id="20" idx="0"/>
          </p:cNvCxnSpPr>
          <p:nvPr/>
        </p:nvCxnSpPr>
        <p:spPr>
          <a:xfrm>
            <a:off x="7992594" y="556260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Octagon 20">
            <a:extLst>
              <a:ext uri="{FF2B5EF4-FFF2-40B4-BE49-F238E27FC236}">
                <a16:creationId xmlns:a16="http://schemas.microsoft.com/office/drawing/2014/main" id="{A54419FD-2F1E-320E-4161-71DAF0FD1B48}"/>
              </a:ext>
            </a:extLst>
          </p:cNvPr>
          <p:cNvSpPr>
            <a:spLocks/>
          </p:cNvSpPr>
          <p:nvPr/>
        </p:nvSpPr>
        <p:spPr>
          <a:xfrm>
            <a:off x="7565907" y="5007756"/>
            <a:ext cx="838167" cy="612067"/>
          </a:xfrm>
          <a:prstGeom prst="octagon">
            <a:avLst/>
          </a:prstGeom>
          <a:solidFill>
            <a:srgbClr val="FFE8B5"/>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42" name="Oval 41">
            <a:extLst>
              <a:ext uri="{FF2B5EF4-FFF2-40B4-BE49-F238E27FC236}">
                <a16:creationId xmlns:a16="http://schemas.microsoft.com/office/drawing/2014/main" id="{D0A66F95-0BA0-2967-51E3-78B78CD1B782}"/>
              </a:ext>
            </a:extLst>
          </p:cNvPr>
          <p:cNvSpPr>
            <a:spLocks/>
          </p:cNvSpPr>
          <p:nvPr/>
        </p:nvSpPr>
        <p:spPr>
          <a:xfrm>
            <a:off x="9632566"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sp>
        <p:nvSpPr>
          <p:cNvPr id="43" name="Oval 42">
            <a:extLst>
              <a:ext uri="{FF2B5EF4-FFF2-40B4-BE49-F238E27FC236}">
                <a16:creationId xmlns:a16="http://schemas.microsoft.com/office/drawing/2014/main" id="{134A6B5F-5DBD-55D1-1C33-ECBE2FDB1BB9}"/>
              </a:ext>
            </a:extLst>
          </p:cNvPr>
          <p:cNvSpPr>
            <a:spLocks/>
          </p:cNvSpPr>
          <p:nvPr/>
        </p:nvSpPr>
        <p:spPr>
          <a:xfrm>
            <a:off x="10307586" y="412651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o2</a:t>
            </a:r>
          </a:p>
        </p:txBody>
      </p:sp>
      <p:sp>
        <p:nvSpPr>
          <p:cNvPr id="44" name="Oval 43">
            <a:extLst>
              <a:ext uri="{FF2B5EF4-FFF2-40B4-BE49-F238E27FC236}">
                <a16:creationId xmlns:a16="http://schemas.microsoft.com/office/drawing/2014/main" id="{0FA59962-07DD-9EB4-68BD-321435E05E47}"/>
              </a:ext>
            </a:extLst>
          </p:cNvPr>
          <p:cNvSpPr>
            <a:spLocks/>
          </p:cNvSpPr>
          <p:nvPr/>
        </p:nvSpPr>
        <p:spPr>
          <a:xfrm>
            <a:off x="11094720"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45" name="Connector: Elbow 44">
            <a:extLst>
              <a:ext uri="{FF2B5EF4-FFF2-40B4-BE49-F238E27FC236}">
                <a16:creationId xmlns:a16="http://schemas.microsoft.com/office/drawing/2014/main" id="{9A49B5B3-AA58-3E8B-8D52-20D9BF92F627}"/>
              </a:ext>
            </a:extLst>
          </p:cNvPr>
          <p:cNvCxnSpPr>
            <a:cxnSpLocks/>
            <a:stCxn id="42" idx="4"/>
            <a:endCxn id="48" idx="6"/>
          </p:cNvCxnSpPr>
          <p:nvPr/>
        </p:nvCxnSpPr>
        <p:spPr>
          <a:xfrm rot="16200000" flipH="1">
            <a:off x="10157316" y="288243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5101576-BB75-C418-4AB4-B0F63884F7C0}"/>
              </a:ext>
            </a:extLst>
          </p:cNvPr>
          <p:cNvCxnSpPr>
            <a:cxnSpLocks/>
            <a:stCxn id="44" idx="4"/>
            <a:endCxn id="48" idx="7"/>
          </p:cNvCxnSpPr>
          <p:nvPr/>
        </p:nvCxnSpPr>
        <p:spPr>
          <a:xfrm rot="5400000">
            <a:off x="11128209" y="281877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E74732B-8BBE-9387-F3AB-BB78FA9799AC}"/>
              </a:ext>
            </a:extLst>
          </p:cNvPr>
          <p:cNvCxnSpPr>
            <a:cxnSpLocks/>
            <a:endCxn id="43" idx="0"/>
          </p:cNvCxnSpPr>
          <p:nvPr/>
        </p:nvCxnSpPr>
        <p:spPr>
          <a:xfrm>
            <a:off x="10719066" y="375161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Octagon 47">
            <a:extLst>
              <a:ext uri="{FF2B5EF4-FFF2-40B4-BE49-F238E27FC236}">
                <a16:creationId xmlns:a16="http://schemas.microsoft.com/office/drawing/2014/main" id="{DC007C8C-6208-FEF6-85D1-65BA12CACFF9}"/>
              </a:ext>
            </a:extLst>
          </p:cNvPr>
          <p:cNvSpPr>
            <a:spLocks/>
          </p:cNvSpPr>
          <p:nvPr/>
        </p:nvSpPr>
        <p:spPr>
          <a:xfrm>
            <a:off x="10292379" y="319676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9" name="Slide Number Placeholder 48">
            <a:extLst>
              <a:ext uri="{FF2B5EF4-FFF2-40B4-BE49-F238E27FC236}">
                <a16:creationId xmlns:a16="http://schemas.microsoft.com/office/drawing/2014/main" id="{69C64EE7-9FEC-799E-8098-5DB495D2042B}"/>
              </a:ext>
            </a:extLst>
          </p:cNvPr>
          <p:cNvSpPr>
            <a:spLocks noGrp="1"/>
          </p:cNvSpPr>
          <p:nvPr>
            <p:ph type="sldNum" sz="quarter" idx="12"/>
          </p:nvPr>
        </p:nvSpPr>
        <p:spPr/>
        <p:txBody>
          <a:bodyPr/>
          <a:lstStyle/>
          <a:p>
            <a:fld id="{6C6AE60A-B69C-4790-82F7-3882EDF23186}" type="slidenum">
              <a:rPr lang="de-DE" smtClean="0"/>
              <a:pPr/>
              <a:t>11</a:t>
            </a:fld>
            <a:endParaRPr lang="de-DE" dirty="0"/>
          </a:p>
        </p:txBody>
      </p:sp>
      <p:cxnSp>
        <p:nvCxnSpPr>
          <p:cNvPr id="52" name="Straight Arrow Connector 51">
            <a:extLst>
              <a:ext uri="{FF2B5EF4-FFF2-40B4-BE49-F238E27FC236}">
                <a16:creationId xmlns:a16="http://schemas.microsoft.com/office/drawing/2014/main" id="{1DA72621-1792-1A23-B832-6178FBB7AEB0}"/>
              </a:ext>
            </a:extLst>
          </p:cNvPr>
          <p:cNvCxnSpPr>
            <a:cxnSpLocks/>
          </p:cNvCxnSpPr>
          <p:nvPr/>
        </p:nvCxnSpPr>
        <p:spPr>
          <a:xfrm>
            <a:off x="5836887" y="32766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8447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89C8-8E55-18BA-F339-D44C9D730960}"/>
            </a:ext>
          </a:extLst>
        </p:cNvPr>
        <p:cNvGrpSpPr/>
        <p:nvPr/>
      </p:nvGrpSpPr>
      <p:grpSpPr>
        <a:xfrm>
          <a:off x="0" y="0"/>
          <a:ext cx="0" cy="0"/>
          <a:chOff x="0" y="0"/>
          <a:chExt cx="0" cy="0"/>
        </a:xfrm>
      </p:grpSpPr>
      <p:pic>
        <p:nvPicPr>
          <p:cNvPr id="51" name="Picture 50" descr="A screenshot of a computer&#10;&#10;AI-generated content may be incorrect.">
            <a:extLst>
              <a:ext uri="{FF2B5EF4-FFF2-40B4-BE49-F238E27FC236}">
                <a16:creationId xmlns:a16="http://schemas.microsoft.com/office/drawing/2014/main" id="{89D755C7-12D3-E1DE-49FB-A16BF77AB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9" y="1569169"/>
            <a:ext cx="6516871" cy="3501804"/>
          </a:xfrm>
          <a:prstGeom prst="rect">
            <a:avLst/>
          </a:prstGeom>
        </p:spPr>
      </p:pic>
      <p:sp>
        <p:nvSpPr>
          <p:cNvPr id="4" name="Title 3">
            <a:extLst>
              <a:ext uri="{FF2B5EF4-FFF2-40B4-BE49-F238E27FC236}">
                <a16:creationId xmlns:a16="http://schemas.microsoft.com/office/drawing/2014/main" id="{6DAE508B-1D31-F9E7-A265-5A23F288AA7C}"/>
              </a:ext>
            </a:extLst>
          </p:cNvPr>
          <p:cNvSpPr>
            <a:spLocks noGrp="1"/>
          </p:cNvSpPr>
          <p:nvPr>
            <p:ph type="title"/>
          </p:nvPr>
        </p:nvSpPr>
        <p:spPr/>
        <p:txBody>
          <a:bodyPr/>
          <a:lstStyle/>
          <a:p>
            <a:r>
              <a:rPr lang="de-CH" dirty="0"/>
              <a:t>Critical Computation Subgraph (CCS)</a:t>
            </a:r>
          </a:p>
        </p:txBody>
      </p:sp>
      <p:sp>
        <p:nvSpPr>
          <p:cNvPr id="2" name="TextBox 1">
            <a:extLst>
              <a:ext uri="{FF2B5EF4-FFF2-40B4-BE49-F238E27FC236}">
                <a16:creationId xmlns:a16="http://schemas.microsoft.com/office/drawing/2014/main" id="{325F42C1-A7A3-2ED5-F236-3853898B8624}"/>
              </a:ext>
            </a:extLst>
          </p:cNvPr>
          <p:cNvSpPr txBox="1"/>
          <p:nvPr/>
        </p:nvSpPr>
        <p:spPr>
          <a:xfrm>
            <a:off x="2383330" y="4437363"/>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F3F766A3-59D6-D2FA-9496-DF3527F491F0}"/>
              </a:ext>
            </a:extLst>
          </p:cNvPr>
          <p:cNvSpPr txBox="1"/>
          <p:nvPr/>
        </p:nvSpPr>
        <p:spPr>
          <a:xfrm>
            <a:off x="7018892" y="6492348"/>
            <a:ext cx="4343400" cy="369332"/>
          </a:xfrm>
          <a:prstGeom prst="rect">
            <a:avLst/>
          </a:prstGeom>
          <a:noFill/>
        </p:spPr>
        <p:txBody>
          <a:bodyPr wrap="square" rtlCol="0">
            <a:spAutoFit/>
          </a:bodyPr>
          <a:lstStyle/>
          <a:p>
            <a:r>
              <a:rPr lang="en-US" dirty="0"/>
              <a:t>Intermediate representation of the function</a:t>
            </a:r>
          </a:p>
        </p:txBody>
      </p:sp>
      <p:sp>
        <p:nvSpPr>
          <p:cNvPr id="8" name="Oval 7">
            <a:extLst>
              <a:ext uri="{FF2B5EF4-FFF2-40B4-BE49-F238E27FC236}">
                <a16:creationId xmlns:a16="http://schemas.microsoft.com/office/drawing/2014/main" id="{90F283FB-477B-5FB9-3A71-EE0CDF55D822}"/>
              </a:ext>
            </a:extLst>
          </p:cNvPr>
          <p:cNvSpPr>
            <a:spLocks/>
          </p:cNvSpPr>
          <p:nvPr/>
        </p:nvSpPr>
        <p:spPr>
          <a:xfrm>
            <a:off x="6827487" y="5334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9" name="Connector: Elbow 8">
            <a:extLst>
              <a:ext uri="{FF2B5EF4-FFF2-40B4-BE49-F238E27FC236}">
                <a16:creationId xmlns:a16="http://schemas.microsoft.com/office/drawing/2014/main" id="{9CC60157-A568-44E6-CD71-036707D171BD}"/>
              </a:ext>
            </a:extLst>
          </p:cNvPr>
          <p:cNvCxnSpPr>
            <a:cxnSpLocks/>
            <a:stCxn id="8" idx="4"/>
            <a:endCxn id="19" idx="6"/>
          </p:cNvCxnSpPr>
          <p:nvPr/>
        </p:nvCxnSpPr>
        <p:spPr>
          <a:xfrm rot="16200000" flipH="1">
            <a:off x="7296428" y="10154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655287DC-6270-FB55-DB77-44AD8630A301}"/>
              </a:ext>
            </a:extLst>
          </p:cNvPr>
          <p:cNvCxnSpPr>
            <a:cxnSpLocks/>
            <a:stCxn id="11" idx="4"/>
            <a:endCxn id="19" idx="7"/>
          </p:cNvCxnSpPr>
          <p:nvPr/>
        </p:nvCxnSpPr>
        <p:spPr>
          <a:xfrm rot="5400000">
            <a:off x="8242830" y="9999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6BE5247-ACAA-4BD9-D2A5-27F9AE643C81}"/>
              </a:ext>
            </a:extLst>
          </p:cNvPr>
          <p:cNvSpPr>
            <a:spLocks/>
          </p:cNvSpPr>
          <p:nvPr/>
        </p:nvSpPr>
        <p:spPr>
          <a:xfrm>
            <a:off x="8233703" y="54035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2" name="Oval 11">
            <a:extLst>
              <a:ext uri="{FF2B5EF4-FFF2-40B4-BE49-F238E27FC236}">
                <a16:creationId xmlns:a16="http://schemas.microsoft.com/office/drawing/2014/main" id="{6A9DA994-33AD-15D9-FDE5-2D5C1A572703}"/>
              </a:ext>
            </a:extLst>
          </p:cNvPr>
          <p:cNvSpPr>
            <a:spLocks/>
          </p:cNvSpPr>
          <p:nvPr/>
        </p:nvSpPr>
        <p:spPr>
          <a:xfrm>
            <a:off x="8367632" y="24503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13" name="Oval 12">
            <a:extLst>
              <a:ext uri="{FF2B5EF4-FFF2-40B4-BE49-F238E27FC236}">
                <a16:creationId xmlns:a16="http://schemas.microsoft.com/office/drawing/2014/main" id="{4EE366D8-A698-D743-6FA9-4BA7B78877C1}"/>
              </a:ext>
            </a:extLst>
          </p:cNvPr>
          <p:cNvSpPr>
            <a:spLocks/>
          </p:cNvSpPr>
          <p:nvPr/>
        </p:nvSpPr>
        <p:spPr>
          <a:xfrm>
            <a:off x="6906094" y="247091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14" name="Connector: Elbow 13">
            <a:extLst>
              <a:ext uri="{FF2B5EF4-FFF2-40B4-BE49-F238E27FC236}">
                <a16:creationId xmlns:a16="http://schemas.microsoft.com/office/drawing/2014/main" id="{FC79B2F6-289B-492A-24DE-2C2A57979C4C}"/>
              </a:ext>
            </a:extLst>
          </p:cNvPr>
          <p:cNvCxnSpPr>
            <a:cxnSpLocks/>
            <a:stCxn id="12" idx="4"/>
            <a:endCxn id="16" idx="7"/>
          </p:cNvCxnSpPr>
          <p:nvPr/>
        </p:nvCxnSpPr>
        <p:spPr>
          <a:xfrm rot="5400000">
            <a:off x="8247805" y="28952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FC6D878-7105-FDEA-0156-F2E19DB952A8}"/>
              </a:ext>
            </a:extLst>
          </p:cNvPr>
          <p:cNvCxnSpPr>
            <a:cxnSpLocks/>
            <a:stCxn id="13" idx="4"/>
            <a:endCxn id="16" idx="6"/>
          </p:cNvCxnSpPr>
          <p:nvPr/>
        </p:nvCxnSpPr>
        <p:spPr>
          <a:xfrm rot="16200000" flipH="1">
            <a:off x="7287501" y="30404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9313D02-8071-EAC1-E1EE-6FA8795DC2DE}"/>
              </a:ext>
            </a:extLst>
          </p:cNvPr>
          <p:cNvSpPr>
            <a:spLocks/>
          </p:cNvSpPr>
          <p:nvPr/>
        </p:nvSpPr>
        <p:spPr>
          <a:xfrm>
            <a:off x="6906094" y="4267200"/>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a:t>
            </a:r>
          </a:p>
        </p:txBody>
      </p:sp>
      <p:cxnSp>
        <p:nvCxnSpPr>
          <p:cNvPr id="18" name="Connector: Elbow 17">
            <a:extLst>
              <a:ext uri="{FF2B5EF4-FFF2-40B4-BE49-F238E27FC236}">
                <a16:creationId xmlns:a16="http://schemas.microsoft.com/office/drawing/2014/main" id="{6069768A-A145-D267-C21D-EE691F7962DB}"/>
              </a:ext>
            </a:extLst>
          </p:cNvPr>
          <p:cNvCxnSpPr>
            <a:cxnSpLocks/>
            <a:endCxn id="13" idx="0"/>
          </p:cNvCxnSpPr>
          <p:nvPr/>
        </p:nvCxnSpPr>
        <p:spPr>
          <a:xfrm rot="5400000">
            <a:off x="7253432" y="17934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Octagon 18">
            <a:extLst>
              <a:ext uri="{FF2B5EF4-FFF2-40B4-BE49-F238E27FC236}">
                <a16:creationId xmlns:a16="http://schemas.microsoft.com/office/drawing/2014/main" id="{9F711716-AEE4-A7C1-829A-FCA97C710603}"/>
              </a:ext>
            </a:extLst>
          </p:cNvPr>
          <p:cNvSpPr>
            <a:spLocks/>
          </p:cNvSpPr>
          <p:nvPr/>
        </p:nvSpPr>
        <p:spPr>
          <a:xfrm>
            <a:off x="7504065" y="14023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20" name="Oval 19">
            <a:extLst>
              <a:ext uri="{FF2B5EF4-FFF2-40B4-BE49-F238E27FC236}">
                <a16:creationId xmlns:a16="http://schemas.microsoft.com/office/drawing/2014/main" id="{20701EAD-644F-8F4E-1DA0-798A60F41043}"/>
              </a:ext>
            </a:extLst>
          </p:cNvPr>
          <p:cNvSpPr>
            <a:spLocks/>
          </p:cNvSpPr>
          <p:nvPr/>
        </p:nvSpPr>
        <p:spPr>
          <a:xfrm>
            <a:off x="7581114" y="5937504"/>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o1</a:t>
            </a:r>
          </a:p>
        </p:txBody>
      </p:sp>
      <p:sp>
        <p:nvSpPr>
          <p:cNvPr id="24" name="Oval 23">
            <a:extLst>
              <a:ext uri="{FF2B5EF4-FFF2-40B4-BE49-F238E27FC236}">
                <a16:creationId xmlns:a16="http://schemas.microsoft.com/office/drawing/2014/main" id="{1DE54C09-F028-D0B2-DF1A-F2033FA2BD11}"/>
              </a:ext>
            </a:extLst>
          </p:cNvPr>
          <p:cNvSpPr>
            <a:spLocks/>
          </p:cNvSpPr>
          <p:nvPr/>
        </p:nvSpPr>
        <p:spPr>
          <a:xfrm>
            <a:off x="8368248" y="4267200"/>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cxnSp>
        <p:nvCxnSpPr>
          <p:cNvPr id="25" name="Connector: Elbow 24">
            <a:extLst>
              <a:ext uri="{FF2B5EF4-FFF2-40B4-BE49-F238E27FC236}">
                <a16:creationId xmlns:a16="http://schemas.microsoft.com/office/drawing/2014/main" id="{32352605-94D1-FFD2-6D8C-A0A60D332D6B}"/>
              </a:ext>
            </a:extLst>
          </p:cNvPr>
          <p:cNvCxnSpPr>
            <a:cxnSpLocks/>
            <a:endCxn id="17" idx="0"/>
          </p:cNvCxnSpPr>
          <p:nvPr/>
        </p:nvCxnSpPr>
        <p:spPr>
          <a:xfrm rot="5400000">
            <a:off x="7257329" y="3599729"/>
            <a:ext cx="727716" cy="607226"/>
          </a:xfrm>
          <a:prstGeom prst="bentConnector3">
            <a:avLst>
              <a:gd name="adj1" fmla="val 7960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ctagon 15">
            <a:extLst>
              <a:ext uri="{FF2B5EF4-FFF2-40B4-BE49-F238E27FC236}">
                <a16:creationId xmlns:a16="http://schemas.microsoft.com/office/drawing/2014/main" id="{62D7F26B-7887-D166-13AC-6B0A25767435}"/>
              </a:ext>
            </a:extLst>
          </p:cNvPr>
          <p:cNvSpPr>
            <a:spLocks/>
          </p:cNvSpPr>
          <p:nvPr/>
        </p:nvSpPr>
        <p:spPr>
          <a:xfrm>
            <a:off x="7494286" y="3426533"/>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1" name="Connector: Elbow 30">
            <a:extLst>
              <a:ext uri="{FF2B5EF4-FFF2-40B4-BE49-F238E27FC236}">
                <a16:creationId xmlns:a16="http://schemas.microsoft.com/office/drawing/2014/main" id="{CB8D17F5-BACF-A481-A42D-5005DCE8AA13}"/>
              </a:ext>
            </a:extLst>
          </p:cNvPr>
          <p:cNvCxnSpPr>
            <a:cxnSpLocks/>
            <a:stCxn id="17" idx="4"/>
            <a:endCxn id="21" idx="6"/>
          </p:cNvCxnSpPr>
          <p:nvPr/>
        </p:nvCxnSpPr>
        <p:spPr>
          <a:xfrm rot="16200000" flipH="1">
            <a:off x="7430844" y="469342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F4E6D33C-228B-BF9A-6B71-0A25D9D0A33A}"/>
              </a:ext>
            </a:extLst>
          </p:cNvPr>
          <p:cNvCxnSpPr>
            <a:cxnSpLocks/>
            <a:stCxn id="24" idx="4"/>
            <a:endCxn id="21" idx="7"/>
          </p:cNvCxnSpPr>
          <p:nvPr/>
        </p:nvCxnSpPr>
        <p:spPr>
          <a:xfrm rot="5400000">
            <a:off x="8401737" y="462976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7845B8C-C509-785E-3691-770DAB88E166}"/>
              </a:ext>
            </a:extLst>
          </p:cNvPr>
          <p:cNvCxnSpPr>
            <a:cxnSpLocks/>
            <a:endCxn id="20" idx="0"/>
          </p:cNvCxnSpPr>
          <p:nvPr/>
        </p:nvCxnSpPr>
        <p:spPr>
          <a:xfrm>
            <a:off x="7992594" y="556260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Octagon 20">
            <a:extLst>
              <a:ext uri="{FF2B5EF4-FFF2-40B4-BE49-F238E27FC236}">
                <a16:creationId xmlns:a16="http://schemas.microsoft.com/office/drawing/2014/main" id="{B4712227-C2A5-5726-4F05-FF7B8E9552C3}"/>
              </a:ext>
            </a:extLst>
          </p:cNvPr>
          <p:cNvSpPr>
            <a:spLocks/>
          </p:cNvSpPr>
          <p:nvPr/>
        </p:nvSpPr>
        <p:spPr>
          <a:xfrm>
            <a:off x="7565907" y="5007756"/>
            <a:ext cx="838167" cy="612067"/>
          </a:xfrm>
          <a:prstGeom prst="octagon">
            <a:avLst/>
          </a:prstGeom>
          <a:solidFill>
            <a:srgbClr val="FFE8B5"/>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42" name="Oval 41">
            <a:extLst>
              <a:ext uri="{FF2B5EF4-FFF2-40B4-BE49-F238E27FC236}">
                <a16:creationId xmlns:a16="http://schemas.microsoft.com/office/drawing/2014/main" id="{249C5A94-54C0-F181-D200-522646BC6BC8}"/>
              </a:ext>
            </a:extLst>
          </p:cNvPr>
          <p:cNvSpPr>
            <a:spLocks/>
          </p:cNvSpPr>
          <p:nvPr/>
        </p:nvSpPr>
        <p:spPr>
          <a:xfrm>
            <a:off x="9632566"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sp>
        <p:nvSpPr>
          <p:cNvPr id="43" name="Oval 42">
            <a:extLst>
              <a:ext uri="{FF2B5EF4-FFF2-40B4-BE49-F238E27FC236}">
                <a16:creationId xmlns:a16="http://schemas.microsoft.com/office/drawing/2014/main" id="{7DABFD23-CA65-21F2-D699-99BBAE254586}"/>
              </a:ext>
            </a:extLst>
          </p:cNvPr>
          <p:cNvSpPr>
            <a:spLocks/>
          </p:cNvSpPr>
          <p:nvPr/>
        </p:nvSpPr>
        <p:spPr>
          <a:xfrm>
            <a:off x="10307586" y="412651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o2</a:t>
            </a:r>
          </a:p>
        </p:txBody>
      </p:sp>
      <p:sp>
        <p:nvSpPr>
          <p:cNvPr id="44" name="Oval 43">
            <a:extLst>
              <a:ext uri="{FF2B5EF4-FFF2-40B4-BE49-F238E27FC236}">
                <a16:creationId xmlns:a16="http://schemas.microsoft.com/office/drawing/2014/main" id="{F9A7D8DB-5C5D-A490-C657-5C6001FDB778}"/>
              </a:ext>
            </a:extLst>
          </p:cNvPr>
          <p:cNvSpPr>
            <a:spLocks/>
          </p:cNvSpPr>
          <p:nvPr/>
        </p:nvSpPr>
        <p:spPr>
          <a:xfrm>
            <a:off x="11094720"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45" name="Connector: Elbow 44">
            <a:extLst>
              <a:ext uri="{FF2B5EF4-FFF2-40B4-BE49-F238E27FC236}">
                <a16:creationId xmlns:a16="http://schemas.microsoft.com/office/drawing/2014/main" id="{1E4E3568-E975-36D7-2CAC-9BB5A2CCC7E5}"/>
              </a:ext>
            </a:extLst>
          </p:cNvPr>
          <p:cNvCxnSpPr>
            <a:cxnSpLocks/>
            <a:stCxn id="42" idx="4"/>
            <a:endCxn id="48" idx="6"/>
          </p:cNvCxnSpPr>
          <p:nvPr/>
        </p:nvCxnSpPr>
        <p:spPr>
          <a:xfrm rot="16200000" flipH="1">
            <a:off x="10157316" y="288243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553EF719-EA4B-F569-EC81-228E542D5451}"/>
              </a:ext>
            </a:extLst>
          </p:cNvPr>
          <p:cNvCxnSpPr>
            <a:cxnSpLocks/>
            <a:stCxn id="44" idx="4"/>
            <a:endCxn id="48" idx="7"/>
          </p:cNvCxnSpPr>
          <p:nvPr/>
        </p:nvCxnSpPr>
        <p:spPr>
          <a:xfrm rot="5400000">
            <a:off x="11128209" y="281877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E9E8AC0-0510-07D2-E9D1-B64755A9D0A4}"/>
              </a:ext>
            </a:extLst>
          </p:cNvPr>
          <p:cNvCxnSpPr>
            <a:cxnSpLocks/>
            <a:endCxn id="43" idx="0"/>
          </p:cNvCxnSpPr>
          <p:nvPr/>
        </p:nvCxnSpPr>
        <p:spPr>
          <a:xfrm>
            <a:off x="10719066" y="375161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Octagon 47">
            <a:extLst>
              <a:ext uri="{FF2B5EF4-FFF2-40B4-BE49-F238E27FC236}">
                <a16:creationId xmlns:a16="http://schemas.microsoft.com/office/drawing/2014/main" id="{34C2101F-3B0C-9D06-56C1-60CCF9ABA28F}"/>
              </a:ext>
            </a:extLst>
          </p:cNvPr>
          <p:cNvSpPr>
            <a:spLocks/>
          </p:cNvSpPr>
          <p:nvPr/>
        </p:nvSpPr>
        <p:spPr>
          <a:xfrm>
            <a:off x="10292379" y="319676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9" name="Slide Number Placeholder 48">
            <a:extLst>
              <a:ext uri="{FF2B5EF4-FFF2-40B4-BE49-F238E27FC236}">
                <a16:creationId xmlns:a16="http://schemas.microsoft.com/office/drawing/2014/main" id="{761C246D-95F4-F55E-0D9C-D4AB59C09C89}"/>
              </a:ext>
            </a:extLst>
          </p:cNvPr>
          <p:cNvSpPr>
            <a:spLocks noGrp="1"/>
          </p:cNvSpPr>
          <p:nvPr>
            <p:ph type="sldNum" sz="quarter" idx="12"/>
          </p:nvPr>
        </p:nvSpPr>
        <p:spPr/>
        <p:txBody>
          <a:bodyPr/>
          <a:lstStyle/>
          <a:p>
            <a:fld id="{6C6AE60A-B69C-4790-82F7-3882EDF23186}" type="slidenum">
              <a:rPr lang="de-DE" smtClean="0"/>
              <a:pPr/>
              <a:t>12</a:t>
            </a:fld>
            <a:endParaRPr lang="de-DE" dirty="0"/>
          </a:p>
        </p:txBody>
      </p:sp>
      <p:cxnSp>
        <p:nvCxnSpPr>
          <p:cNvPr id="52" name="Straight Arrow Connector 51">
            <a:extLst>
              <a:ext uri="{FF2B5EF4-FFF2-40B4-BE49-F238E27FC236}">
                <a16:creationId xmlns:a16="http://schemas.microsoft.com/office/drawing/2014/main" id="{C0C52252-69ED-A672-703C-D8131A53F217}"/>
              </a:ext>
            </a:extLst>
          </p:cNvPr>
          <p:cNvCxnSpPr>
            <a:cxnSpLocks/>
          </p:cNvCxnSpPr>
          <p:nvPr/>
        </p:nvCxnSpPr>
        <p:spPr>
          <a:xfrm>
            <a:off x="5836887" y="32766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0390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1568-C440-0BDF-2024-C2B807FA4EFC}"/>
            </a:ext>
          </a:extLst>
        </p:cNvPr>
        <p:cNvGrpSpPr/>
        <p:nvPr/>
      </p:nvGrpSpPr>
      <p:grpSpPr>
        <a:xfrm>
          <a:off x="0" y="0"/>
          <a:ext cx="0" cy="0"/>
          <a:chOff x="0" y="0"/>
          <a:chExt cx="0" cy="0"/>
        </a:xfrm>
      </p:grpSpPr>
      <p:pic>
        <p:nvPicPr>
          <p:cNvPr id="51" name="Picture 50" descr="A screenshot of a computer&#10;&#10;AI-generated content may be incorrect.">
            <a:extLst>
              <a:ext uri="{FF2B5EF4-FFF2-40B4-BE49-F238E27FC236}">
                <a16:creationId xmlns:a16="http://schemas.microsoft.com/office/drawing/2014/main" id="{F64C09A9-BAD2-1FB2-3ADB-F67B7CC19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9" y="1569169"/>
            <a:ext cx="6516871" cy="3501804"/>
          </a:xfrm>
          <a:prstGeom prst="rect">
            <a:avLst/>
          </a:prstGeom>
        </p:spPr>
      </p:pic>
      <p:sp>
        <p:nvSpPr>
          <p:cNvPr id="4" name="Title 3">
            <a:extLst>
              <a:ext uri="{FF2B5EF4-FFF2-40B4-BE49-F238E27FC236}">
                <a16:creationId xmlns:a16="http://schemas.microsoft.com/office/drawing/2014/main" id="{719346F0-379D-C012-1F31-F0F8FAC6C530}"/>
              </a:ext>
            </a:extLst>
          </p:cNvPr>
          <p:cNvSpPr>
            <a:spLocks noGrp="1"/>
          </p:cNvSpPr>
          <p:nvPr>
            <p:ph type="title"/>
          </p:nvPr>
        </p:nvSpPr>
        <p:spPr/>
        <p:txBody>
          <a:bodyPr/>
          <a:lstStyle/>
          <a:p>
            <a:r>
              <a:rPr lang="de-CH" dirty="0"/>
              <a:t>Critical Computation Subgraph (CCS)</a:t>
            </a:r>
          </a:p>
        </p:txBody>
      </p:sp>
      <p:sp>
        <p:nvSpPr>
          <p:cNvPr id="2" name="TextBox 1">
            <a:extLst>
              <a:ext uri="{FF2B5EF4-FFF2-40B4-BE49-F238E27FC236}">
                <a16:creationId xmlns:a16="http://schemas.microsoft.com/office/drawing/2014/main" id="{74F2C8D2-5E80-E408-F71C-695CE54A5911}"/>
              </a:ext>
            </a:extLst>
          </p:cNvPr>
          <p:cNvSpPr txBox="1"/>
          <p:nvPr/>
        </p:nvSpPr>
        <p:spPr>
          <a:xfrm>
            <a:off x="2383330" y="4437363"/>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FC4C5E19-81BA-598B-8D5C-F6BDD7F32C2C}"/>
              </a:ext>
            </a:extLst>
          </p:cNvPr>
          <p:cNvSpPr txBox="1"/>
          <p:nvPr/>
        </p:nvSpPr>
        <p:spPr>
          <a:xfrm>
            <a:off x="7018892" y="6492348"/>
            <a:ext cx="4343400" cy="369332"/>
          </a:xfrm>
          <a:prstGeom prst="rect">
            <a:avLst/>
          </a:prstGeom>
          <a:noFill/>
        </p:spPr>
        <p:txBody>
          <a:bodyPr wrap="square" rtlCol="0">
            <a:spAutoFit/>
          </a:bodyPr>
          <a:lstStyle/>
          <a:p>
            <a:r>
              <a:rPr lang="en-US" dirty="0"/>
              <a:t>Intermediate representation of the function</a:t>
            </a:r>
          </a:p>
        </p:txBody>
      </p:sp>
      <p:sp>
        <p:nvSpPr>
          <p:cNvPr id="8" name="Oval 7">
            <a:extLst>
              <a:ext uri="{FF2B5EF4-FFF2-40B4-BE49-F238E27FC236}">
                <a16:creationId xmlns:a16="http://schemas.microsoft.com/office/drawing/2014/main" id="{4042C2F1-ABC5-6312-6427-7692F77F3C85}"/>
              </a:ext>
            </a:extLst>
          </p:cNvPr>
          <p:cNvSpPr>
            <a:spLocks/>
          </p:cNvSpPr>
          <p:nvPr/>
        </p:nvSpPr>
        <p:spPr>
          <a:xfrm>
            <a:off x="6827487" y="533400"/>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9" name="Connector: Elbow 8">
            <a:extLst>
              <a:ext uri="{FF2B5EF4-FFF2-40B4-BE49-F238E27FC236}">
                <a16:creationId xmlns:a16="http://schemas.microsoft.com/office/drawing/2014/main" id="{FB73796D-7F61-9DA7-BEB7-17E76B438102}"/>
              </a:ext>
            </a:extLst>
          </p:cNvPr>
          <p:cNvCxnSpPr>
            <a:cxnSpLocks/>
            <a:stCxn id="8" idx="4"/>
            <a:endCxn id="19" idx="6"/>
          </p:cNvCxnSpPr>
          <p:nvPr/>
        </p:nvCxnSpPr>
        <p:spPr>
          <a:xfrm rot="16200000" flipH="1">
            <a:off x="7296428" y="10154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3772A9-35AC-92B0-65B5-5B1D99FDB1B0}"/>
              </a:ext>
            </a:extLst>
          </p:cNvPr>
          <p:cNvCxnSpPr>
            <a:cxnSpLocks/>
            <a:stCxn id="11" idx="4"/>
            <a:endCxn id="19" idx="7"/>
          </p:cNvCxnSpPr>
          <p:nvPr/>
        </p:nvCxnSpPr>
        <p:spPr>
          <a:xfrm rot="5400000">
            <a:off x="8242830" y="9999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503A987-7E35-F66B-19A5-F4961303D7CE}"/>
              </a:ext>
            </a:extLst>
          </p:cNvPr>
          <p:cNvSpPr>
            <a:spLocks/>
          </p:cNvSpPr>
          <p:nvPr/>
        </p:nvSpPr>
        <p:spPr>
          <a:xfrm>
            <a:off x="8233703" y="540357"/>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2" name="Oval 11">
            <a:extLst>
              <a:ext uri="{FF2B5EF4-FFF2-40B4-BE49-F238E27FC236}">
                <a16:creationId xmlns:a16="http://schemas.microsoft.com/office/drawing/2014/main" id="{1E69509C-33EA-D653-F48B-63BB1AF63281}"/>
              </a:ext>
            </a:extLst>
          </p:cNvPr>
          <p:cNvSpPr>
            <a:spLocks/>
          </p:cNvSpPr>
          <p:nvPr/>
        </p:nvSpPr>
        <p:spPr>
          <a:xfrm>
            <a:off x="8367632" y="24503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13" name="Oval 12">
            <a:extLst>
              <a:ext uri="{FF2B5EF4-FFF2-40B4-BE49-F238E27FC236}">
                <a16:creationId xmlns:a16="http://schemas.microsoft.com/office/drawing/2014/main" id="{0E2202B4-15B6-72E5-CC88-9B9820AB6287}"/>
              </a:ext>
            </a:extLst>
          </p:cNvPr>
          <p:cNvSpPr>
            <a:spLocks/>
          </p:cNvSpPr>
          <p:nvPr/>
        </p:nvSpPr>
        <p:spPr>
          <a:xfrm>
            <a:off x="6906094" y="2470911"/>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14" name="Connector: Elbow 13">
            <a:extLst>
              <a:ext uri="{FF2B5EF4-FFF2-40B4-BE49-F238E27FC236}">
                <a16:creationId xmlns:a16="http://schemas.microsoft.com/office/drawing/2014/main" id="{26FBEFCC-9C9B-7F89-EFA2-9D8DE92F2002}"/>
              </a:ext>
            </a:extLst>
          </p:cNvPr>
          <p:cNvCxnSpPr>
            <a:cxnSpLocks/>
            <a:stCxn id="12" idx="4"/>
            <a:endCxn id="16" idx="7"/>
          </p:cNvCxnSpPr>
          <p:nvPr/>
        </p:nvCxnSpPr>
        <p:spPr>
          <a:xfrm rot="5400000">
            <a:off x="8247805" y="28952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4BBAD42-2E12-C0B3-C0BD-6554EEB88BEB}"/>
              </a:ext>
            </a:extLst>
          </p:cNvPr>
          <p:cNvCxnSpPr>
            <a:cxnSpLocks/>
            <a:stCxn id="13" idx="4"/>
            <a:endCxn id="16" idx="6"/>
          </p:cNvCxnSpPr>
          <p:nvPr/>
        </p:nvCxnSpPr>
        <p:spPr>
          <a:xfrm rot="16200000" flipH="1">
            <a:off x="7287501" y="30404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32EB31B-4001-18AA-53C1-D7404EDF7C6B}"/>
              </a:ext>
            </a:extLst>
          </p:cNvPr>
          <p:cNvSpPr>
            <a:spLocks/>
          </p:cNvSpPr>
          <p:nvPr/>
        </p:nvSpPr>
        <p:spPr>
          <a:xfrm>
            <a:off x="6906094" y="4267200"/>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a:t>
            </a:r>
          </a:p>
        </p:txBody>
      </p:sp>
      <p:cxnSp>
        <p:nvCxnSpPr>
          <p:cNvPr id="18" name="Connector: Elbow 17">
            <a:extLst>
              <a:ext uri="{FF2B5EF4-FFF2-40B4-BE49-F238E27FC236}">
                <a16:creationId xmlns:a16="http://schemas.microsoft.com/office/drawing/2014/main" id="{172D8008-C5AB-6C76-B017-DC9AA350CA70}"/>
              </a:ext>
            </a:extLst>
          </p:cNvPr>
          <p:cNvCxnSpPr>
            <a:cxnSpLocks/>
            <a:endCxn id="13" idx="0"/>
          </p:cNvCxnSpPr>
          <p:nvPr/>
        </p:nvCxnSpPr>
        <p:spPr>
          <a:xfrm rot="5400000">
            <a:off x="7253432" y="17934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Octagon 18">
            <a:extLst>
              <a:ext uri="{FF2B5EF4-FFF2-40B4-BE49-F238E27FC236}">
                <a16:creationId xmlns:a16="http://schemas.microsoft.com/office/drawing/2014/main" id="{3BEA5757-79C3-6B93-890C-28116B1F487F}"/>
              </a:ext>
            </a:extLst>
          </p:cNvPr>
          <p:cNvSpPr>
            <a:spLocks/>
          </p:cNvSpPr>
          <p:nvPr/>
        </p:nvSpPr>
        <p:spPr>
          <a:xfrm>
            <a:off x="7504065" y="1402341"/>
            <a:ext cx="838167" cy="612067"/>
          </a:xfrm>
          <a:prstGeom prst="octagon">
            <a:avLst/>
          </a:prstGeom>
          <a:solidFill>
            <a:srgbClr val="FFE8B5"/>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20" name="Oval 19">
            <a:extLst>
              <a:ext uri="{FF2B5EF4-FFF2-40B4-BE49-F238E27FC236}">
                <a16:creationId xmlns:a16="http://schemas.microsoft.com/office/drawing/2014/main" id="{C880260A-B1E0-9A1B-6012-214898E124DF}"/>
              </a:ext>
            </a:extLst>
          </p:cNvPr>
          <p:cNvSpPr>
            <a:spLocks/>
          </p:cNvSpPr>
          <p:nvPr/>
        </p:nvSpPr>
        <p:spPr>
          <a:xfrm>
            <a:off x="7581114" y="5937504"/>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o1</a:t>
            </a:r>
          </a:p>
        </p:txBody>
      </p:sp>
      <p:sp>
        <p:nvSpPr>
          <p:cNvPr id="24" name="Oval 23">
            <a:extLst>
              <a:ext uri="{FF2B5EF4-FFF2-40B4-BE49-F238E27FC236}">
                <a16:creationId xmlns:a16="http://schemas.microsoft.com/office/drawing/2014/main" id="{9D5196BA-35E9-4124-08DA-9C393B55931D}"/>
              </a:ext>
            </a:extLst>
          </p:cNvPr>
          <p:cNvSpPr>
            <a:spLocks/>
          </p:cNvSpPr>
          <p:nvPr/>
        </p:nvSpPr>
        <p:spPr>
          <a:xfrm>
            <a:off x="8368248" y="4267200"/>
            <a:ext cx="822960" cy="539496"/>
          </a:xfrm>
          <a:prstGeom prst="ellipse">
            <a:avLst/>
          </a:prstGeom>
          <a:solidFill>
            <a:srgbClr val="FFE8B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cxnSp>
        <p:nvCxnSpPr>
          <p:cNvPr id="25" name="Connector: Elbow 24">
            <a:extLst>
              <a:ext uri="{FF2B5EF4-FFF2-40B4-BE49-F238E27FC236}">
                <a16:creationId xmlns:a16="http://schemas.microsoft.com/office/drawing/2014/main" id="{D0ECB4D9-A93B-45DA-4BDC-A83E6FD6F365}"/>
              </a:ext>
            </a:extLst>
          </p:cNvPr>
          <p:cNvCxnSpPr>
            <a:cxnSpLocks/>
            <a:endCxn id="17" idx="0"/>
          </p:cNvCxnSpPr>
          <p:nvPr/>
        </p:nvCxnSpPr>
        <p:spPr>
          <a:xfrm rot="5400000">
            <a:off x="7257329" y="3599729"/>
            <a:ext cx="727716" cy="607226"/>
          </a:xfrm>
          <a:prstGeom prst="bentConnector3">
            <a:avLst>
              <a:gd name="adj1" fmla="val 7960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ctagon 15">
            <a:extLst>
              <a:ext uri="{FF2B5EF4-FFF2-40B4-BE49-F238E27FC236}">
                <a16:creationId xmlns:a16="http://schemas.microsoft.com/office/drawing/2014/main" id="{1D3D6F1A-A681-0E8B-7464-586DCD9BE5DB}"/>
              </a:ext>
            </a:extLst>
          </p:cNvPr>
          <p:cNvSpPr>
            <a:spLocks/>
          </p:cNvSpPr>
          <p:nvPr/>
        </p:nvSpPr>
        <p:spPr>
          <a:xfrm>
            <a:off x="7494286" y="3426533"/>
            <a:ext cx="838167" cy="612067"/>
          </a:xfrm>
          <a:prstGeom prst="octagon">
            <a:avLst/>
          </a:prstGeom>
          <a:solidFill>
            <a:srgbClr val="FFE8B5"/>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1" name="Connector: Elbow 30">
            <a:extLst>
              <a:ext uri="{FF2B5EF4-FFF2-40B4-BE49-F238E27FC236}">
                <a16:creationId xmlns:a16="http://schemas.microsoft.com/office/drawing/2014/main" id="{7DB31C1B-B2C5-8302-426C-364848A84569}"/>
              </a:ext>
            </a:extLst>
          </p:cNvPr>
          <p:cNvCxnSpPr>
            <a:cxnSpLocks/>
            <a:stCxn id="17" idx="4"/>
            <a:endCxn id="21" idx="6"/>
          </p:cNvCxnSpPr>
          <p:nvPr/>
        </p:nvCxnSpPr>
        <p:spPr>
          <a:xfrm rot="16200000" flipH="1">
            <a:off x="7430844" y="469342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A3479112-CC28-6A4D-A485-1FBA14C9EE75}"/>
              </a:ext>
            </a:extLst>
          </p:cNvPr>
          <p:cNvCxnSpPr>
            <a:cxnSpLocks/>
            <a:stCxn id="24" idx="4"/>
            <a:endCxn id="21" idx="7"/>
          </p:cNvCxnSpPr>
          <p:nvPr/>
        </p:nvCxnSpPr>
        <p:spPr>
          <a:xfrm rot="5400000">
            <a:off x="8401737" y="462976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01670FC-B323-8ACA-68C3-E2F20CE772C4}"/>
              </a:ext>
            </a:extLst>
          </p:cNvPr>
          <p:cNvCxnSpPr>
            <a:cxnSpLocks/>
            <a:endCxn id="20" idx="0"/>
          </p:cNvCxnSpPr>
          <p:nvPr/>
        </p:nvCxnSpPr>
        <p:spPr>
          <a:xfrm>
            <a:off x="7992594" y="556260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Octagon 20">
            <a:extLst>
              <a:ext uri="{FF2B5EF4-FFF2-40B4-BE49-F238E27FC236}">
                <a16:creationId xmlns:a16="http://schemas.microsoft.com/office/drawing/2014/main" id="{A930C588-D164-97BC-E5E7-E600BC40BDD4}"/>
              </a:ext>
            </a:extLst>
          </p:cNvPr>
          <p:cNvSpPr>
            <a:spLocks/>
          </p:cNvSpPr>
          <p:nvPr/>
        </p:nvSpPr>
        <p:spPr>
          <a:xfrm>
            <a:off x="7565907" y="5007756"/>
            <a:ext cx="838167" cy="612067"/>
          </a:xfrm>
          <a:prstGeom prst="octagon">
            <a:avLst/>
          </a:prstGeom>
          <a:solidFill>
            <a:srgbClr val="FFE8B5"/>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42" name="Oval 41">
            <a:extLst>
              <a:ext uri="{FF2B5EF4-FFF2-40B4-BE49-F238E27FC236}">
                <a16:creationId xmlns:a16="http://schemas.microsoft.com/office/drawing/2014/main" id="{F83E7871-5906-E9C6-02CA-7F19451F0CCD}"/>
              </a:ext>
            </a:extLst>
          </p:cNvPr>
          <p:cNvSpPr>
            <a:spLocks/>
          </p:cNvSpPr>
          <p:nvPr/>
        </p:nvSpPr>
        <p:spPr>
          <a:xfrm>
            <a:off x="9632566"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sp>
        <p:nvSpPr>
          <p:cNvPr id="43" name="Oval 42">
            <a:extLst>
              <a:ext uri="{FF2B5EF4-FFF2-40B4-BE49-F238E27FC236}">
                <a16:creationId xmlns:a16="http://schemas.microsoft.com/office/drawing/2014/main" id="{3609F01A-26BD-1656-60F0-0761C535ABBA}"/>
              </a:ext>
            </a:extLst>
          </p:cNvPr>
          <p:cNvSpPr>
            <a:spLocks/>
          </p:cNvSpPr>
          <p:nvPr/>
        </p:nvSpPr>
        <p:spPr>
          <a:xfrm>
            <a:off x="10307586" y="412651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o2</a:t>
            </a:r>
          </a:p>
        </p:txBody>
      </p:sp>
      <p:sp>
        <p:nvSpPr>
          <p:cNvPr id="44" name="Oval 43">
            <a:extLst>
              <a:ext uri="{FF2B5EF4-FFF2-40B4-BE49-F238E27FC236}">
                <a16:creationId xmlns:a16="http://schemas.microsoft.com/office/drawing/2014/main" id="{79D90479-7666-2B44-B6A9-1E15E1A7867D}"/>
              </a:ext>
            </a:extLst>
          </p:cNvPr>
          <p:cNvSpPr>
            <a:spLocks/>
          </p:cNvSpPr>
          <p:nvPr/>
        </p:nvSpPr>
        <p:spPr>
          <a:xfrm>
            <a:off x="11094720"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45" name="Connector: Elbow 44">
            <a:extLst>
              <a:ext uri="{FF2B5EF4-FFF2-40B4-BE49-F238E27FC236}">
                <a16:creationId xmlns:a16="http://schemas.microsoft.com/office/drawing/2014/main" id="{8102CD4B-C912-06C3-021D-B1B7023B7974}"/>
              </a:ext>
            </a:extLst>
          </p:cNvPr>
          <p:cNvCxnSpPr>
            <a:cxnSpLocks/>
            <a:stCxn id="42" idx="4"/>
            <a:endCxn id="48" idx="6"/>
          </p:cNvCxnSpPr>
          <p:nvPr/>
        </p:nvCxnSpPr>
        <p:spPr>
          <a:xfrm rot="16200000" flipH="1">
            <a:off x="10157316" y="288243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4EF98903-E477-EE11-00F2-EA4EA0A37AAA}"/>
              </a:ext>
            </a:extLst>
          </p:cNvPr>
          <p:cNvCxnSpPr>
            <a:cxnSpLocks/>
            <a:stCxn id="44" idx="4"/>
            <a:endCxn id="48" idx="7"/>
          </p:cNvCxnSpPr>
          <p:nvPr/>
        </p:nvCxnSpPr>
        <p:spPr>
          <a:xfrm rot="5400000">
            <a:off x="11128209" y="281877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7801EA3-8EF1-5F92-BE8B-596192B2B9B4}"/>
              </a:ext>
            </a:extLst>
          </p:cNvPr>
          <p:cNvCxnSpPr>
            <a:cxnSpLocks/>
            <a:endCxn id="43" idx="0"/>
          </p:cNvCxnSpPr>
          <p:nvPr/>
        </p:nvCxnSpPr>
        <p:spPr>
          <a:xfrm>
            <a:off x="10719066" y="375161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Octagon 47">
            <a:extLst>
              <a:ext uri="{FF2B5EF4-FFF2-40B4-BE49-F238E27FC236}">
                <a16:creationId xmlns:a16="http://schemas.microsoft.com/office/drawing/2014/main" id="{8977929F-6543-251B-E14C-2EA2F24BAD93}"/>
              </a:ext>
            </a:extLst>
          </p:cNvPr>
          <p:cNvSpPr>
            <a:spLocks/>
          </p:cNvSpPr>
          <p:nvPr/>
        </p:nvSpPr>
        <p:spPr>
          <a:xfrm>
            <a:off x="10292379" y="319676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9" name="Slide Number Placeholder 48">
            <a:extLst>
              <a:ext uri="{FF2B5EF4-FFF2-40B4-BE49-F238E27FC236}">
                <a16:creationId xmlns:a16="http://schemas.microsoft.com/office/drawing/2014/main" id="{A7D3F717-96D7-3F6C-B92A-B9358E2DBFCB}"/>
              </a:ext>
            </a:extLst>
          </p:cNvPr>
          <p:cNvSpPr>
            <a:spLocks noGrp="1"/>
          </p:cNvSpPr>
          <p:nvPr>
            <p:ph type="sldNum" sz="quarter" idx="12"/>
          </p:nvPr>
        </p:nvSpPr>
        <p:spPr/>
        <p:txBody>
          <a:bodyPr/>
          <a:lstStyle/>
          <a:p>
            <a:fld id="{6C6AE60A-B69C-4790-82F7-3882EDF23186}" type="slidenum">
              <a:rPr lang="de-DE" smtClean="0"/>
              <a:pPr/>
              <a:t>13</a:t>
            </a:fld>
            <a:endParaRPr lang="de-DE" dirty="0"/>
          </a:p>
        </p:txBody>
      </p:sp>
      <p:cxnSp>
        <p:nvCxnSpPr>
          <p:cNvPr id="52" name="Straight Arrow Connector 51">
            <a:extLst>
              <a:ext uri="{FF2B5EF4-FFF2-40B4-BE49-F238E27FC236}">
                <a16:creationId xmlns:a16="http://schemas.microsoft.com/office/drawing/2014/main" id="{96041956-4639-7F55-1341-0424F7905CA7}"/>
              </a:ext>
            </a:extLst>
          </p:cNvPr>
          <p:cNvCxnSpPr>
            <a:cxnSpLocks/>
          </p:cNvCxnSpPr>
          <p:nvPr/>
        </p:nvCxnSpPr>
        <p:spPr>
          <a:xfrm>
            <a:off x="5836887" y="32766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7320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C06F2-5F91-D009-CBB3-FF7F0ADF29BE}"/>
            </a:ext>
          </a:extLst>
        </p:cNvPr>
        <p:cNvGrpSpPr/>
        <p:nvPr/>
      </p:nvGrpSpPr>
      <p:grpSpPr>
        <a:xfrm>
          <a:off x="0" y="0"/>
          <a:ext cx="0" cy="0"/>
          <a:chOff x="0" y="0"/>
          <a:chExt cx="0" cy="0"/>
        </a:xfrm>
      </p:grpSpPr>
      <p:pic>
        <p:nvPicPr>
          <p:cNvPr id="417" name="Picture 416" descr="A screenshot of a computer code&#10;&#10;AI-generated content may be incorrect.">
            <a:extLst>
              <a:ext uri="{FF2B5EF4-FFF2-40B4-BE49-F238E27FC236}">
                <a16:creationId xmlns:a16="http://schemas.microsoft.com/office/drawing/2014/main" id="{6406F69E-7BFA-4FCD-052C-57A3E722C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1" y="1841708"/>
            <a:ext cx="4974205" cy="3905250"/>
          </a:xfrm>
          <a:prstGeom prst="rect">
            <a:avLst/>
          </a:prstGeom>
        </p:spPr>
      </p:pic>
      <p:graphicFrame>
        <p:nvGraphicFramePr>
          <p:cNvPr id="388" name="Table 387">
            <a:extLst>
              <a:ext uri="{FF2B5EF4-FFF2-40B4-BE49-F238E27FC236}">
                <a16:creationId xmlns:a16="http://schemas.microsoft.com/office/drawing/2014/main" id="{979166C2-4F16-5A1F-E371-A8A250CDD2AE}"/>
              </a:ext>
            </a:extLst>
          </p:cNvPr>
          <p:cNvGraphicFramePr>
            <a:graphicFrameLocks noGrp="1"/>
          </p:cNvGraphicFramePr>
          <p:nvPr>
            <p:extLst>
              <p:ext uri="{D42A27DB-BD31-4B8C-83A1-F6EECF244321}">
                <p14:modId xmlns:p14="http://schemas.microsoft.com/office/powerpoint/2010/main" val="4290982742"/>
              </p:ext>
            </p:extLst>
          </p:nvPr>
        </p:nvGraphicFramePr>
        <p:xfrm>
          <a:off x="4806064" y="1014648"/>
          <a:ext cx="2011203" cy="5410200"/>
        </p:xfrm>
        <a:graphic>
          <a:graphicData uri="http://schemas.openxmlformats.org/drawingml/2006/table">
            <a:tbl>
              <a:tblPr firstRow="1" bandRow="1">
                <a:tableStyleId>{5C22544A-7EE6-4342-B048-85BDC9FD1C3A}</a:tableStyleId>
              </a:tblPr>
              <a:tblGrid>
                <a:gridCol w="2011203">
                  <a:extLst>
                    <a:ext uri="{9D8B030D-6E8A-4147-A177-3AD203B41FA5}">
                      <a16:colId xmlns:a16="http://schemas.microsoft.com/office/drawing/2014/main" val="4244023817"/>
                    </a:ext>
                  </a:extLst>
                </a:gridCol>
              </a:tblGrid>
              <a:tr h="250317">
                <a:tc>
                  <a:txBody>
                    <a:bodyPr/>
                    <a:lstStyle/>
                    <a:p>
                      <a:endParaRPr lang="en-US" sz="1000" b="1"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57521"/>
                  </a:ext>
                </a:extLst>
              </a:tr>
              <a:tr h="250317">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881457"/>
                  </a:ext>
                </a:extLst>
              </a:tr>
              <a:tr h="490956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973618"/>
                  </a:ext>
                </a:extLst>
              </a:tr>
            </a:tbl>
          </a:graphicData>
        </a:graphic>
      </p:graphicFrame>
      <p:graphicFrame>
        <p:nvGraphicFramePr>
          <p:cNvPr id="31" name="Table 30">
            <a:extLst>
              <a:ext uri="{FF2B5EF4-FFF2-40B4-BE49-F238E27FC236}">
                <a16:creationId xmlns:a16="http://schemas.microsoft.com/office/drawing/2014/main" id="{C612D5CE-0A7B-02D1-81DC-5C12063A85C5}"/>
              </a:ext>
            </a:extLst>
          </p:cNvPr>
          <p:cNvGraphicFramePr>
            <a:graphicFrameLocks noGrp="1"/>
          </p:cNvGraphicFramePr>
          <p:nvPr>
            <p:extLst>
              <p:ext uri="{D42A27DB-BD31-4B8C-83A1-F6EECF244321}">
                <p14:modId xmlns:p14="http://schemas.microsoft.com/office/powerpoint/2010/main" val="2905488157"/>
              </p:ext>
            </p:extLst>
          </p:nvPr>
        </p:nvGraphicFramePr>
        <p:xfrm>
          <a:off x="8729652" y="1930761"/>
          <a:ext cx="1179989" cy="2297832"/>
        </p:xfrm>
        <a:graphic>
          <a:graphicData uri="http://schemas.openxmlformats.org/drawingml/2006/table">
            <a:tbl>
              <a:tblPr firstRow="1" bandRow="1">
                <a:tableStyleId>{5C22544A-7EE6-4342-B048-85BDC9FD1C3A}</a:tableStyleId>
              </a:tblPr>
              <a:tblGrid>
                <a:gridCol w="1179989">
                  <a:extLst>
                    <a:ext uri="{9D8B030D-6E8A-4147-A177-3AD203B41FA5}">
                      <a16:colId xmlns:a16="http://schemas.microsoft.com/office/drawing/2014/main" val="4244023817"/>
                    </a:ext>
                  </a:extLst>
                </a:gridCol>
              </a:tblGrid>
              <a:tr h="250606">
                <a:tc>
                  <a:txBody>
                    <a:bodyPr/>
                    <a:lstStyle/>
                    <a:p>
                      <a:endParaRPr lang="en-US" sz="1000" b="1"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57521"/>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881457"/>
                  </a:ext>
                </a:extLst>
              </a:tr>
              <a:tr h="1546014">
                <a:tc>
                  <a:txBody>
                    <a:bodyPr/>
                    <a:lstStyle/>
                    <a:p>
                      <a:endParaRPr lang="en-US" sz="19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631608"/>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973618"/>
                  </a:ext>
                </a:extLst>
              </a:tr>
            </a:tbl>
          </a:graphicData>
        </a:graphic>
      </p:graphicFrame>
      <p:sp>
        <p:nvSpPr>
          <p:cNvPr id="39" name="Rectangle 38">
            <a:extLst>
              <a:ext uri="{FF2B5EF4-FFF2-40B4-BE49-F238E27FC236}">
                <a16:creationId xmlns:a16="http://schemas.microsoft.com/office/drawing/2014/main" id="{E906E0F6-5440-CFA6-CF24-80EC49575D3B}"/>
              </a:ext>
            </a:extLst>
          </p:cNvPr>
          <p:cNvSpPr>
            <a:spLocks/>
          </p:cNvSpPr>
          <p:nvPr/>
        </p:nvSpPr>
        <p:spPr>
          <a:xfrm>
            <a:off x="8768464" y="2465028"/>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5A39C4C-D658-E514-27A5-A3056B2F11B0}"/>
              </a:ext>
            </a:extLst>
          </p:cNvPr>
          <p:cNvSpPr>
            <a:spLocks/>
          </p:cNvSpPr>
          <p:nvPr/>
        </p:nvSpPr>
        <p:spPr>
          <a:xfrm>
            <a:off x="9146675" y="2486898"/>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41" name="Straight Arrow Connector 40">
            <a:extLst>
              <a:ext uri="{FF2B5EF4-FFF2-40B4-BE49-F238E27FC236}">
                <a16:creationId xmlns:a16="http://schemas.microsoft.com/office/drawing/2014/main" id="{4B7F67C1-332A-4E9F-C332-F5865D5518B2}"/>
              </a:ext>
            </a:extLst>
          </p:cNvPr>
          <p:cNvCxnSpPr>
            <a:cxnSpLocks/>
            <a:stCxn id="40" idx="4"/>
            <a:endCxn id="42" idx="0"/>
          </p:cNvCxnSpPr>
          <p:nvPr/>
        </p:nvCxnSpPr>
        <p:spPr>
          <a:xfrm>
            <a:off x="9306695" y="2733786"/>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2" name="Trapezoid 41">
            <a:extLst>
              <a:ext uri="{FF2B5EF4-FFF2-40B4-BE49-F238E27FC236}">
                <a16:creationId xmlns:a16="http://schemas.microsoft.com/office/drawing/2014/main" id="{2271E815-A488-ACB2-37F9-B595D93DA20E}"/>
              </a:ext>
            </a:extLst>
          </p:cNvPr>
          <p:cNvSpPr>
            <a:spLocks/>
          </p:cNvSpPr>
          <p:nvPr/>
        </p:nvSpPr>
        <p:spPr>
          <a:xfrm>
            <a:off x="8838699" y="2776148"/>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158E7535-3DD5-19C4-176D-590F26AC9B30}"/>
              </a:ext>
            </a:extLst>
          </p:cNvPr>
          <p:cNvSpPr>
            <a:spLocks/>
          </p:cNvSpPr>
          <p:nvPr/>
        </p:nvSpPr>
        <p:spPr>
          <a:xfrm rot="10800000">
            <a:off x="8838699" y="2972221"/>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20A83B25-B349-5FE1-BCFC-46EF7C6B6870}"/>
              </a:ext>
            </a:extLst>
          </p:cNvPr>
          <p:cNvCxnSpPr>
            <a:cxnSpLocks/>
          </p:cNvCxnSpPr>
          <p:nvPr/>
        </p:nvCxnSpPr>
        <p:spPr>
          <a:xfrm>
            <a:off x="9305288" y="284819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5" name="Octagon 44">
            <a:extLst>
              <a:ext uri="{FF2B5EF4-FFF2-40B4-BE49-F238E27FC236}">
                <a16:creationId xmlns:a16="http://schemas.microsoft.com/office/drawing/2014/main" id="{156D06F6-0813-E0E5-3B9F-6C1A03CEEEA4}"/>
              </a:ext>
            </a:extLst>
          </p:cNvPr>
          <p:cNvSpPr>
            <a:spLocks/>
          </p:cNvSpPr>
          <p:nvPr/>
        </p:nvSpPr>
        <p:spPr>
          <a:xfrm>
            <a:off x="9202376" y="2877006"/>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46" name="Straight Arrow Connector 45">
            <a:extLst>
              <a:ext uri="{FF2B5EF4-FFF2-40B4-BE49-F238E27FC236}">
                <a16:creationId xmlns:a16="http://schemas.microsoft.com/office/drawing/2014/main" id="{D4B21AD7-82C0-CCAF-6197-50D083CCA236}"/>
              </a:ext>
            </a:extLst>
          </p:cNvPr>
          <p:cNvCxnSpPr>
            <a:cxnSpLocks/>
          </p:cNvCxnSpPr>
          <p:nvPr/>
        </p:nvCxnSpPr>
        <p:spPr>
          <a:xfrm>
            <a:off x="9308802" y="2944648"/>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128BCA58-26B9-A721-1C5E-CF930E22868D}"/>
              </a:ext>
            </a:extLst>
          </p:cNvPr>
          <p:cNvCxnSpPr>
            <a:cxnSpLocks/>
            <a:stCxn id="43" idx="0"/>
          </p:cNvCxnSpPr>
          <p:nvPr/>
        </p:nvCxnSpPr>
        <p:spPr>
          <a:xfrm>
            <a:off x="9307965" y="3045373"/>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F387F0C1-8901-5B24-7DAD-15CA04A7D9E8}"/>
              </a:ext>
            </a:extLst>
          </p:cNvPr>
          <p:cNvCxnSpPr>
            <a:cxnSpLocks/>
            <a:stCxn id="53" idx="0"/>
          </p:cNvCxnSpPr>
          <p:nvPr/>
        </p:nvCxnSpPr>
        <p:spPr>
          <a:xfrm flipH="1">
            <a:off x="9314962" y="3626075"/>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891A040C-3144-16A5-CF56-049101B7868A}"/>
              </a:ext>
            </a:extLst>
          </p:cNvPr>
          <p:cNvSpPr>
            <a:spLocks/>
          </p:cNvSpPr>
          <p:nvPr/>
        </p:nvSpPr>
        <p:spPr>
          <a:xfrm>
            <a:off x="9146675" y="3076302"/>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50" name="Oval 49">
            <a:extLst>
              <a:ext uri="{FF2B5EF4-FFF2-40B4-BE49-F238E27FC236}">
                <a16:creationId xmlns:a16="http://schemas.microsoft.com/office/drawing/2014/main" id="{48679289-1403-D131-3674-76F47A2F47B6}"/>
              </a:ext>
            </a:extLst>
          </p:cNvPr>
          <p:cNvSpPr>
            <a:spLocks/>
          </p:cNvSpPr>
          <p:nvPr/>
        </p:nvSpPr>
        <p:spPr>
          <a:xfrm>
            <a:off x="9148816" y="3657399"/>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51" name="Straight Arrow Connector 50">
            <a:extLst>
              <a:ext uri="{FF2B5EF4-FFF2-40B4-BE49-F238E27FC236}">
                <a16:creationId xmlns:a16="http://schemas.microsoft.com/office/drawing/2014/main" id="{EE5966EE-AAA7-DC5A-D693-190E0E80E846}"/>
              </a:ext>
            </a:extLst>
          </p:cNvPr>
          <p:cNvCxnSpPr>
            <a:cxnSpLocks/>
            <a:stCxn id="49" idx="4"/>
          </p:cNvCxnSpPr>
          <p:nvPr/>
        </p:nvCxnSpPr>
        <p:spPr>
          <a:xfrm flipH="1" flipV="1">
            <a:off x="9282930" y="3320290"/>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2" name="Trapezoid 51">
            <a:extLst>
              <a:ext uri="{FF2B5EF4-FFF2-40B4-BE49-F238E27FC236}">
                <a16:creationId xmlns:a16="http://schemas.microsoft.com/office/drawing/2014/main" id="{64FC1EFC-775E-547F-6217-7286A9500C27}"/>
              </a:ext>
            </a:extLst>
          </p:cNvPr>
          <p:cNvSpPr>
            <a:spLocks/>
          </p:cNvSpPr>
          <p:nvPr/>
        </p:nvSpPr>
        <p:spPr>
          <a:xfrm>
            <a:off x="8845771" y="3356848"/>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F9A9C9BD-FD9D-FA93-0435-ADE728F59E21}"/>
              </a:ext>
            </a:extLst>
          </p:cNvPr>
          <p:cNvSpPr>
            <a:spLocks/>
          </p:cNvSpPr>
          <p:nvPr/>
        </p:nvSpPr>
        <p:spPr>
          <a:xfrm rot="10800000">
            <a:off x="8845771" y="3552921"/>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3C5F1369-C9F2-4360-96C6-8563659D06BE}"/>
              </a:ext>
            </a:extLst>
          </p:cNvPr>
          <p:cNvCxnSpPr>
            <a:cxnSpLocks/>
          </p:cNvCxnSpPr>
          <p:nvPr/>
        </p:nvCxnSpPr>
        <p:spPr>
          <a:xfrm>
            <a:off x="9312360" y="3428900"/>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5" name="Octagon 54">
            <a:extLst>
              <a:ext uri="{FF2B5EF4-FFF2-40B4-BE49-F238E27FC236}">
                <a16:creationId xmlns:a16="http://schemas.microsoft.com/office/drawing/2014/main" id="{C53599F8-295E-A3EA-3876-5D9B58837E9F}"/>
              </a:ext>
            </a:extLst>
          </p:cNvPr>
          <p:cNvSpPr>
            <a:spLocks/>
          </p:cNvSpPr>
          <p:nvPr/>
        </p:nvSpPr>
        <p:spPr>
          <a:xfrm>
            <a:off x="9209449" y="3457707"/>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56" name="Straight Arrow Connector 55">
            <a:extLst>
              <a:ext uri="{FF2B5EF4-FFF2-40B4-BE49-F238E27FC236}">
                <a16:creationId xmlns:a16="http://schemas.microsoft.com/office/drawing/2014/main" id="{E107A64C-1E0A-0613-ADF9-8E1D7DD2BF37}"/>
              </a:ext>
            </a:extLst>
          </p:cNvPr>
          <p:cNvCxnSpPr>
            <a:cxnSpLocks/>
          </p:cNvCxnSpPr>
          <p:nvPr/>
        </p:nvCxnSpPr>
        <p:spPr>
          <a:xfrm>
            <a:off x="9315874" y="3525350"/>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90928459-7D8E-798A-A851-48B72E304DF9}"/>
              </a:ext>
            </a:extLst>
          </p:cNvPr>
          <p:cNvCxnSpPr>
            <a:cxnSpLocks/>
          </p:cNvCxnSpPr>
          <p:nvPr/>
        </p:nvCxnSpPr>
        <p:spPr>
          <a:xfrm>
            <a:off x="9309820" y="3324760"/>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6EBB243F-42CF-326A-939E-3890F4890F17}"/>
              </a:ext>
            </a:extLst>
          </p:cNvPr>
          <p:cNvSpPr>
            <a:spLocks/>
          </p:cNvSpPr>
          <p:nvPr/>
        </p:nvSpPr>
        <p:spPr>
          <a:xfrm>
            <a:off x="8752818" y="4333055"/>
            <a:ext cx="1089661"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D1A9229-C21D-4C3B-E62E-BF5EE4239F60}"/>
              </a:ext>
            </a:extLst>
          </p:cNvPr>
          <p:cNvSpPr>
            <a:spLocks/>
          </p:cNvSpPr>
          <p:nvPr/>
        </p:nvSpPr>
        <p:spPr>
          <a:xfrm>
            <a:off x="9131029" y="4354922"/>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cxnSp>
        <p:nvCxnSpPr>
          <p:cNvPr id="101" name="Straight Arrow Connector 100">
            <a:extLst>
              <a:ext uri="{FF2B5EF4-FFF2-40B4-BE49-F238E27FC236}">
                <a16:creationId xmlns:a16="http://schemas.microsoft.com/office/drawing/2014/main" id="{B515374C-FA0F-40F5-4605-8DF3FBD5FD69}"/>
              </a:ext>
            </a:extLst>
          </p:cNvPr>
          <p:cNvCxnSpPr>
            <a:cxnSpLocks/>
            <a:stCxn id="100" idx="4"/>
            <a:endCxn id="102" idx="0"/>
          </p:cNvCxnSpPr>
          <p:nvPr/>
        </p:nvCxnSpPr>
        <p:spPr>
          <a:xfrm>
            <a:off x="9291050" y="4601810"/>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02" name="Trapezoid 101">
            <a:extLst>
              <a:ext uri="{FF2B5EF4-FFF2-40B4-BE49-F238E27FC236}">
                <a16:creationId xmlns:a16="http://schemas.microsoft.com/office/drawing/2014/main" id="{65BF9BD2-FA77-DA9E-DBD8-62DB4309BE46}"/>
              </a:ext>
            </a:extLst>
          </p:cNvPr>
          <p:cNvSpPr>
            <a:spLocks/>
          </p:cNvSpPr>
          <p:nvPr/>
        </p:nvSpPr>
        <p:spPr>
          <a:xfrm>
            <a:off x="8823054" y="4644172"/>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FC746DD9-D60F-5AFA-662B-7F2FD9F99EB5}"/>
              </a:ext>
            </a:extLst>
          </p:cNvPr>
          <p:cNvSpPr>
            <a:spLocks/>
          </p:cNvSpPr>
          <p:nvPr/>
        </p:nvSpPr>
        <p:spPr>
          <a:xfrm rot="10800000">
            <a:off x="8823054" y="4840245"/>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8DFF84D9-3FB8-5496-1E01-38E82EFE516E}"/>
              </a:ext>
            </a:extLst>
          </p:cNvPr>
          <p:cNvCxnSpPr>
            <a:cxnSpLocks/>
          </p:cNvCxnSpPr>
          <p:nvPr/>
        </p:nvCxnSpPr>
        <p:spPr>
          <a:xfrm>
            <a:off x="9289643" y="4716223"/>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05" name="Octagon 104">
            <a:extLst>
              <a:ext uri="{FF2B5EF4-FFF2-40B4-BE49-F238E27FC236}">
                <a16:creationId xmlns:a16="http://schemas.microsoft.com/office/drawing/2014/main" id="{65D49071-0557-E0AF-FF6B-12723CB06757}"/>
              </a:ext>
            </a:extLst>
          </p:cNvPr>
          <p:cNvSpPr>
            <a:spLocks/>
          </p:cNvSpPr>
          <p:nvPr/>
        </p:nvSpPr>
        <p:spPr>
          <a:xfrm>
            <a:off x="9186732" y="4739951"/>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06" name="Straight Arrow Connector 105">
            <a:extLst>
              <a:ext uri="{FF2B5EF4-FFF2-40B4-BE49-F238E27FC236}">
                <a16:creationId xmlns:a16="http://schemas.microsoft.com/office/drawing/2014/main" id="{A877CBEF-32A5-6C13-7AAF-BFD447DB6C1B}"/>
              </a:ext>
            </a:extLst>
          </p:cNvPr>
          <p:cNvCxnSpPr>
            <a:cxnSpLocks/>
          </p:cNvCxnSpPr>
          <p:nvPr/>
        </p:nvCxnSpPr>
        <p:spPr>
          <a:xfrm>
            <a:off x="9293157" y="4812674"/>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83B86EDD-47C4-9134-2666-75C96F645F95}"/>
              </a:ext>
            </a:extLst>
          </p:cNvPr>
          <p:cNvCxnSpPr>
            <a:cxnSpLocks/>
            <a:stCxn id="103" idx="0"/>
          </p:cNvCxnSpPr>
          <p:nvPr/>
        </p:nvCxnSpPr>
        <p:spPr>
          <a:xfrm>
            <a:off x="9292320" y="4913397"/>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08" name="Oval 107">
            <a:extLst>
              <a:ext uri="{FF2B5EF4-FFF2-40B4-BE49-F238E27FC236}">
                <a16:creationId xmlns:a16="http://schemas.microsoft.com/office/drawing/2014/main" id="{5A0D05CA-8122-D657-8CF0-71CA6F8AE025}"/>
              </a:ext>
            </a:extLst>
          </p:cNvPr>
          <p:cNvSpPr>
            <a:spLocks/>
          </p:cNvSpPr>
          <p:nvPr/>
        </p:nvSpPr>
        <p:spPr>
          <a:xfrm>
            <a:off x="9131029" y="4944328"/>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a:t>
            </a:r>
          </a:p>
        </p:txBody>
      </p:sp>
      <p:cxnSp>
        <p:nvCxnSpPr>
          <p:cNvPr id="109" name="Straight Arrow Connector 108">
            <a:extLst>
              <a:ext uri="{FF2B5EF4-FFF2-40B4-BE49-F238E27FC236}">
                <a16:creationId xmlns:a16="http://schemas.microsoft.com/office/drawing/2014/main" id="{206DD273-ABF8-B803-8E3C-9CDBD4D23470}"/>
              </a:ext>
            </a:extLst>
          </p:cNvPr>
          <p:cNvCxnSpPr>
            <a:cxnSpLocks/>
            <a:stCxn id="108" idx="4"/>
          </p:cNvCxnSpPr>
          <p:nvPr/>
        </p:nvCxnSpPr>
        <p:spPr>
          <a:xfrm flipH="1" flipV="1">
            <a:off x="9267285" y="5188316"/>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61E2B8A5-85D7-E8FE-B836-B75C9EFFDA7A}"/>
              </a:ext>
            </a:extLst>
          </p:cNvPr>
          <p:cNvCxnSpPr>
            <a:cxnSpLocks/>
            <a:stCxn id="31" idx="2"/>
          </p:cNvCxnSpPr>
          <p:nvPr/>
        </p:nvCxnSpPr>
        <p:spPr>
          <a:xfrm>
            <a:off x="9319646" y="4228593"/>
            <a:ext cx="0" cy="104410"/>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sp>
        <p:nvSpPr>
          <p:cNvPr id="294" name="TextBox 293">
            <a:extLst>
              <a:ext uri="{FF2B5EF4-FFF2-40B4-BE49-F238E27FC236}">
                <a16:creationId xmlns:a16="http://schemas.microsoft.com/office/drawing/2014/main" id="{7353F7A0-9865-1086-AB4A-AABE307ADDBF}"/>
              </a:ext>
            </a:extLst>
          </p:cNvPr>
          <p:cNvSpPr txBox="1"/>
          <p:nvPr/>
        </p:nvSpPr>
        <p:spPr>
          <a:xfrm>
            <a:off x="8797054" y="1891886"/>
            <a:ext cx="954107" cy="307777"/>
          </a:xfrm>
          <a:prstGeom prst="rect">
            <a:avLst/>
          </a:prstGeom>
          <a:noFill/>
        </p:spPr>
        <p:txBody>
          <a:bodyPr wrap="none" rtlCol="0">
            <a:spAutoFit/>
          </a:bodyPr>
          <a:lstStyle/>
          <a:p>
            <a:r>
              <a:rPr lang="en-US" sz="1400" dirty="0"/>
              <a:t>init     (</a:t>
            </a:r>
            <a:r>
              <a:rPr lang="en-US" sz="1400" dirty="0" err="1"/>
              <a:t>i</a:t>
            </a:r>
            <a:r>
              <a:rPr lang="en-US" sz="1400" dirty="0"/>
              <a:t>=1)</a:t>
            </a:r>
          </a:p>
        </p:txBody>
      </p:sp>
      <p:sp>
        <p:nvSpPr>
          <p:cNvPr id="295" name="TextBox 294">
            <a:extLst>
              <a:ext uri="{FF2B5EF4-FFF2-40B4-BE49-F238E27FC236}">
                <a16:creationId xmlns:a16="http://schemas.microsoft.com/office/drawing/2014/main" id="{1F14F0CC-EB0A-FE5B-7AF1-642A010CEB31}"/>
              </a:ext>
            </a:extLst>
          </p:cNvPr>
          <p:cNvSpPr txBox="1"/>
          <p:nvPr/>
        </p:nvSpPr>
        <p:spPr>
          <a:xfrm>
            <a:off x="8657094" y="3917254"/>
            <a:ext cx="1325106" cy="307777"/>
          </a:xfrm>
          <a:prstGeom prst="rect">
            <a:avLst/>
          </a:prstGeom>
          <a:noFill/>
        </p:spPr>
        <p:txBody>
          <a:bodyPr wrap="none" rtlCol="0">
            <a:spAutoFit/>
          </a:bodyPr>
          <a:lstStyle/>
          <a:p>
            <a:r>
              <a:rPr lang="en-US" sz="1400" dirty="0"/>
              <a:t>update   i=(i+1)</a:t>
            </a:r>
          </a:p>
        </p:txBody>
      </p:sp>
      <p:sp>
        <p:nvSpPr>
          <p:cNvPr id="296" name="TextBox 295">
            <a:extLst>
              <a:ext uri="{FF2B5EF4-FFF2-40B4-BE49-F238E27FC236}">
                <a16:creationId xmlns:a16="http://schemas.microsoft.com/office/drawing/2014/main" id="{1CDF2255-4B5C-34CA-8368-1148628A9605}"/>
              </a:ext>
            </a:extLst>
          </p:cNvPr>
          <p:cNvSpPr txBox="1"/>
          <p:nvPr/>
        </p:nvSpPr>
        <p:spPr>
          <a:xfrm>
            <a:off x="8698167" y="2123398"/>
            <a:ext cx="1050288" cy="307777"/>
          </a:xfrm>
          <a:prstGeom prst="rect">
            <a:avLst/>
          </a:prstGeom>
          <a:noFill/>
        </p:spPr>
        <p:txBody>
          <a:bodyPr wrap="none" rtlCol="0">
            <a:spAutoFit/>
          </a:bodyPr>
          <a:lstStyle/>
          <a:p>
            <a:r>
              <a:rPr lang="en-US" sz="1400" dirty="0"/>
              <a:t>while   (</a:t>
            </a:r>
            <a:r>
              <a:rPr lang="en-US" sz="1400" dirty="0" err="1"/>
              <a:t>i</a:t>
            </a:r>
            <a:r>
              <a:rPr lang="en-US" sz="1400" dirty="0"/>
              <a:t>&lt;4)</a:t>
            </a:r>
          </a:p>
        </p:txBody>
      </p:sp>
      <p:sp>
        <p:nvSpPr>
          <p:cNvPr id="309" name="Title 3">
            <a:extLst>
              <a:ext uri="{FF2B5EF4-FFF2-40B4-BE49-F238E27FC236}">
                <a16:creationId xmlns:a16="http://schemas.microsoft.com/office/drawing/2014/main" id="{3B7C2F0F-A6CF-41C1-9EFC-AA628A0AF460}"/>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CCS extraction for sequential loops</a:t>
            </a:r>
          </a:p>
        </p:txBody>
      </p:sp>
      <p:sp>
        <p:nvSpPr>
          <p:cNvPr id="311" name="Rectangle 310">
            <a:extLst>
              <a:ext uri="{FF2B5EF4-FFF2-40B4-BE49-F238E27FC236}">
                <a16:creationId xmlns:a16="http://schemas.microsoft.com/office/drawing/2014/main" id="{2990F50A-E15F-F91B-5EF9-2C4D665E38E7}"/>
              </a:ext>
            </a:extLst>
          </p:cNvPr>
          <p:cNvSpPr>
            <a:spLocks/>
          </p:cNvSpPr>
          <p:nvPr/>
        </p:nvSpPr>
        <p:spPr>
          <a:xfrm>
            <a:off x="4859166" y="1573447"/>
            <a:ext cx="1905000" cy="4546601"/>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Oval 311">
            <a:extLst>
              <a:ext uri="{FF2B5EF4-FFF2-40B4-BE49-F238E27FC236}">
                <a16:creationId xmlns:a16="http://schemas.microsoft.com/office/drawing/2014/main" id="{A6EB6276-48BA-83F9-BBB4-911EFCC0E594}"/>
              </a:ext>
            </a:extLst>
          </p:cNvPr>
          <p:cNvSpPr>
            <a:spLocks/>
          </p:cNvSpPr>
          <p:nvPr/>
        </p:nvSpPr>
        <p:spPr>
          <a:xfrm>
            <a:off x="5574532" y="1623394"/>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313" name="Straight Arrow Connector 312">
            <a:extLst>
              <a:ext uri="{FF2B5EF4-FFF2-40B4-BE49-F238E27FC236}">
                <a16:creationId xmlns:a16="http://schemas.microsoft.com/office/drawing/2014/main" id="{368BAABF-5C04-8A11-1733-FFF0FC02A3DC}"/>
              </a:ext>
            </a:extLst>
          </p:cNvPr>
          <p:cNvCxnSpPr>
            <a:cxnSpLocks/>
            <a:stCxn id="312" idx="4"/>
            <a:endCxn id="314" idx="0"/>
          </p:cNvCxnSpPr>
          <p:nvPr/>
        </p:nvCxnSpPr>
        <p:spPr>
          <a:xfrm>
            <a:off x="5831906" y="2053224"/>
            <a:ext cx="0" cy="10134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14" name="Trapezoid 313">
            <a:extLst>
              <a:ext uri="{FF2B5EF4-FFF2-40B4-BE49-F238E27FC236}">
                <a16:creationId xmlns:a16="http://schemas.microsoft.com/office/drawing/2014/main" id="{6F510E46-0BA1-9E23-10F5-A06BE68F1677}"/>
              </a:ext>
            </a:extLst>
          </p:cNvPr>
          <p:cNvSpPr>
            <a:spLocks/>
          </p:cNvSpPr>
          <p:nvPr/>
        </p:nvSpPr>
        <p:spPr>
          <a:xfrm>
            <a:off x="4955606" y="2154566"/>
            <a:ext cx="1752600" cy="302695"/>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[j=1:i]</a:t>
            </a:r>
          </a:p>
        </p:txBody>
      </p:sp>
      <p:cxnSp>
        <p:nvCxnSpPr>
          <p:cNvPr id="362" name="Straight Arrow Connector 361">
            <a:extLst>
              <a:ext uri="{FF2B5EF4-FFF2-40B4-BE49-F238E27FC236}">
                <a16:creationId xmlns:a16="http://schemas.microsoft.com/office/drawing/2014/main" id="{301D4F4E-9DA3-4EC9-9D89-664BF67592A1}"/>
              </a:ext>
            </a:extLst>
          </p:cNvPr>
          <p:cNvCxnSpPr>
            <a:cxnSpLocks/>
          </p:cNvCxnSpPr>
          <p:nvPr/>
        </p:nvCxnSpPr>
        <p:spPr>
          <a:xfrm>
            <a:off x="5831905" y="2465028"/>
            <a:ext cx="0" cy="263249"/>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365" name="Straight Arrow Connector 364">
            <a:extLst>
              <a:ext uri="{FF2B5EF4-FFF2-40B4-BE49-F238E27FC236}">
                <a16:creationId xmlns:a16="http://schemas.microsoft.com/office/drawing/2014/main" id="{A7EF2AE4-8D66-37E1-D214-BD0222074EF2}"/>
              </a:ext>
            </a:extLst>
          </p:cNvPr>
          <p:cNvCxnSpPr>
            <a:cxnSpLocks/>
          </p:cNvCxnSpPr>
          <p:nvPr/>
        </p:nvCxnSpPr>
        <p:spPr>
          <a:xfrm>
            <a:off x="5831905" y="3011193"/>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17" name="Octagon 316">
            <a:extLst>
              <a:ext uri="{FF2B5EF4-FFF2-40B4-BE49-F238E27FC236}">
                <a16:creationId xmlns:a16="http://schemas.microsoft.com/office/drawing/2014/main" id="{BCEFF5A8-205A-B1A7-0DEE-3C62F2794E64}"/>
              </a:ext>
            </a:extLst>
          </p:cNvPr>
          <p:cNvSpPr>
            <a:spLocks/>
          </p:cNvSpPr>
          <p:nvPr/>
        </p:nvSpPr>
        <p:spPr>
          <a:xfrm>
            <a:off x="5260405" y="2736044"/>
            <a:ext cx="1143000"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out=inp*2</a:t>
            </a:r>
          </a:p>
        </p:txBody>
      </p:sp>
      <p:sp>
        <p:nvSpPr>
          <p:cNvPr id="372" name="TextBox 371">
            <a:extLst>
              <a:ext uri="{FF2B5EF4-FFF2-40B4-BE49-F238E27FC236}">
                <a16:creationId xmlns:a16="http://schemas.microsoft.com/office/drawing/2014/main" id="{3A947EC0-AA6A-400B-78E8-2D90161A53AB}"/>
              </a:ext>
            </a:extLst>
          </p:cNvPr>
          <p:cNvSpPr txBox="1"/>
          <p:nvPr/>
        </p:nvSpPr>
        <p:spPr>
          <a:xfrm>
            <a:off x="5849766" y="2396609"/>
            <a:ext cx="513282" cy="369332"/>
          </a:xfrm>
          <a:prstGeom prst="rect">
            <a:avLst/>
          </a:prstGeom>
          <a:noFill/>
        </p:spPr>
        <p:txBody>
          <a:bodyPr wrap="none" rtlCol="0">
            <a:spAutoFit/>
          </a:bodyPr>
          <a:lstStyle/>
          <a:p>
            <a:r>
              <a:rPr lang="en-US" dirty="0"/>
              <a:t>A[j]</a:t>
            </a:r>
          </a:p>
        </p:txBody>
      </p:sp>
      <p:sp>
        <p:nvSpPr>
          <p:cNvPr id="373" name="TextBox 372">
            <a:extLst>
              <a:ext uri="{FF2B5EF4-FFF2-40B4-BE49-F238E27FC236}">
                <a16:creationId xmlns:a16="http://schemas.microsoft.com/office/drawing/2014/main" id="{018706BE-7CD8-DCA0-9793-E87D4253E462}"/>
              </a:ext>
            </a:extLst>
          </p:cNvPr>
          <p:cNvSpPr txBox="1"/>
          <p:nvPr/>
        </p:nvSpPr>
        <p:spPr>
          <a:xfrm>
            <a:off x="5884038" y="2947952"/>
            <a:ext cx="692818" cy="369332"/>
          </a:xfrm>
          <a:prstGeom prst="rect">
            <a:avLst/>
          </a:prstGeom>
          <a:noFill/>
        </p:spPr>
        <p:txBody>
          <a:bodyPr wrap="none" rtlCol="0">
            <a:spAutoFit/>
          </a:bodyPr>
          <a:lstStyle/>
          <a:p>
            <a:r>
              <a:rPr lang="en-US" dirty="0"/>
              <a:t>B[j-1]</a:t>
            </a:r>
          </a:p>
        </p:txBody>
      </p:sp>
      <p:cxnSp>
        <p:nvCxnSpPr>
          <p:cNvPr id="378" name="Straight Arrow Connector 377">
            <a:extLst>
              <a:ext uri="{FF2B5EF4-FFF2-40B4-BE49-F238E27FC236}">
                <a16:creationId xmlns:a16="http://schemas.microsoft.com/office/drawing/2014/main" id="{127EEDB8-4D82-2312-15F0-D99CE7665234}"/>
              </a:ext>
            </a:extLst>
          </p:cNvPr>
          <p:cNvCxnSpPr>
            <a:cxnSpLocks/>
          </p:cNvCxnSpPr>
          <p:nvPr/>
        </p:nvCxnSpPr>
        <p:spPr>
          <a:xfrm>
            <a:off x="5831905" y="3520353"/>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77" name="Oval 376">
            <a:extLst>
              <a:ext uri="{FF2B5EF4-FFF2-40B4-BE49-F238E27FC236}">
                <a16:creationId xmlns:a16="http://schemas.microsoft.com/office/drawing/2014/main" id="{91D37294-F177-B59B-DC1D-A746A6E3339F}"/>
              </a:ext>
            </a:extLst>
          </p:cNvPr>
          <p:cNvSpPr>
            <a:spLocks/>
          </p:cNvSpPr>
          <p:nvPr/>
        </p:nvSpPr>
        <p:spPr>
          <a:xfrm>
            <a:off x="5574532" y="3653499"/>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367" name="Trapezoid 366">
            <a:extLst>
              <a:ext uri="{FF2B5EF4-FFF2-40B4-BE49-F238E27FC236}">
                <a16:creationId xmlns:a16="http://schemas.microsoft.com/office/drawing/2014/main" id="{0CE25D82-AE4E-7C05-1CDB-DF2EF5811351}"/>
              </a:ext>
            </a:extLst>
          </p:cNvPr>
          <p:cNvSpPr>
            <a:spLocks/>
          </p:cNvSpPr>
          <p:nvPr/>
        </p:nvSpPr>
        <p:spPr>
          <a:xfrm rot="10800000">
            <a:off x="4955605" y="3270296"/>
            <a:ext cx="1752600" cy="302695"/>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80" name="Straight Arrow Connector 379">
            <a:extLst>
              <a:ext uri="{FF2B5EF4-FFF2-40B4-BE49-F238E27FC236}">
                <a16:creationId xmlns:a16="http://schemas.microsoft.com/office/drawing/2014/main" id="{D6B51490-47D5-6CD0-964A-40E71721D3C5}"/>
              </a:ext>
            </a:extLst>
          </p:cNvPr>
          <p:cNvCxnSpPr>
            <a:cxnSpLocks/>
          </p:cNvCxnSpPr>
          <p:nvPr/>
        </p:nvCxnSpPr>
        <p:spPr>
          <a:xfrm>
            <a:off x="5831905" y="4449310"/>
            <a:ext cx="0" cy="263249"/>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381" name="Straight Arrow Connector 380">
            <a:extLst>
              <a:ext uri="{FF2B5EF4-FFF2-40B4-BE49-F238E27FC236}">
                <a16:creationId xmlns:a16="http://schemas.microsoft.com/office/drawing/2014/main" id="{1FA03D34-7BEB-6B7C-9A12-0EF67BB16DBF}"/>
              </a:ext>
            </a:extLst>
          </p:cNvPr>
          <p:cNvCxnSpPr>
            <a:cxnSpLocks/>
          </p:cNvCxnSpPr>
          <p:nvPr/>
        </p:nvCxnSpPr>
        <p:spPr>
          <a:xfrm>
            <a:off x="5831905" y="4995475"/>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82" name="Octagon 381">
            <a:extLst>
              <a:ext uri="{FF2B5EF4-FFF2-40B4-BE49-F238E27FC236}">
                <a16:creationId xmlns:a16="http://schemas.microsoft.com/office/drawing/2014/main" id="{9E048D63-3AB2-A1C3-FC84-AF84E2912050}"/>
              </a:ext>
            </a:extLst>
          </p:cNvPr>
          <p:cNvSpPr>
            <a:spLocks/>
          </p:cNvSpPr>
          <p:nvPr/>
        </p:nvSpPr>
        <p:spPr>
          <a:xfrm>
            <a:off x="5260405" y="4720326"/>
            <a:ext cx="1143000"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out=inp*3</a:t>
            </a:r>
          </a:p>
        </p:txBody>
      </p:sp>
      <p:sp>
        <p:nvSpPr>
          <p:cNvPr id="383" name="TextBox 382">
            <a:extLst>
              <a:ext uri="{FF2B5EF4-FFF2-40B4-BE49-F238E27FC236}">
                <a16:creationId xmlns:a16="http://schemas.microsoft.com/office/drawing/2014/main" id="{AA70B052-0274-F9B2-0751-DF7F02A7F450}"/>
              </a:ext>
            </a:extLst>
          </p:cNvPr>
          <p:cNvSpPr txBox="1"/>
          <p:nvPr/>
        </p:nvSpPr>
        <p:spPr>
          <a:xfrm>
            <a:off x="5849766" y="4380891"/>
            <a:ext cx="513282" cy="369332"/>
          </a:xfrm>
          <a:prstGeom prst="rect">
            <a:avLst/>
          </a:prstGeom>
          <a:noFill/>
        </p:spPr>
        <p:txBody>
          <a:bodyPr wrap="none" rtlCol="0">
            <a:spAutoFit/>
          </a:bodyPr>
          <a:lstStyle/>
          <a:p>
            <a:r>
              <a:rPr lang="en-US" dirty="0"/>
              <a:t>B[j]</a:t>
            </a:r>
          </a:p>
        </p:txBody>
      </p:sp>
      <p:sp>
        <p:nvSpPr>
          <p:cNvPr id="384" name="TextBox 383">
            <a:extLst>
              <a:ext uri="{FF2B5EF4-FFF2-40B4-BE49-F238E27FC236}">
                <a16:creationId xmlns:a16="http://schemas.microsoft.com/office/drawing/2014/main" id="{E846DD11-D82B-F0CA-5DFC-9E1DB18F5D80}"/>
              </a:ext>
            </a:extLst>
          </p:cNvPr>
          <p:cNvSpPr txBox="1"/>
          <p:nvPr/>
        </p:nvSpPr>
        <p:spPr>
          <a:xfrm>
            <a:off x="5884038" y="4932234"/>
            <a:ext cx="700833" cy="369332"/>
          </a:xfrm>
          <a:prstGeom prst="rect">
            <a:avLst/>
          </a:prstGeom>
          <a:noFill/>
        </p:spPr>
        <p:txBody>
          <a:bodyPr wrap="none" rtlCol="0">
            <a:spAutoFit/>
          </a:bodyPr>
          <a:lstStyle/>
          <a:p>
            <a:r>
              <a:rPr lang="en-US" dirty="0"/>
              <a:t>A[j-1]</a:t>
            </a:r>
          </a:p>
        </p:txBody>
      </p:sp>
      <p:cxnSp>
        <p:nvCxnSpPr>
          <p:cNvPr id="387" name="Straight Arrow Connector 386">
            <a:extLst>
              <a:ext uri="{FF2B5EF4-FFF2-40B4-BE49-F238E27FC236}">
                <a16:creationId xmlns:a16="http://schemas.microsoft.com/office/drawing/2014/main" id="{F19B4792-2F51-D9BD-AB0E-82E979895D4D}"/>
              </a:ext>
            </a:extLst>
          </p:cNvPr>
          <p:cNvCxnSpPr>
            <a:cxnSpLocks/>
          </p:cNvCxnSpPr>
          <p:nvPr/>
        </p:nvCxnSpPr>
        <p:spPr>
          <a:xfrm>
            <a:off x="5815226" y="4083329"/>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79" name="Trapezoid 378">
            <a:extLst>
              <a:ext uri="{FF2B5EF4-FFF2-40B4-BE49-F238E27FC236}">
                <a16:creationId xmlns:a16="http://schemas.microsoft.com/office/drawing/2014/main" id="{F48685DC-9019-38FE-5B8F-3FC192B3EAAC}"/>
              </a:ext>
            </a:extLst>
          </p:cNvPr>
          <p:cNvSpPr>
            <a:spLocks/>
          </p:cNvSpPr>
          <p:nvPr/>
        </p:nvSpPr>
        <p:spPr>
          <a:xfrm>
            <a:off x="4955606" y="4138848"/>
            <a:ext cx="1752600" cy="302695"/>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[j=1:i]</a:t>
            </a:r>
          </a:p>
        </p:txBody>
      </p:sp>
      <p:cxnSp>
        <p:nvCxnSpPr>
          <p:cNvPr id="389" name="Straight Arrow Connector 388">
            <a:extLst>
              <a:ext uri="{FF2B5EF4-FFF2-40B4-BE49-F238E27FC236}">
                <a16:creationId xmlns:a16="http://schemas.microsoft.com/office/drawing/2014/main" id="{8A096B45-F0CA-FB3E-9D1A-4FC01090FEBC}"/>
              </a:ext>
            </a:extLst>
          </p:cNvPr>
          <p:cNvCxnSpPr>
            <a:cxnSpLocks/>
          </p:cNvCxnSpPr>
          <p:nvPr/>
        </p:nvCxnSpPr>
        <p:spPr>
          <a:xfrm>
            <a:off x="5831905" y="5479946"/>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86" name="Trapezoid 385">
            <a:extLst>
              <a:ext uri="{FF2B5EF4-FFF2-40B4-BE49-F238E27FC236}">
                <a16:creationId xmlns:a16="http://schemas.microsoft.com/office/drawing/2014/main" id="{5BEDF6A6-107F-BB29-3BFD-D70B9724C549}"/>
              </a:ext>
            </a:extLst>
          </p:cNvPr>
          <p:cNvSpPr>
            <a:spLocks/>
          </p:cNvSpPr>
          <p:nvPr/>
        </p:nvSpPr>
        <p:spPr>
          <a:xfrm rot="10800000">
            <a:off x="4955605" y="5254578"/>
            <a:ext cx="1752600" cy="302695"/>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5" name="Oval 384">
            <a:extLst>
              <a:ext uri="{FF2B5EF4-FFF2-40B4-BE49-F238E27FC236}">
                <a16:creationId xmlns:a16="http://schemas.microsoft.com/office/drawing/2014/main" id="{48728774-F305-68D9-8FE0-EA1DBD7AF549}"/>
              </a:ext>
            </a:extLst>
          </p:cNvPr>
          <p:cNvSpPr>
            <a:spLocks/>
          </p:cNvSpPr>
          <p:nvPr/>
        </p:nvSpPr>
        <p:spPr>
          <a:xfrm>
            <a:off x="5574532" y="5637781"/>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sp>
        <p:nvSpPr>
          <p:cNvPr id="392" name="TextBox 391">
            <a:extLst>
              <a:ext uri="{FF2B5EF4-FFF2-40B4-BE49-F238E27FC236}">
                <a16:creationId xmlns:a16="http://schemas.microsoft.com/office/drawing/2014/main" id="{3913F657-045F-23A2-DDBA-666AE4F3A7C2}"/>
              </a:ext>
            </a:extLst>
          </p:cNvPr>
          <p:cNvSpPr txBox="1"/>
          <p:nvPr/>
        </p:nvSpPr>
        <p:spPr>
          <a:xfrm>
            <a:off x="5086766" y="6114530"/>
            <a:ext cx="1325106" cy="307777"/>
          </a:xfrm>
          <a:prstGeom prst="rect">
            <a:avLst/>
          </a:prstGeom>
          <a:noFill/>
        </p:spPr>
        <p:txBody>
          <a:bodyPr wrap="none" rtlCol="0">
            <a:spAutoFit/>
          </a:bodyPr>
          <a:lstStyle/>
          <a:p>
            <a:r>
              <a:rPr lang="en-US" sz="1400" dirty="0"/>
              <a:t>update   i=(i+1)</a:t>
            </a:r>
          </a:p>
        </p:txBody>
      </p:sp>
      <p:sp>
        <p:nvSpPr>
          <p:cNvPr id="393" name="TextBox 392">
            <a:extLst>
              <a:ext uri="{FF2B5EF4-FFF2-40B4-BE49-F238E27FC236}">
                <a16:creationId xmlns:a16="http://schemas.microsoft.com/office/drawing/2014/main" id="{E2AA184A-3F8B-C3C8-6C13-0D60B1CDAC4C}"/>
              </a:ext>
            </a:extLst>
          </p:cNvPr>
          <p:cNvSpPr txBox="1"/>
          <p:nvPr/>
        </p:nvSpPr>
        <p:spPr>
          <a:xfrm>
            <a:off x="5359292" y="990600"/>
            <a:ext cx="954107" cy="307777"/>
          </a:xfrm>
          <a:prstGeom prst="rect">
            <a:avLst/>
          </a:prstGeom>
          <a:noFill/>
        </p:spPr>
        <p:txBody>
          <a:bodyPr wrap="none" rtlCol="0">
            <a:spAutoFit/>
          </a:bodyPr>
          <a:lstStyle/>
          <a:p>
            <a:r>
              <a:rPr lang="en-US" sz="1400" dirty="0"/>
              <a:t>init     (</a:t>
            </a:r>
            <a:r>
              <a:rPr lang="en-US" sz="1400" dirty="0" err="1"/>
              <a:t>i</a:t>
            </a:r>
            <a:r>
              <a:rPr lang="en-US" sz="1400" dirty="0"/>
              <a:t>=1)</a:t>
            </a:r>
          </a:p>
        </p:txBody>
      </p:sp>
      <p:sp>
        <p:nvSpPr>
          <p:cNvPr id="394" name="TextBox 393">
            <a:extLst>
              <a:ext uri="{FF2B5EF4-FFF2-40B4-BE49-F238E27FC236}">
                <a16:creationId xmlns:a16="http://schemas.microsoft.com/office/drawing/2014/main" id="{663151F1-DB19-7F14-73AA-984588918865}"/>
              </a:ext>
            </a:extLst>
          </p:cNvPr>
          <p:cNvSpPr txBox="1"/>
          <p:nvPr/>
        </p:nvSpPr>
        <p:spPr>
          <a:xfrm>
            <a:off x="5260405" y="1222112"/>
            <a:ext cx="1050288" cy="307777"/>
          </a:xfrm>
          <a:prstGeom prst="rect">
            <a:avLst/>
          </a:prstGeom>
          <a:noFill/>
        </p:spPr>
        <p:txBody>
          <a:bodyPr wrap="none" rtlCol="0">
            <a:spAutoFit/>
          </a:bodyPr>
          <a:lstStyle/>
          <a:p>
            <a:r>
              <a:rPr lang="en-US" sz="1400" dirty="0"/>
              <a:t>while   (</a:t>
            </a:r>
            <a:r>
              <a:rPr lang="en-US" sz="1400" dirty="0" err="1"/>
              <a:t>i</a:t>
            </a:r>
            <a:r>
              <a:rPr lang="en-US" sz="1400" dirty="0"/>
              <a:t>&lt;4)</a:t>
            </a:r>
          </a:p>
        </p:txBody>
      </p:sp>
      <p:cxnSp>
        <p:nvCxnSpPr>
          <p:cNvPr id="396" name="Straight Connector 395">
            <a:extLst>
              <a:ext uri="{FF2B5EF4-FFF2-40B4-BE49-F238E27FC236}">
                <a16:creationId xmlns:a16="http://schemas.microsoft.com/office/drawing/2014/main" id="{7EBD9F09-785E-04C3-7B6E-D1B07E4A27C2}"/>
              </a:ext>
            </a:extLst>
          </p:cNvPr>
          <p:cNvCxnSpPr>
            <a:cxnSpLocks/>
          </p:cNvCxnSpPr>
          <p:nvPr/>
        </p:nvCxnSpPr>
        <p:spPr>
          <a:xfrm flipV="1">
            <a:off x="4806064" y="6135823"/>
            <a:ext cx="2011203" cy="551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8" name="Slide Number Placeholder 397">
            <a:extLst>
              <a:ext uri="{FF2B5EF4-FFF2-40B4-BE49-F238E27FC236}">
                <a16:creationId xmlns:a16="http://schemas.microsoft.com/office/drawing/2014/main" id="{B3AEF980-AEAC-8C30-09D6-2529D49A083F}"/>
              </a:ext>
            </a:extLst>
          </p:cNvPr>
          <p:cNvSpPr>
            <a:spLocks noGrp="1"/>
          </p:cNvSpPr>
          <p:nvPr>
            <p:ph type="sldNum" sz="quarter" idx="12"/>
          </p:nvPr>
        </p:nvSpPr>
        <p:spPr/>
        <p:txBody>
          <a:bodyPr/>
          <a:lstStyle/>
          <a:p>
            <a:fld id="{6DD69A12-C92C-4BBE-9117-F68D7536AD73}" type="slidenum">
              <a:rPr lang="en-US" smtClean="0"/>
              <a:t>14</a:t>
            </a:fld>
            <a:endParaRPr lang="en-US"/>
          </a:p>
        </p:txBody>
      </p:sp>
      <p:sp>
        <p:nvSpPr>
          <p:cNvPr id="405" name="TextBox 404">
            <a:extLst>
              <a:ext uri="{FF2B5EF4-FFF2-40B4-BE49-F238E27FC236}">
                <a16:creationId xmlns:a16="http://schemas.microsoft.com/office/drawing/2014/main" id="{00E9E7EA-B832-9396-77B7-F408BB71907A}"/>
              </a:ext>
            </a:extLst>
          </p:cNvPr>
          <p:cNvSpPr txBox="1"/>
          <p:nvPr/>
        </p:nvSpPr>
        <p:spPr>
          <a:xfrm>
            <a:off x="1126298" y="5108931"/>
            <a:ext cx="1537152" cy="369332"/>
          </a:xfrm>
          <a:prstGeom prst="rect">
            <a:avLst/>
          </a:prstGeom>
          <a:noFill/>
        </p:spPr>
        <p:txBody>
          <a:bodyPr wrap="none" rtlCol="0">
            <a:spAutoFit/>
          </a:bodyPr>
          <a:lstStyle/>
          <a:p>
            <a:r>
              <a:rPr lang="en-US" dirty="0"/>
              <a:t>Input program</a:t>
            </a:r>
          </a:p>
        </p:txBody>
      </p:sp>
      <p:cxnSp>
        <p:nvCxnSpPr>
          <p:cNvPr id="406" name="Straight Connector 405">
            <a:extLst>
              <a:ext uri="{FF2B5EF4-FFF2-40B4-BE49-F238E27FC236}">
                <a16:creationId xmlns:a16="http://schemas.microsoft.com/office/drawing/2014/main" id="{7FF865E6-6454-20AD-85E4-787B2F964EAA}"/>
              </a:ext>
            </a:extLst>
          </p:cNvPr>
          <p:cNvCxnSpPr>
            <a:cxnSpLocks/>
          </p:cNvCxnSpPr>
          <p:nvPr/>
        </p:nvCxnSpPr>
        <p:spPr>
          <a:xfrm flipV="1">
            <a:off x="3024021" y="1144488"/>
            <a:ext cx="1700122" cy="248158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C55C050A-82E6-27DE-E70D-E9B201628A31}"/>
              </a:ext>
            </a:extLst>
          </p:cNvPr>
          <p:cNvCxnSpPr>
            <a:cxnSpLocks/>
          </p:cNvCxnSpPr>
          <p:nvPr/>
        </p:nvCxnSpPr>
        <p:spPr>
          <a:xfrm>
            <a:off x="3007198" y="4561408"/>
            <a:ext cx="1754966" cy="183371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14" name="TextBox 413">
            <a:extLst>
              <a:ext uri="{FF2B5EF4-FFF2-40B4-BE49-F238E27FC236}">
                <a16:creationId xmlns:a16="http://schemas.microsoft.com/office/drawing/2014/main" id="{8B8E432A-6A73-9A6C-62A2-C50B66E9F5F1}"/>
              </a:ext>
            </a:extLst>
          </p:cNvPr>
          <p:cNvSpPr txBox="1"/>
          <p:nvPr/>
        </p:nvSpPr>
        <p:spPr>
          <a:xfrm>
            <a:off x="4343400" y="6431810"/>
            <a:ext cx="3234475" cy="369332"/>
          </a:xfrm>
          <a:prstGeom prst="rect">
            <a:avLst/>
          </a:prstGeom>
          <a:noFill/>
        </p:spPr>
        <p:txBody>
          <a:bodyPr wrap="none" rtlCol="0">
            <a:spAutoFit/>
          </a:bodyPr>
          <a:lstStyle/>
          <a:p>
            <a:r>
              <a:rPr lang="en-US" dirty="0"/>
              <a:t>Loop representation in the SDFG</a:t>
            </a:r>
          </a:p>
        </p:txBody>
      </p:sp>
      <p:sp>
        <p:nvSpPr>
          <p:cNvPr id="415" name="TextBox 414">
            <a:extLst>
              <a:ext uri="{FF2B5EF4-FFF2-40B4-BE49-F238E27FC236}">
                <a16:creationId xmlns:a16="http://schemas.microsoft.com/office/drawing/2014/main" id="{6CACE4C5-97D4-8FDC-C55D-29F98A5E4C07}"/>
              </a:ext>
            </a:extLst>
          </p:cNvPr>
          <p:cNvSpPr txBox="1"/>
          <p:nvPr/>
        </p:nvSpPr>
        <p:spPr>
          <a:xfrm>
            <a:off x="8416172" y="5453115"/>
            <a:ext cx="1921423" cy="369332"/>
          </a:xfrm>
          <a:prstGeom prst="rect">
            <a:avLst/>
          </a:prstGeom>
          <a:noFill/>
        </p:spPr>
        <p:txBody>
          <a:bodyPr wrap="none" rtlCol="0">
            <a:spAutoFit/>
          </a:bodyPr>
          <a:lstStyle/>
          <a:p>
            <a:r>
              <a:rPr lang="en-US" dirty="0"/>
              <a:t>Full program SDFG</a:t>
            </a:r>
          </a:p>
        </p:txBody>
      </p:sp>
    </p:spTree>
    <p:extLst>
      <p:ext uri="{BB962C8B-B14F-4D97-AF65-F5344CB8AC3E}">
        <p14:creationId xmlns:p14="http://schemas.microsoft.com/office/powerpoint/2010/main" val="137284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0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0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9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9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9" grpId="0" animBg="1"/>
      <p:bldP spid="50" grpId="0" animBg="1"/>
      <p:bldP spid="52" grpId="0" animBg="1"/>
      <p:bldP spid="53" grpId="0" animBg="1"/>
      <p:bldP spid="55" grpId="0" animBg="1"/>
      <p:bldP spid="99" grpId="0" animBg="1"/>
      <p:bldP spid="100" grpId="0" animBg="1"/>
      <p:bldP spid="102" grpId="0" animBg="1"/>
      <p:bldP spid="103" grpId="0" animBg="1"/>
      <p:bldP spid="105" grpId="0" animBg="1"/>
      <p:bldP spid="108" grpId="0" animBg="1"/>
      <p:bldP spid="294" grpId="0"/>
      <p:bldP spid="295" grpId="0"/>
      <p:bldP spid="296" grpId="0"/>
      <p:bldP spid="311" grpId="0" animBg="1"/>
      <p:bldP spid="312" grpId="0" animBg="1"/>
      <p:bldP spid="314" grpId="0" animBg="1"/>
      <p:bldP spid="317" grpId="0" animBg="1"/>
      <p:bldP spid="372" grpId="0"/>
      <p:bldP spid="373" grpId="0"/>
      <p:bldP spid="377" grpId="0" animBg="1"/>
      <p:bldP spid="367" grpId="0" animBg="1"/>
      <p:bldP spid="382" grpId="0" animBg="1"/>
      <p:bldP spid="383" grpId="0"/>
      <p:bldP spid="384" grpId="0"/>
      <p:bldP spid="379" grpId="0" animBg="1"/>
      <p:bldP spid="386" grpId="0" animBg="1"/>
      <p:bldP spid="385" grpId="0" animBg="1"/>
      <p:bldP spid="392" grpId="0"/>
      <p:bldP spid="393" grpId="0"/>
      <p:bldP spid="394" grpId="0"/>
      <p:bldP spid="405" grpId="0"/>
      <p:bldP spid="414" grpId="0"/>
      <p:bldP spid="4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AD602-516A-6EF8-D1EC-C1915457FE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2250D5-8678-9C96-7FEB-C4571D633337}"/>
              </a:ext>
            </a:extLst>
          </p:cNvPr>
          <p:cNvSpPr>
            <a:spLocks/>
          </p:cNvSpPr>
          <p:nvPr/>
        </p:nvSpPr>
        <p:spPr>
          <a:xfrm>
            <a:off x="4279845" y="1080271"/>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1EC1A53-7A6D-3C6A-C61F-42C23823FB2A}"/>
              </a:ext>
            </a:extLst>
          </p:cNvPr>
          <p:cNvSpPr>
            <a:spLocks/>
          </p:cNvSpPr>
          <p:nvPr/>
        </p:nvSpPr>
        <p:spPr>
          <a:xfrm>
            <a:off x="4658056" y="1102140"/>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5" name="Straight Arrow Connector 4">
            <a:extLst>
              <a:ext uri="{FF2B5EF4-FFF2-40B4-BE49-F238E27FC236}">
                <a16:creationId xmlns:a16="http://schemas.microsoft.com/office/drawing/2014/main" id="{6267088E-6C80-DFFD-EA31-3F3628635499}"/>
              </a:ext>
            </a:extLst>
          </p:cNvPr>
          <p:cNvCxnSpPr>
            <a:cxnSpLocks/>
            <a:stCxn id="4" idx="4"/>
            <a:endCxn id="6" idx="0"/>
          </p:cNvCxnSpPr>
          <p:nvPr/>
        </p:nvCxnSpPr>
        <p:spPr>
          <a:xfrm>
            <a:off x="4818079" y="1349028"/>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6" name="Trapezoid 5">
            <a:extLst>
              <a:ext uri="{FF2B5EF4-FFF2-40B4-BE49-F238E27FC236}">
                <a16:creationId xmlns:a16="http://schemas.microsoft.com/office/drawing/2014/main" id="{BDFF4529-8740-9449-A010-2BCC5B577190}"/>
              </a:ext>
            </a:extLst>
          </p:cNvPr>
          <p:cNvSpPr>
            <a:spLocks/>
          </p:cNvSpPr>
          <p:nvPr/>
        </p:nvSpPr>
        <p:spPr>
          <a:xfrm>
            <a:off x="4350083" y="1391389"/>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E6A661A9-7D99-748F-4B5F-5709781344A4}"/>
              </a:ext>
            </a:extLst>
          </p:cNvPr>
          <p:cNvSpPr>
            <a:spLocks/>
          </p:cNvSpPr>
          <p:nvPr/>
        </p:nvSpPr>
        <p:spPr>
          <a:xfrm rot="10800000">
            <a:off x="4350083" y="1587463"/>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7D26E7E-2346-DABD-D8AC-ECA158364789}"/>
              </a:ext>
            </a:extLst>
          </p:cNvPr>
          <p:cNvCxnSpPr>
            <a:cxnSpLocks/>
          </p:cNvCxnSpPr>
          <p:nvPr/>
        </p:nvCxnSpPr>
        <p:spPr>
          <a:xfrm>
            <a:off x="4816671" y="1463440"/>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9" name="Octagon 8">
            <a:extLst>
              <a:ext uri="{FF2B5EF4-FFF2-40B4-BE49-F238E27FC236}">
                <a16:creationId xmlns:a16="http://schemas.microsoft.com/office/drawing/2014/main" id="{A009DF06-08BE-9181-C6D6-B019E0ED25AC}"/>
              </a:ext>
            </a:extLst>
          </p:cNvPr>
          <p:cNvSpPr>
            <a:spLocks/>
          </p:cNvSpPr>
          <p:nvPr/>
        </p:nvSpPr>
        <p:spPr>
          <a:xfrm>
            <a:off x="4713761" y="1492248"/>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0" name="Straight Arrow Connector 9">
            <a:extLst>
              <a:ext uri="{FF2B5EF4-FFF2-40B4-BE49-F238E27FC236}">
                <a16:creationId xmlns:a16="http://schemas.microsoft.com/office/drawing/2014/main" id="{1B51FFC4-8AC3-873C-C660-75A09BDC75CD}"/>
              </a:ext>
            </a:extLst>
          </p:cNvPr>
          <p:cNvCxnSpPr>
            <a:cxnSpLocks/>
          </p:cNvCxnSpPr>
          <p:nvPr/>
        </p:nvCxnSpPr>
        <p:spPr>
          <a:xfrm>
            <a:off x="4820185" y="1559890"/>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6314FB0-63ED-D287-35ED-15E3AFB531D1}"/>
              </a:ext>
            </a:extLst>
          </p:cNvPr>
          <p:cNvCxnSpPr>
            <a:cxnSpLocks/>
            <a:stCxn id="7" idx="0"/>
          </p:cNvCxnSpPr>
          <p:nvPr/>
        </p:nvCxnSpPr>
        <p:spPr>
          <a:xfrm>
            <a:off x="4819348" y="1660614"/>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BEE03CA-5ADC-46B5-E6B2-108053CDD15D}"/>
              </a:ext>
            </a:extLst>
          </p:cNvPr>
          <p:cNvCxnSpPr>
            <a:cxnSpLocks/>
            <a:stCxn id="34" idx="0"/>
          </p:cNvCxnSpPr>
          <p:nvPr/>
        </p:nvCxnSpPr>
        <p:spPr>
          <a:xfrm flipH="1">
            <a:off x="4826344" y="2241317"/>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97F0C98-924F-6160-D5A9-3D81987E91F5}"/>
              </a:ext>
            </a:extLst>
          </p:cNvPr>
          <p:cNvSpPr>
            <a:spLocks/>
          </p:cNvSpPr>
          <p:nvPr/>
        </p:nvSpPr>
        <p:spPr>
          <a:xfrm>
            <a:off x="4658056" y="1691545"/>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14" name="Oval 13">
            <a:extLst>
              <a:ext uri="{FF2B5EF4-FFF2-40B4-BE49-F238E27FC236}">
                <a16:creationId xmlns:a16="http://schemas.microsoft.com/office/drawing/2014/main" id="{5B3CAFF6-F59B-0EB3-CFA6-1C3993CB807C}"/>
              </a:ext>
            </a:extLst>
          </p:cNvPr>
          <p:cNvSpPr>
            <a:spLocks/>
          </p:cNvSpPr>
          <p:nvPr/>
        </p:nvSpPr>
        <p:spPr>
          <a:xfrm>
            <a:off x="4660199" y="2272640"/>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sp>
        <p:nvSpPr>
          <p:cNvPr id="15" name="TextBox 14">
            <a:extLst>
              <a:ext uri="{FF2B5EF4-FFF2-40B4-BE49-F238E27FC236}">
                <a16:creationId xmlns:a16="http://schemas.microsoft.com/office/drawing/2014/main" id="{B209A84E-8CF1-EE66-2FF8-898674835DF6}"/>
              </a:ext>
            </a:extLst>
          </p:cNvPr>
          <p:cNvSpPr txBox="1"/>
          <p:nvPr/>
        </p:nvSpPr>
        <p:spPr>
          <a:xfrm>
            <a:off x="4702425" y="2770841"/>
            <a:ext cx="288862" cy="246221"/>
          </a:xfrm>
          <a:prstGeom prst="rect">
            <a:avLst/>
          </a:prstGeom>
          <a:noFill/>
        </p:spPr>
        <p:txBody>
          <a:bodyPr wrap="none" rtlCol="0">
            <a:spAutoFit/>
          </a:bodyPr>
          <a:lstStyle/>
          <a:p>
            <a:r>
              <a:rPr lang="en-US" sz="1000" dirty="0">
                <a:solidFill>
                  <a:srgbClr val="34495E"/>
                </a:solidFill>
              </a:rPr>
              <a:t>…</a:t>
            </a:r>
          </a:p>
        </p:txBody>
      </p:sp>
      <p:cxnSp>
        <p:nvCxnSpPr>
          <p:cNvPr id="16" name="Straight Connector 15">
            <a:extLst>
              <a:ext uri="{FF2B5EF4-FFF2-40B4-BE49-F238E27FC236}">
                <a16:creationId xmlns:a16="http://schemas.microsoft.com/office/drawing/2014/main" id="{B4963E22-24D9-922F-A8D4-D3FE19042A3E}"/>
              </a:ext>
            </a:extLst>
          </p:cNvPr>
          <p:cNvCxnSpPr>
            <a:cxnSpLocks/>
          </p:cNvCxnSpPr>
          <p:nvPr/>
        </p:nvCxnSpPr>
        <p:spPr>
          <a:xfrm flipV="1">
            <a:off x="3892709" y="1080271"/>
            <a:ext cx="376048" cy="102106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9B6FAEC-2F68-621F-3E2D-A23B5B703114}"/>
              </a:ext>
            </a:extLst>
          </p:cNvPr>
          <p:cNvCxnSpPr>
            <a:cxnSpLocks/>
          </p:cNvCxnSpPr>
          <p:nvPr/>
        </p:nvCxnSpPr>
        <p:spPr>
          <a:xfrm>
            <a:off x="3900089" y="4417741"/>
            <a:ext cx="369333" cy="114452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13A5645-BD72-90EE-DF2E-F8E0ABA0C0CA}"/>
              </a:ext>
            </a:extLst>
          </p:cNvPr>
          <p:cNvSpPr txBox="1"/>
          <p:nvPr/>
        </p:nvSpPr>
        <p:spPr>
          <a:xfrm rot="16200000">
            <a:off x="3313707" y="3329412"/>
            <a:ext cx="1527341" cy="430887"/>
          </a:xfrm>
          <a:prstGeom prst="rect">
            <a:avLst/>
          </a:prstGeom>
          <a:noFill/>
        </p:spPr>
        <p:txBody>
          <a:bodyPr wrap="none" rtlCol="0">
            <a:spAutoFit/>
          </a:bodyPr>
          <a:lstStyle/>
          <a:p>
            <a:r>
              <a:rPr lang="en-US" sz="2200" dirty="0"/>
              <a:t>Unroll loop</a:t>
            </a:r>
          </a:p>
        </p:txBody>
      </p:sp>
      <p:sp>
        <p:nvSpPr>
          <p:cNvPr id="19" name="TextBox 18">
            <a:extLst>
              <a:ext uri="{FF2B5EF4-FFF2-40B4-BE49-F238E27FC236}">
                <a16:creationId xmlns:a16="http://schemas.microsoft.com/office/drawing/2014/main" id="{4941B05C-7CD8-CD70-62EF-3320DBAD5A36}"/>
              </a:ext>
            </a:extLst>
          </p:cNvPr>
          <p:cNvSpPr txBox="1"/>
          <p:nvPr/>
        </p:nvSpPr>
        <p:spPr>
          <a:xfrm rot="16200000">
            <a:off x="4764095" y="3282284"/>
            <a:ext cx="1641668" cy="430887"/>
          </a:xfrm>
          <a:prstGeom prst="rect">
            <a:avLst/>
          </a:prstGeom>
          <a:noFill/>
        </p:spPr>
        <p:txBody>
          <a:bodyPr wrap="none" rtlCol="0">
            <a:spAutoFit/>
          </a:bodyPr>
          <a:lstStyle/>
          <a:p>
            <a:r>
              <a:rPr lang="en-US" sz="2200" dirty="0"/>
              <a:t>Extract CCS</a:t>
            </a:r>
          </a:p>
        </p:txBody>
      </p:sp>
      <p:cxnSp>
        <p:nvCxnSpPr>
          <p:cNvPr id="20" name="Straight Arrow Connector 19">
            <a:extLst>
              <a:ext uri="{FF2B5EF4-FFF2-40B4-BE49-F238E27FC236}">
                <a16:creationId xmlns:a16="http://schemas.microsoft.com/office/drawing/2014/main" id="{EDE65CF2-A292-13F8-CE6D-81AF7CD5E9C9}"/>
              </a:ext>
            </a:extLst>
          </p:cNvPr>
          <p:cNvCxnSpPr>
            <a:cxnSpLocks/>
          </p:cNvCxnSpPr>
          <p:nvPr/>
        </p:nvCxnSpPr>
        <p:spPr>
          <a:xfrm>
            <a:off x="5441061" y="2533432"/>
            <a:ext cx="3048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9BFA344-D8DC-B6B8-93F5-9CBEFEEEA6B2}"/>
              </a:ext>
            </a:extLst>
          </p:cNvPr>
          <p:cNvCxnSpPr>
            <a:cxnSpLocks/>
          </p:cNvCxnSpPr>
          <p:nvPr/>
        </p:nvCxnSpPr>
        <p:spPr>
          <a:xfrm>
            <a:off x="5441061" y="4386617"/>
            <a:ext cx="3048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07F67CB-EE59-8B68-64C1-DC493FCC35DA}"/>
              </a:ext>
            </a:extLst>
          </p:cNvPr>
          <p:cNvCxnSpPr>
            <a:cxnSpLocks/>
            <a:stCxn id="193" idx="2"/>
          </p:cNvCxnSpPr>
          <p:nvPr/>
        </p:nvCxnSpPr>
        <p:spPr>
          <a:xfrm flipH="1">
            <a:off x="7866670" y="3790411"/>
            <a:ext cx="2" cy="106996"/>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7DC3A9-5DE8-F1C5-11C1-161CE80FC7D1}"/>
              </a:ext>
            </a:extLst>
          </p:cNvPr>
          <p:cNvCxnSpPr>
            <a:cxnSpLocks/>
          </p:cNvCxnSpPr>
          <p:nvPr/>
        </p:nvCxnSpPr>
        <p:spPr>
          <a:xfrm>
            <a:off x="7884469" y="5347361"/>
            <a:ext cx="0" cy="63059"/>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27A36A1-8E3B-60A0-8CA2-761FE92662C3}"/>
              </a:ext>
            </a:extLst>
          </p:cNvPr>
          <p:cNvCxnSpPr>
            <a:cxnSpLocks/>
          </p:cNvCxnSpPr>
          <p:nvPr/>
        </p:nvCxnSpPr>
        <p:spPr>
          <a:xfrm flipH="1" flipV="1">
            <a:off x="6835523" y="1102141"/>
            <a:ext cx="429314" cy="39010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9621D4D-DB71-0FAC-7022-BBFAB2FDBD7B}"/>
              </a:ext>
            </a:extLst>
          </p:cNvPr>
          <p:cNvCxnSpPr>
            <a:cxnSpLocks/>
          </p:cNvCxnSpPr>
          <p:nvPr/>
        </p:nvCxnSpPr>
        <p:spPr>
          <a:xfrm flipV="1">
            <a:off x="6835523" y="3790189"/>
            <a:ext cx="429314" cy="24993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74353D2-45F0-0724-43BB-46AAB49C74BB}"/>
              </a:ext>
            </a:extLst>
          </p:cNvPr>
          <p:cNvSpPr txBox="1"/>
          <p:nvPr/>
        </p:nvSpPr>
        <p:spPr>
          <a:xfrm rot="16200000">
            <a:off x="6253970" y="2394085"/>
            <a:ext cx="1596271" cy="430887"/>
          </a:xfrm>
          <a:prstGeom prst="rect">
            <a:avLst/>
          </a:prstGeom>
          <a:noFill/>
        </p:spPr>
        <p:txBody>
          <a:bodyPr wrap="none" rtlCol="0">
            <a:spAutoFit/>
          </a:bodyPr>
          <a:lstStyle/>
          <a:p>
            <a:r>
              <a:rPr lang="en-US" sz="2200" dirty="0"/>
              <a:t>Re-roll loop</a:t>
            </a:r>
          </a:p>
        </p:txBody>
      </p:sp>
      <p:graphicFrame>
        <p:nvGraphicFramePr>
          <p:cNvPr id="31" name="Table 30">
            <a:extLst>
              <a:ext uri="{FF2B5EF4-FFF2-40B4-BE49-F238E27FC236}">
                <a16:creationId xmlns:a16="http://schemas.microsoft.com/office/drawing/2014/main" id="{C945844B-6D12-0169-387A-107FF89F9196}"/>
              </a:ext>
            </a:extLst>
          </p:cNvPr>
          <p:cNvGraphicFramePr>
            <a:graphicFrameLocks noGrp="1"/>
          </p:cNvGraphicFramePr>
          <p:nvPr>
            <p:extLst>
              <p:ext uri="{D42A27DB-BD31-4B8C-83A1-F6EECF244321}">
                <p14:modId xmlns:p14="http://schemas.microsoft.com/office/powerpoint/2010/main" val="3546717048"/>
              </p:ext>
            </p:extLst>
          </p:nvPr>
        </p:nvGraphicFramePr>
        <p:xfrm>
          <a:off x="2739558" y="2154212"/>
          <a:ext cx="1179989" cy="2297832"/>
        </p:xfrm>
        <a:graphic>
          <a:graphicData uri="http://schemas.openxmlformats.org/drawingml/2006/table">
            <a:tbl>
              <a:tblPr firstRow="1" bandRow="1">
                <a:tableStyleId>{5C22544A-7EE6-4342-B048-85BDC9FD1C3A}</a:tableStyleId>
              </a:tblPr>
              <a:tblGrid>
                <a:gridCol w="1179989">
                  <a:extLst>
                    <a:ext uri="{9D8B030D-6E8A-4147-A177-3AD203B41FA5}">
                      <a16:colId xmlns:a16="http://schemas.microsoft.com/office/drawing/2014/main" val="4244023817"/>
                    </a:ext>
                  </a:extLst>
                </a:gridCol>
              </a:tblGrid>
              <a:tr h="250606">
                <a:tc>
                  <a:txBody>
                    <a:bodyPr/>
                    <a:lstStyle/>
                    <a:p>
                      <a:endParaRPr lang="en-US" sz="1000" b="1"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57521"/>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881457"/>
                  </a:ext>
                </a:extLst>
              </a:tr>
              <a:tr h="1546014">
                <a:tc>
                  <a:txBody>
                    <a:bodyPr/>
                    <a:lstStyle/>
                    <a:p>
                      <a:endParaRPr lang="en-US" sz="19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631608"/>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973618"/>
                  </a:ext>
                </a:extLst>
              </a:tr>
            </a:tbl>
          </a:graphicData>
        </a:graphic>
      </p:graphicFrame>
      <p:cxnSp>
        <p:nvCxnSpPr>
          <p:cNvPr id="32" name="Straight Arrow Connector 31">
            <a:extLst>
              <a:ext uri="{FF2B5EF4-FFF2-40B4-BE49-F238E27FC236}">
                <a16:creationId xmlns:a16="http://schemas.microsoft.com/office/drawing/2014/main" id="{2ABBE94B-D6A0-343F-69DD-C2AA33BB138A}"/>
              </a:ext>
            </a:extLst>
          </p:cNvPr>
          <p:cNvCxnSpPr>
            <a:cxnSpLocks/>
            <a:stCxn id="13" idx="4"/>
          </p:cNvCxnSpPr>
          <p:nvPr/>
        </p:nvCxnSpPr>
        <p:spPr>
          <a:xfrm flipH="1" flipV="1">
            <a:off x="4794314" y="1935531"/>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3" name="Trapezoid 32">
            <a:extLst>
              <a:ext uri="{FF2B5EF4-FFF2-40B4-BE49-F238E27FC236}">
                <a16:creationId xmlns:a16="http://schemas.microsoft.com/office/drawing/2014/main" id="{EB5CDB9A-D7DF-84DC-EBA6-ACDD68F1AA06}"/>
              </a:ext>
            </a:extLst>
          </p:cNvPr>
          <p:cNvSpPr>
            <a:spLocks/>
          </p:cNvSpPr>
          <p:nvPr/>
        </p:nvSpPr>
        <p:spPr>
          <a:xfrm>
            <a:off x="4357154" y="1972091"/>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4055D552-308F-B823-AF70-A0A628C47145}"/>
              </a:ext>
            </a:extLst>
          </p:cNvPr>
          <p:cNvSpPr>
            <a:spLocks/>
          </p:cNvSpPr>
          <p:nvPr/>
        </p:nvSpPr>
        <p:spPr>
          <a:xfrm rot="10800000">
            <a:off x="4357154" y="2168163"/>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2D41D28D-330D-F9A3-25AF-4C00FFFEC138}"/>
              </a:ext>
            </a:extLst>
          </p:cNvPr>
          <p:cNvCxnSpPr>
            <a:cxnSpLocks/>
          </p:cNvCxnSpPr>
          <p:nvPr/>
        </p:nvCxnSpPr>
        <p:spPr>
          <a:xfrm>
            <a:off x="4823743" y="204414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6" name="Octagon 35">
            <a:extLst>
              <a:ext uri="{FF2B5EF4-FFF2-40B4-BE49-F238E27FC236}">
                <a16:creationId xmlns:a16="http://schemas.microsoft.com/office/drawing/2014/main" id="{7EA08ACF-2EB2-8245-96B3-AAB6EA79CA83}"/>
              </a:ext>
            </a:extLst>
          </p:cNvPr>
          <p:cNvSpPr>
            <a:spLocks/>
          </p:cNvSpPr>
          <p:nvPr/>
        </p:nvSpPr>
        <p:spPr>
          <a:xfrm>
            <a:off x="4720831" y="2072950"/>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37" name="Straight Arrow Connector 36">
            <a:extLst>
              <a:ext uri="{FF2B5EF4-FFF2-40B4-BE49-F238E27FC236}">
                <a16:creationId xmlns:a16="http://schemas.microsoft.com/office/drawing/2014/main" id="{DD7F8055-9F29-50B9-880B-6D5383F87E46}"/>
              </a:ext>
            </a:extLst>
          </p:cNvPr>
          <p:cNvCxnSpPr>
            <a:cxnSpLocks/>
          </p:cNvCxnSpPr>
          <p:nvPr/>
        </p:nvCxnSpPr>
        <p:spPr>
          <a:xfrm>
            <a:off x="4827257" y="2140592"/>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865314F-759D-0A19-489B-8F42DF4CAA2D}"/>
              </a:ext>
            </a:extLst>
          </p:cNvPr>
          <p:cNvCxnSpPr>
            <a:cxnSpLocks/>
          </p:cNvCxnSpPr>
          <p:nvPr/>
        </p:nvCxnSpPr>
        <p:spPr>
          <a:xfrm>
            <a:off x="4821202" y="194000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308C1E06-F04D-79DE-7F5C-E459479045DB}"/>
              </a:ext>
            </a:extLst>
          </p:cNvPr>
          <p:cNvSpPr>
            <a:spLocks/>
          </p:cNvSpPr>
          <p:nvPr/>
        </p:nvSpPr>
        <p:spPr>
          <a:xfrm>
            <a:off x="2778370" y="2688479"/>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EDC79C7-68F0-9C4A-A89D-AE8BA9AB4846}"/>
              </a:ext>
            </a:extLst>
          </p:cNvPr>
          <p:cNvSpPr>
            <a:spLocks/>
          </p:cNvSpPr>
          <p:nvPr/>
        </p:nvSpPr>
        <p:spPr>
          <a:xfrm>
            <a:off x="3156581" y="2710349"/>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41" name="Straight Arrow Connector 40">
            <a:extLst>
              <a:ext uri="{FF2B5EF4-FFF2-40B4-BE49-F238E27FC236}">
                <a16:creationId xmlns:a16="http://schemas.microsoft.com/office/drawing/2014/main" id="{57E55257-B6F8-3790-825F-E043D0A49A45}"/>
              </a:ext>
            </a:extLst>
          </p:cNvPr>
          <p:cNvCxnSpPr>
            <a:cxnSpLocks/>
            <a:stCxn id="40" idx="4"/>
            <a:endCxn id="42" idx="0"/>
          </p:cNvCxnSpPr>
          <p:nvPr/>
        </p:nvCxnSpPr>
        <p:spPr>
          <a:xfrm>
            <a:off x="3316601" y="2957237"/>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2" name="Trapezoid 41">
            <a:extLst>
              <a:ext uri="{FF2B5EF4-FFF2-40B4-BE49-F238E27FC236}">
                <a16:creationId xmlns:a16="http://schemas.microsoft.com/office/drawing/2014/main" id="{B4295891-B8C7-7D42-1ABB-2DEB8A05D839}"/>
              </a:ext>
            </a:extLst>
          </p:cNvPr>
          <p:cNvSpPr>
            <a:spLocks/>
          </p:cNvSpPr>
          <p:nvPr/>
        </p:nvSpPr>
        <p:spPr>
          <a:xfrm>
            <a:off x="2848605" y="2999599"/>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94050E0F-C368-1708-D8F8-21289F4B70E4}"/>
              </a:ext>
            </a:extLst>
          </p:cNvPr>
          <p:cNvSpPr>
            <a:spLocks/>
          </p:cNvSpPr>
          <p:nvPr/>
        </p:nvSpPr>
        <p:spPr>
          <a:xfrm rot="10800000">
            <a:off x="2848605" y="3195672"/>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1DE7DE48-D7DB-C357-38D5-A3C4B1523DFF}"/>
              </a:ext>
            </a:extLst>
          </p:cNvPr>
          <p:cNvCxnSpPr>
            <a:cxnSpLocks/>
          </p:cNvCxnSpPr>
          <p:nvPr/>
        </p:nvCxnSpPr>
        <p:spPr>
          <a:xfrm>
            <a:off x="3315194" y="3071650"/>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5" name="Octagon 44">
            <a:extLst>
              <a:ext uri="{FF2B5EF4-FFF2-40B4-BE49-F238E27FC236}">
                <a16:creationId xmlns:a16="http://schemas.microsoft.com/office/drawing/2014/main" id="{CCF4F426-135D-4D25-A25A-EFF763581FA5}"/>
              </a:ext>
            </a:extLst>
          </p:cNvPr>
          <p:cNvSpPr>
            <a:spLocks/>
          </p:cNvSpPr>
          <p:nvPr/>
        </p:nvSpPr>
        <p:spPr>
          <a:xfrm>
            <a:off x="3212282" y="3100457"/>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46" name="Straight Arrow Connector 45">
            <a:extLst>
              <a:ext uri="{FF2B5EF4-FFF2-40B4-BE49-F238E27FC236}">
                <a16:creationId xmlns:a16="http://schemas.microsoft.com/office/drawing/2014/main" id="{3F3645F8-7461-EA8F-2729-25E1F24AFB56}"/>
              </a:ext>
            </a:extLst>
          </p:cNvPr>
          <p:cNvCxnSpPr>
            <a:cxnSpLocks/>
          </p:cNvCxnSpPr>
          <p:nvPr/>
        </p:nvCxnSpPr>
        <p:spPr>
          <a:xfrm>
            <a:off x="3318708" y="3168099"/>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39F2DDB-9BAF-EE8A-E933-56A69CEFB74F}"/>
              </a:ext>
            </a:extLst>
          </p:cNvPr>
          <p:cNvCxnSpPr>
            <a:cxnSpLocks/>
            <a:stCxn id="43" idx="0"/>
          </p:cNvCxnSpPr>
          <p:nvPr/>
        </p:nvCxnSpPr>
        <p:spPr>
          <a:xfrm>
            <a:off x="3317871" y="3268824"/>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6F04E9D-BEB4-DE56-612D-9EC3A351ECA6}"/>
              </a:ext>
            </a:extLst>
          </p:cNvPr>
          <p:cNvCxnSpPr>
            <a:cxnSpLocks/>
            <a:stCxn id="53" idx="0"/>
          </p:cNvCxnSpPr>
          <p:nvPr/>
        </p:nvCxnSpPr>
        <p:spPr>
          <a:xfrm flipH="1">
            <a:off x="3324868" y="3849526"/>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C1C3A884-EA64-5660-FADE-349AD012E864}"/>
              </a:ext>
            </a:extLst>
          </p:cNvPr>
          <p:cNvSpPr>
            <a:spLocks/>
          </p:cNvSpPr>
          <p:nvPr/>
        </p:nvSpPr>
        <p:spPr>
          <a:xfrm>
            <a:off x="3156581" y="3299753"/>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50" name="Oval 49">
            <a:extLst>
              <a:ext uri="{FF2B5EF4-FFF2-40B4-BE49-F238E27FC236}">
                <a16:creationId xmlns:a16="http://schemas.microsoft.com/office/drawing/2014/main" id="{AF0FCFBC-94AF-6958-2697-3883BC314E80}"/>
              </a:ext>
            </a:extLst>
          </p:cNvPr>
          <p:cNvSpPr>
            <a:spLocks/>
          </p:cNvSpPr>
          <p:nvPr/>
        </p:nvSpPr>
        <p:spPr>
          <a:xfrm>
            <a:off x="3158722" y="3880850"/>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51" name="Straight Arrow Connector 50">
            <a:extLst>
              <a:ext uri="{FF2B5EF4-FFF2-40B4-BE49-F238E27FC236}">
                <a16:creationId xmlns:a16="http://schemas.microsoft.com/office/drawing/2014/main" id="{20E67A48-50DF-F1F4-50A1-EDC9C4B3632B}"/>
              </a:ext>
            </a:extLst>
          </p:cNvPr>
          <p:cNvCxnSpPr>
            <a:cxnSpLocks/>
            <a:stCxn id="49" idx="4"/>
          </p:cNvCxnSpPr>
          <p:nvPr/>
        </p:nvCxnSpPr>
        <p:spPr>
          <a:xfrm flipH="1" flipV="1">
            <a:off x="3292836" y="3543741"/>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2" name="Trapezoid 51">
            <a:extLst>
              <a:ext uri="{FF2B5EF4-FFF2-40B4-BE49-F238E27FC236}">
                <a16:creationId xmlns:a16="http://schemas.microsoft.com/office/drawing/2014/main" id="{F90F6B13-D446-CDC1-7132-3E876A3683F6}"/>
              </a:ext>
            </a:extLst>
          </p:cNvPr>
          <p:cNvSpPr>
            <a:spLocks/>
          </p:cNvSpPr>
          <p:nvPr/>
        </p:nvSpPr>
        <p:spPr>
          <a:xfrm>
            <a:off x="2855677" y="3580299"/>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B5E8E507-1677-537D-FB0A-6EF62BF4B5D9}"/>
              </a:ext>
            </a:extLst>
          </p:cNvPr>
          <p:cNvSpPr>
            <a:spLocks/>
          </p:cNvSpPr>
          <p:nvPr/>
        </p:nvSpPr>
        <p:spPr>
          <a:xfrm rot="10800000">
            <a:off x="2855677" y="3776372"/>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625C47AC-1403-067E-6CBE-FC415E48BDA0}"/>
              </a:ext>
            </a:extLst>
          </p:cNvPr>
          <p:cNvCxnSpPr>
            <a:cxnSpLocks/>
          </p:cNvCxnSpPr>
          <p:nvPr/>
        </p:nvCxnSpPr>
        <p:spPr>
          <a:xfrm>
            <a:off x="3322266" y="3652351"/>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5" name="Octagon 54">
            <a:extLst>
              <a:ext uri="{FF2B5EF4-FFF2-40B4-BE49-F238E27FC236}">
                <a16:creationId xmlns:a16="http://schemas.microsoft.com/office/drawing/2014/main" id="{BEF3C2A4-F7EE-3286-6BCE-AAB73E2AA865}"/>
              </a:ext>
            </a:extLst>
          </p:cNvPr>
          <p:cNvSpPr>
            <a:spLocks/>
          </p:cNvSpPr>
          <p:nvPr/>
        </p:nvSpPr>
        <p:spPr>
          <a:xfrm>
            <a:off x="3219355" y="3681158"/>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56" name="Straight Arrow Connector 55">
            <a:extLst>
              <a:ext uri="{FF2B5EF4-FFF2-40B4-BE49-F238E27FC236}">
                <a16:creationId xmlns:a16="http://schemas.microsoft.com/office/drawing/2014/main" id="{635B73A4-ED07-0655-8032-862439C43426}"/>
              </a:ext>
            </a:extLst>
          </p:cNvPr>
          <p:cNvCxnSpPr>
            <a:cxnSpLocks/>
          </p:cNvCxnSpPr>
          <p:nvPr/>
        </p:nvCxnSpPr>
        <p:spPr>
          <a:xfrm>
            <a:off x="3325780" y="3748801"/>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9E82F74-B6CA-7EF2-D425-D9897CF88F33}"/>
              </a:ext>
            </a:extLst>
          </p:cNvPr>
          <p:cNvCxnSpPr>
            <a:cxnSpLocks/>
          </p:cNvCxnSpPr>
          <p:nvPr/>
        </p:nvCxnSpPr>
        <p:spPr>
          <a:xfrm>
            <a:off x="3319726" y="3548211"/>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96546E37-F94F-F0E0-1B8A-A9EF0676F1E5}"/>
              </a:ext>
            </a:extLst>
          </p:cNvPr>
          <p:cNvSpPr>
            <a:spLocks/>
          </p:cNvSpPr>
          <p:nvPr/>
        </p:nvSpPr>
        <p:spPr>
          <a:xfrm>
            <a:off x="4279845" y="2587302"/>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EE6B2FD-CCE5-70E6-C134-28186DC13433}"/>
              </a:ext>
            </a:extLst>
          </p:cNvPr>
          <p:cNvSpPr>
            <a:spLocks/>
          </p:cNvSpPr>
          <p:nvPr/>
        </p:nvSpPr>
        <p:spPr>
          <a:xfrm>
            <a:off x="4658056" y="2609173"/>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60" name="Straight Arrow Connector 59">
            <a:extLst>
              <a:ext uri="{FF2B5EF4-FFF2-40B4-BE49-F238E27FC236}">
                <a16:creationId xmlns:a16="http://schemas.microsoft.com/office/drawing/2014/main" id="{28BAB897-0B8A-A210-2BB3-D8F9DBBEE49D}"/>
              </a:ext>
            </a:extLst>
          </p:cNvPr>
          <p:cNvCxnSpPr>
            <a:cxnSpLocks/>
            <a:stCxn id="59" idx="4"/>
            <a:endCxn id="61" idx="0"/>
          </p:cNvCxnSpPr>
          <p:nvPr/>
        </p:nvCxnSpPr>
        <p:spPr>
          <a:xfrm>
            <a:off x="4818079" y="2856059"/>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61" name="Trapezoid 60">
            <a:extLst>
              <a:ext uri="{FF2B5EF4-FFF2-40B4-BE49-F238E27FC236}">
                <a16:creationId xmlns:a16="http://schemas.microsoft.com/office/drawing/2014/main" id="{B465713C-DE60-DF9B-3C60-DAE77E43A0F5}"/>
              </a:ext>
            </a:extLst>
          </p:cNvPr>
          <p:cNvSpPr>
            <a:spLocks/>
          </p:cNvSpPr>
          <p:nvPr/>
        </p:nvSpPr>
        <p:spPr>
          <a:xfrm>
            <a:off x="4350083" y="2898423"/>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90DF001E-066C-A1D6-AF08-B3EE53C6EF69}"/>
              </a:ext>
            </a:extLst>
          </p:cNvPr>
          <p:cNvSpPr>
            <a:spLocks/>
          </p:cNvSpPr>
          <p:nvPr/>
        </p:nvSpPr>
        <p:spPr>
          <a:xfrm rot="10800000">
            <a:off x="4350083" y="3094496"/>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BE78A6A5-47C0-9F08-C6EE-6EFFCD10F3BB}"/>
              </a:ext>
            </a:extLst>
          </p:cNvPr>
          <p:cNvCxnSpPr>
            <a:cxnSpLocks/>
          </p:cNvCxnSpPr>
          <p:nvPr/>
        </p:nvCxnSpPr>
        <p:spPr>
          <a:xfrm>
            <a:off x="4816671" y="2970474"/>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64" name="Octagon 63">
            <a:extLst>
              <a:ext uri="{FF2B5EF4-FFF2-40B4-BE49-F238E27FC236}">
                <a16:creationId xmlns:a16="http://schemas.microsoft.com/office/drawing/2014/main" id="{EFB2A3D5-517F-8B5D-18E7-59E8F64BDAAE}"/>
              </a:ext>
            </a:extLst>
          </p:cNvPr>
          <p:cNvSpPr>
            <a:spLocks/>
          </p:cNvSpPr>
          <p:nvPr/>
        </p:nvSpPr>
        <p:spPr>
          <a:xfrm>
            <a:off x="4713761" y="2999281"/>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65" name="Straight Arrow Connector 64">
            <a:extLst>
              <a:ext uri="{FF2B5EF4-FFF2-40B4-BE49-F238E27FC236}">
                <a16:creationId xmlns:a16="http://schemas.microsoft.com/office/drawing/2014/main" id="{DC5E9330-DDC3-D7DF-3240-68909E8F7AC9}"/>
              </a:ext>
            </a:extLst>
          </p:cNvPr>
          <p:cNvCxnSpPr>
            <a:cxnSpLocks/>
          </p:cNvCxnSpPr>
          <p:nvPr/>
        </p:nvCxnSpPr>
        <p:spPr>
          <a:xfrm>
            <a:off x="4820185" y="3066923"/>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77E88783-DE48-93FD-909E-A3C4DCDA9A16}"/>
              </a:ext>
            </a:extLst>
          </p:cNvPr>
          <p:cNvCxnSpPr>
            <a:cxnSpLocks/>
            <a:stCxn id="62" idx="0"/>
          </p:cNvCxnSpPr>
          <p:nvPr/>
        </p:nvCxnSpPr>
        <p:spPr>
          <a:xfrm>
            <a:off x="4819348" y="3167648"/>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C638450C-61F8-66C5-38D4-57DF700350EA}"/>
              </a:ext>
            </a:extLst>
          </p:cNvPr>
          <p:cNvCxnSpPr>
            <a:cxnSpLocks/>
            <a:stCxn id="73" idx="0"/>
          </p:cNvCxnSpPr>
          <p:nvPr/>
        </p:nvCxnSpPr>
        <p:spPr>
          <a:xfrm flipH="1">
            <a:off x="4826344" y="3748350"/>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569C3F08-77BA-E57C-A05A-273B1F305748}"/>
              </a:ext>
            </a:extLst>
          </p:cNvPr>
          <p:cNvSpPr>
            <a:spLocks/>
          </p:cNvSpPr>
          <p:nvPr/>
        </p:nvSpPr>
        <p:spPr>
          <a:xfrm>
            <a:off x="4658056" y="319857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69" name="Oval 68">
            <a:extLst>
              <a:ext uri="{FF2B5EF4-FFF2-40B4-BE49-F238E27FC236}">
                <a16:creationId xmlns:a16="http://schemas.microsoft.com/office/drawing/2014/main" id="{B93E8782-3E56-D927-45D3-94B0DA4CAF1F}"/>
              </a:ext>
            </a:extLst>
          </p:cNvPr>
          <p:cNvSpPr>
            <a:spLocks/>
          </p:cNvSpPr>
          <p:nvPr/>
        </p:nvSpPr>
        <p:spPr>
          <a:xfrm>
            <a:off x="4660199" y="3779674"/>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71" name="Straight Arrow Connector 70">
            <a:extLst>
              <a:ext uri="{FF2B5EF4-FFF2-40B4-BE49-F238E27FC236}">
                <a16:creationId xmlns:a16="http://schemas.microsoft.com/office/drawing/2014/main" id="{133FCC1D-1506-1C17-150F-3D4DFC417E09}"/>
              </a:ext>
            </a:extLst>
          </p:cNvPr>
          <p:cNvCxnSpPr>
            <a:cxnSpLocks/>
            <a:stCxn id="68" idx="4"/>
          </p:cNvCxnSpPr>
          <p:nvPr/>
        </p:nvCxnSpPr>
        <p:spPr>
          <a:xfrm flipH="1" flipV="1">
            <a:off x="4794314" y="3442565"/>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72" name="Trapezoid 71">
            <a:extLst>
              <a:ext uri="{FF2B5EF4-FFF2-40B4-BE49-F238E27FC236}">
                <a16:creationId xmlns:a16="http://schemas.microsoft.com/office/drawing/2014/main" id="{F16BD009-896C-D1DC-A80B-5AD717F38678}"/>
              </a:ext>
            </a:extLst>
          </p:cNvPr>
          <p:cNvSpPr>
            <a:spLocks/>
          </p:cNvSpPr>
          <p:nvPr/>
        </p:nvSpPr>
        <p:spPr>
          <a:xfrm>
            <a:off x="4357154" y="3479123"/>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659B922A-4923-87EA-8125-38DE425BF28E}"/>
              </a:ext>
            </a:extLst>
          </p:cNvPr>
          <p:cNvSpPr>
            <a:spLocks/>
          </p:cNvSpPr>
          <p:nvPr/>
        </p:nvSpPr>
        <p:spPr>
          <a:xfrm rot="10800000">
            <a:off x="4357154" y="3675197"/>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E333419F-4811-3971-3ED1-183101E781CF}"/>
              </a:ext>
            </a:extLst>
          </p:cNvPr>
          <p:cNvCxnSpPr>
            <a:cxnSpLocks/>
          </p:cNvCxnSpPr>
          <p:nvPr/>
        </p:nvCxnSpPr>
        <p:spPr>
          <a:xfrm>
            <a:off x="4823743" y="3551175"/>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75" name="Octagon 74">
            <a:extLst>
              <a:ext uri="{FF2B5EF4-FFF2-40B4-BE49-F238E27FC236}">
                <a16:creationId xmlns:a16="http://schemas.microsoft.com/office/drawing/2014/main" id="{1F7560C5-12B4-6477-3922-561878B2D172}"/>
              </a:ext>
            </a:extLst>
          </p:cNvPr>
          <p:cNvSpPr>
            <a:spLocks/>
          </p:cNvSpPr>
          <p:nvPr/>
        </p:nvSpPr>
        <p:spPr>
          <a:xfrm>
            <a:off x="4720831" y="3579982"/>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76" name="Straight Arrow Connector 75">
            <a:extLst>
              <a:ext uri="{FF2B5EF4-FFF2-40B4-BE49-F238E27FC236}">
                <a16:creationId xmlns:a16="http://schemas.microsoft.com/office/drawing/2014/main" id="{F2C5A056-B8E2-3FAE-62D4-255541FA2DD2}"/>
              </a:ext>
            </a:extLst>
          </p:cNvPr>
          <p:cNvCxnSpPr>
            <a:cxnSpLocks/>
          </p:cNvCxnSpPr>
          <p:nvPr/>
        </p:nvCxnSpPr>
        <p:spPr>
          <a:xfrm>
            <a:off x="4827257" y="3647623"/>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1F31D1A2-28AC-BDB2-01D5-BF5DF25CC816}"/>
              </a:ext>
            </a:extLst>
          </p:cNvPr>
          <p:cNvCxnSpPr>
            <a:cxnSpLocks/>
          </p:cNvCxnSpPr>
          <p:nvPr/>
        </p:nvCxnSpPr>
        <p:spPr>
          <a:xfrm>
            <a:off x="4821202" y="3447035"/>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B9583B70-8017-2EB0-0B7F-FAF89723C58E}"/>
              </a:ext>
            </a:extLst>
          </p:cNvPr>
          <p:cNvSpPr>
            <a:spLocks/>
          </p:cNvSpPr>
          <p:nvPr/>
        </p:nvSpPr>
        <p:spPr>
          <a:xfrm>
            <a:off x="4279596" y="4105037"/>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7D561F9-8CB8-AABC-CA39-6D23DCB98619}"/>
              </a:ext>
            </a:extLst>
          </p:cNvPr>
          <p:cNvSpPr>
            <a:spLocks/>
          </p:cNvSpPr>
          <p:nvPr/>
        </p:nvSpPr>
        <p:spPr>
          <a:xfrm>
            <a:off x="4657807" y="412690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80" name="Straight Arrow Connector 79">
            <a:extLst>
              <a:ext uri="{FF2B5EF4-FFF2-40B4-BE49-F238E27FC236}">
                <a16:creationId xmlns:a16="http://schemas.microsoft.com/office/drawing/2014/main" id="{B6CCCFB2-DA3A-4721-82D6-80C0FF9ECC56}"/>
              </a:ext>
            </a:extLst>
          </p:cNvPr>
          <p:cNvCxnSpPr>
            <a:cxnSpLocks/>
            <a:stCxn id="79" idx="4"/>
            <a:endCxn id="81" idx="0"/>
          </p:cNvCxnSpPr>
          <p:nvPr/>
        </p:nvCxnSpPr>
        <p:spPr>
          <a:xfrm>
            <a:off x="4817829" y="4373795"/>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81" name="Trapezoid 80">
            <a:extLst>
              <a:ext uri="{FF2B5EF4-FFF2-40B4-BE49-F238E27FC236}">
                <a16:creationId xmlns:a16="http://schemas.microsoft.com/office/drawing/2014/main" id="{7F182B21-3B6D-1B79-D0CB-D7A5512035A2}"/>
              </a:ext>
            </a:extLst>
          </p:cNvPr>
          <p:cNvSpPr>
            <a:spLocks/>
          </p:cNvSpPr>
          <p:nvPr/>
        </p:nvSpPr>
        <p:spPr>
          <a:xfrm>
            <a:off x="4349832" y="4416157"/>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0E869CB8-2008-8A63-EE88-BA78564CE522}"/>
              </a:ext>
            </a:extLst>
          </p:cNvPr>
          <p:cNvSpPr>
            <a:spLocks/>
          </p:cNvSpPr>
          <p:nvPr/>
        </p:nvSpPr>
        <p:spPr>
          <a:xfrm rot="10800000">
            <a:off x="4349832" y="4612230"/>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a:extLst>
              <a:ext uri="{FF2B5EF4-FFF2-40B4-BE49-F238E27FC236}">
                <a16:creationId xmlns:a16="http://schemas.microsoft.com/office/drawing/2014/main" id="{EE4A5B65-9E5B-96CD-C77A-BCB6C7B27063}"/>
              </a:ext>
            </a:extLst>
          </p:cNvPr>
          <p:cNvCxnSpPr>
            <a:cxnSpLocks/>
          </p:cNvCxnSpPr>
          <p:nvPr/>
        </p:nvCxnSpPr>
        <p:spPr>
          <a:xfrm>
            <a:off x="4816422" y="4488208"/>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84" name="Octagon 83">
            <a:extLst>
              <a:ext uri="{FF2B5EF4-FFF2-40B4-BE49-F238E27FC236}">
                <a16:creationId xmlns:a16="http://schemas.microsoft.com/office/drawing/2014/main" id="{4848B1EB-A2F8-8DA1-93D7-07B794CC1065}"/>
              </a:ext>
            </a:extLst>
          </p:cNvPr>
          <p:cNvSpPr>
            <a:spLocks/>
          </p:cNvSpPr>
          <p:nvPr/>
        </p:nvSpPr>
        <p:spPr>
          <a:xfrm>
            <a:off x="4713510" y="4517015"/>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85" name="Straight Arrow Connector 84">
            <a:extLst>
              <a:ext uri="{FF2B5EF4-FFF2-40B4-BE49-F238E27FC236}">
                <a16:creationId xmlns:a16="http://schemas.microsoft.com/office/drawing/2014/main" id="{5479E08A-9F6D-18FB-7DCA-421488A13CFD}"/>
              </a:ext>
            </a:extLst>
          </p:cNvPr>
          <p:cNvCxnSpPr>
            <a:cxnSpLocks/>
          </p:cNvCxnSpPr>
          <p:nvPr/>
        </p:nvCxnSpPr>
        <p:spPr>
          <a:xfrm>
            <a:off x="4819935" y="4584656"/>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39744E63-107C-3F1D-7331-34259C53CE70}"/>
              </a:ext>
            </a:extLst>
          </p:cNvPr>
          <p:cNvCxnSpPr>
            <a:cxnSpLocks/>
            <a:stCxn id="82" idx="0"/>
          </p:cNvCxnSpPr>
          <p:nvPr/>
        </p:nvCxnSpPr>
        <p:spPr>
          <a:xfrm>
            <a:off x="4819099" y="4685381"/>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F0A1DC3E-2775-1B92-5A7B-F0191B0D8A11}"/>
              </a:ext>
            </a:extLst>
          </p:cNvPr>
          <p:cNvCxnSpPr>
            <a:cxnSpLocks/>
            <a:stCxn id="93" idx="0"/>
          </p:cNvCxnSpPr>
          <p:nvPr/>
        </p:nvCxnSpPr>
        <p:spPr>
          <a:xfrm flipH="1">
            <a:off x="4826094" y="5266084"/>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484E9B7B-D807-0A93-B92B-A3C0C91033E3}"/>
              </a:ext>
            </a:extLst>
          </p:cNvPr>
          <p:cNvSpPr>
            <a:spLocks/>
          </p:cNvSpPr>
          <p:nvPr/>
        </p:nvSpPr>
        <p:spPr>
          <a:xfrm>
            <a:off x="4657807" y="4716312"/>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89" name="Oval 88">
            <a:extLst>
              <a:ext uri="{FF2B5EF4-FFF2-40B4-BE49-F238E27FC236}">
                <a16:creationId xmlns:a16="http://schemas.microsoft.com/office/drawing/2014/main" id="{25786CF6-27BB-2978-CD23-2612BC28FD2B}"/>
              </a:ext>
            </a:extLst>
          </p:cNvPr>
          <p:cNvSpPr>
            <a:spLocks/>
          </p:cNvSpPr>
          <p:nvPr/>
        </p:nvSpPr>
        <p:spPr>
          <a:xfrm>
            <a:off x="4659950" y="529740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90" name="Straight Arrow Connector 89">
            <a:extLst>
              <a:ext uri="{FF2B5EF4-FFF2-40B4-BE49-F238E27FC236}">
                <a16:creationId xmlns:a16="http://schemas.microsoft.com/office/drawing/2014/main" id="{67514F8F-F350-BBEB-6ACF-A418EB47DC94}"/>
              </a:ext>
            </a:extLst>
          </p:cNvPr>
          <p:cNvCxnSpPr>
            <a:cxnSpLocks/>
          </p:cNvCxnSpPr>
          <p:nvPr/>
        </p:nvCxnSpPr>
        <p:spPr>
          <a:xfrm>
            <a:off x="4821402" y="5551629"/>
            <a:ext cx="0" cy="71058"/>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2634BCE5-4126-2C22-A318-DD50AE0866F9}"/>
              </a:ext>
            </a:extLst>
          </p:cNvPr>
          <p:cNvCxnSpPr>
            <a:cxnSpLocks/>
            <a:stCxn id="88" idx="4"/>
          </p:cNvCxnSpPr>
          <p:nvPr/>
        </p:nvCxnSpPr>
        <p:spPr>
          <a:xfrm flipH="1" flipV="1">
            <a:off x="4794063" y="4960298"/>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92" name="Trapezoid 91">
            <a:extLst>
              <a:ext uri="{FF2B5EF4-FFF2-40B4-BE49-F238E27FC236}">
                <a16:creationId xmlns:a16="http://schemas.microsoft.com/office/drawing/2014/main" id="{AA854CC7-036D-9D6C-7572-8674626DD0D9}"/>
              </a:ext>
            </a:extLst>
          </p:cNvPr>
          <p:cNvSpPr>
            <a:spLocks/>
          </p:cNvSpPr>
          <p:nvPr/>
        </p:nvSpPr>
        <p:spPr>
          <a:xfrm>
            <a:off x="4356904" y="4996857"/>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AEE006F8-D81F-5CE7-0A43-0E2001247F40}"/>
              </a:ext>
            </a:extLst>
          </p:cNvPr>
          <p:cNvSpPr>
            <a:spLocks/>
          </p:cNvSpPr>
          <p:nvPr/>
        </p:nvSpPr>
        <p:spPr>
          <a:xfrm rot="10800000">
            <a:off x="4356904" y="5192930"/>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DE0D92D0-7CF9-A0A1-7D5D-5C91B5C61329}"/>
              </a:ext>
            </a:extLst>
          </p:cNvPr>
          <p:cNvCxnSpPr>
            <a:cxnSpLocks/>
          </p:cNvCxnSpPr>
          <p:nvPr/>
        </p:nvCxnSpPr>
        <p:spPr>
          <a:xfrm>
            <a:off x="4823494" y="506890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95" name="Octagon 94">
            <a:extLst>
              <a:ext uri="{FF2B5EF4-FFF2-40B4-BE49-F238E27FC236}">
                <a16:creationId xmlns:a16="http://schemas.microsoft.com/office/drawing/2014/main" id="{1AEF8279-D1CE-6605-93F8-032779B1BC5D}"/>
              </a:ext>
            </a:extLst>
          </p:cNvPr>
          <p:cNvSpPr>
            <a:spLocks/>
          </p:cNvSpPr>
          <p:nvPr/>
        </p:nvSpPr>
        <p:spPr>
          <a:xfrm>
            <a:off x="4720582" y="5097717"/>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96" name="Straight Arrow Connector 95">
            <a:extLst>
              <a:ext uri="{FF2B5EF4-FFF2-40B4-BE49-F238E27FC236}">
                <a16:creationId xmlns:a16="http://schemas.microsoft.com/office/drawing/2014/main" id="{84DC67F4-F96E-1039-791F-A60F639FEC7E}"/>
              </a:ext>
            </a:extLst>
          </p:cNvPr>
          <p:cNvCxnSpPr>
            <a:cxnSpLocks/>
          </p:cNvCxnSpPr>
          <p:nvPr/>
        </p:nvCxnSpPr>
        <p:spPr>
          <a:xfrm>
            <a:off x="4827007" y="5165358"/>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35E66E2D-00BE-3A41-F1BC-BAED242697AE}"/>
              </a:ext>
            </a:extLst>
          </p:cNvPr>
          <p:cNvCxnSpPr>
            <a:cxnSpLocks/>
          </p:cNvCxnSpPr>
          <p:nvPr/>
        </p:nvCxnSpPr>
        <p:spPr>
          <a:xfrm>
            <a:off x="4820953" y="496476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A664E59A-988B-8017-B555-2CF52326FE10}"/>
              </a:ext>
            </a:extLst>
          </p:cNvPr>
          <p:cNvCxnSpPr>
            <a:cxnSpLocks/>
          </p:cNvCxnSpPr>
          <p:nvPr/>
        </p:nvCxnSpPr>
        <p:spPr>
          <a:xfrm>
            <a:off x="4814120" y="2533096"/>
            <a:ext cx="0" cy="64008"/>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CEE2BF9E-430E-820B-BAFE-F2F823B0CC2B}"/>
              </a:ext>
            </a:extLst>
          </p:cNvPr>
          <p:cNvSpPr>
            <a:spLocks/>
          </p:cNvSpPr>
          <p:nvPr/>
        </p:nvSpPr>
        <p:spPr>
          <a:xfrm>
            <a:off x="2762724" y="4516104"/>
            <a:ext cx="1089661"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1E5B4F-67C6-8A51-AE4B-E44A607C1911}"/>
              </a:ext>
            </a:extLst>
          </p:cNvPr>
          <p:cNvSpPr>
            <a:spLocks/>
          </p:cNvSpPr>
          <p:nvPr/>
        </p:nvSpPr>
        <p:spPr>
          <a:xfrm>
            <a:off x="3140935" y="4537971"/>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cxnSp>
        <p:nvCxnSpPr>
          <p:cNvPr id="101" name="Straight Arrow Connector 100">
            <a:extLst>
              <a:ext uri="{FF2B5EF4-FFF2-40B4-BE49-F238E27FC236}">
                <a16:creationId xmlns:a16="http://schemas.microsoft.com/office/drawing/2014/main" id="{2046D090-0D23-E228-48CF-379F235B1EAA}"/>
              </a:ext>
            </a:extLst>
          </p:cNvPr>
          <p:cNvCxnSpPr>
            <a:cxnSpLocks/>
            <a:stCxn id="100" idx="4"/>
            <a:endCxn id="102" idx="0"/>
          </p:cNvCxnSpPr>
          <p:nvPr/>
        </p:nvCxnSpPr>
        <p:spPr>
          <a:xfrm>
            <a:off x="3300956" y="4784859"/>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02" name="Trapezoid 101">
            <a:extLst>
              <a:ext uri="{FF2B5EF4-FFF2-40B4-BE49-F238E27FC236}">
                <a16:creationId xmlns:a16="http://schemas.microsoft.com/office/drawing/2014/main" id="{81C12761-C96D-51F5-8A07-1C99C96835DD}"/>
              </a:ext>
            </a:extLst>
          </p:cNvPr>
          <p:cNvSpPr>
            <a:spLocks/>
          </p:cNvSpPr>
          <p:nvPr/>
        </p:nvSpPr>
        <p:spPr>
          <a:xfrm>
            <a:off x="2832960" y="4827221"/>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A2DAE051-9EBC-D19A-7FFB-29AE14E7D528}"/>
              </a:ext>
            </a:extLst>
          </p:cNvPr>
          <p:cNvSpPr>
            <a:spLocks/>
          </p:cNvSpPr>
          <p:nvPr/>
        </p:nvSpPr>
        <p:spPr>
          <a:xfrm rot="10800000">
            <a:off x="2832960" y="5023294"/>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A6F34BF3-0653-E986-F0F1-16D223DCC9C4}"/>
              </a:ext>
            </a:extLst>
          </p:cNvPr>
          <p:cNvCxnSpPr>
            <a:cxnSpLocks/>
          </p:cNvCxnSpPr>
          <p:nvPr/>
        </p:nvCxnSpPr>
        <p:spPr>
          <a:xfrm>
            <a:off x="3299549" y="489927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05" name="Octagon 104">
            <a:extLst>
              <a:ext uri="{FF2B5EF4-FFF2-40B4-BE49-F238E27FC236}">
                <a16:creationId xmlns:a16="http://schemas.microsoft.com/office/drawing/2014/main" id="{B07E1522-E121-5AF6-4CE7-0E28B04E5B51}"/>
              </a:ext>
            </a:extLst>
          </p:cNvPr>
          <p:cNvSpPr>
            <a:spLocks/>
          </p:cNvSpPr>
          <p:nvPr/>
        </p:nvSpPr>
        <p:spPr>
          <a:xfrm>
            <a:off x="3196638" y="4923000"/>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06" name="Straight Arrow Connector 105">
            <a:extLst>
              <a:ext uri="{FF2B5EF4-FFF2-40B4-BE49-F238E27FC236}">
                <a16:creationId xmlns:a16="http://schemas.microsoft.com/office/drawing/2014/main" id="{FB31B8E8-5A46-1ACA-6D83-04A333C01DB9}"/>
              </a:ext>
            </a:extLst>
          </p:cNvPr>
          <p:cNvCxnSpPr>
            <a:cxnSpLocks/>
          </p:cNvCxnSpPr>
          <p:nvPr/>
        </p:nvCxnSpPr>
        <p:spPr>
          <a:xfrm>
            <a:off x="3303063" y="4995723"/>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34B47005-DB86-3AAE-1796-6E80BD093760}"/>
              </a:ext>
            </a:extLst>
          </p:cNvPr>
          <p:cNvCxnSpPr>
            <a:cxnSpLocks/>
            <a:stCxn id="103" idx="0"/>
          </p:cNvCxnSpPr>
          <p:nvPr/>
        </p:nvCxnSpPr>
        <p:spPr>
          <a:xfrm>
            <a:off x="3302226" y="5096446"/>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08" name="Oval 107">
            <a:extLst>
              <a:ext uri="{FF2B5EF4-FFF2-40B4-BE49-F238E27FC236}">
                <a16:creationId xmlns:a16="http://schemas.microsoft.com/office/drawing/2014/main" id="{AAF55337-E0E2-22AD-A677-A8508455DB76}"/>
              </a:ext>
            </a:extLst>
          </p:cNvPr>
          <p:cNvSpPr>
            <a:spLocks/>
          </p:cNvSpPr>
          <p:nvPr/>
        </p:nvSpPr>
        <p:spPr>
          <a:xfrm>
            <a:off x="3140935" y="512737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a:t>
            </a:r>
          </a:p>
        </p:txBody>
      </p:sp>
      <p:cxnSp>
        <p:nvCxnSpPr>
          <p:cNvPr id="109" name="Straight Arrow Connector 108">
            <a:extLst>
              <a:ext uri="{FF2B5EF4-FFF2-40B4-BE49-F238E27FC236}">
                <a16:creationId xmlns:a16="http://schemas.microsoft.com/office/drawing/2014/main" id="{4FA591AC-BC5D-A3C6-561D-0AE5A52A8977}"/>
              </a:ext>
            </a:extLst>
          </p:cNvPr>
          <p:cNvCxnSpPr>
            <a:cxnSpLocks/>
            <a:stCxn id="108" idx="4"/>
          </p:cNvCxnSpPr>
          <p:nvPr/>
        </p:nvCxnSpPr>
        <p:spPr>
          <a:xfrm flipH="1" flipV="1">
            <a:off x="3277191" y="5371365"/>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302F430C-84E4-6B06-1F68-EA03E28ECA78}"/>
              </a:ext>
            </a:extLst>
          </p:cNvPr>
          <p:cNvCxnSpPr>
            <a:cxnSpLocks/>
            <a:stCxn id="31" idx="2"/>
          </p:cNvCxnSpPr>
          <p:nvPr/>
        </p:nvCxnSpPr>
        <p:spPr>
          <a:xfrm>
            <a:off x="3329552" y="4452044"/>
            <a:ext cx="0" cy="64008"/>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74A9BBD7-B4C3-B449-1E5F-FF93198133AD}"/>
              </a:ext>
            </a:extLst>
          </p:cNvPr>
          <p:cNvSpPr>
            <a:spLocks/>
          </p:cNvSpPr>
          <p:nvPr/>
        </p:nvSpPr>
        <p:spPr>
          <a:xfrm>
            <a:off x="4281515" y="5615609"/>
            <a:ext cx="1089661"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11A2221E-CAED-EFBA-67E8-B84C5059F6BA}"/>
              </a:ext>
            </a:extLst>
          </p:cNvPr>
          <p:cNvSpPr>
            <a:spLocks/>
          </p:cNvSpPr>
          <p:nvPr/>
        </p:nvSpPr>
        <p:spPr>
          <a:xfrm>
            <a:off x="4659725" y="563747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cxnSp>
        <p:nvCxnSpPr>
          <p:cNvPr id="113" name="Straight Arrow Connector 112">
            <a:extLst>
              <a:ext uri="{FF2B5EF4-FFF2-40B4-BE49-F238E27FC236}">
                <a16:creationId xmlns:a16="http://schemas.microsoft.com/office/drawing/2014/main" id="{9E0EF8A6-7C02-11BB-ABB4-7FD97AD8588C}"/>
              </a:ext>
            </a:extLst>
          </p:cNvPr>
          <p:cNvCxnSpPr>
            <a:cxnSpLocks/>
            <a:stCxn id="112" idx="4"/>
            <a:endCxn id="114" idx="0"/>
          </p:cNvCxnSpPr>
          <p:nvPr/>
        </p:nvCxnSpPr>
        <p:spPr>
          <a:xfrm>
            <a:off x="4819748" y="5884364"/>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14" name="Trapezoid 113">
            <a:extLst>
              <a:ext uri="{FF2B5EF4-FFF2-40B4-BE49-F238E27FC236}">
                <a16:creationId xmlns:a16="http://schemas.microsoft.com/office/drawing/2014/main" id="{6C6049BE-295F-32AA-9E5F-9D7176930470}"/>
              </a:ext>
            </a:extLst>
          </p:cNvPr>
          <p:cNvSpPr>
            <a:spLocks/>
          </p:cNvSpPr>
          <p:nvPr/>
        </p:nvSpPr>
        <p:spPr>
          <a:xfrm>
            <a:off x="4351751" y="5926726"/>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C6F91D9E-BD53-D777-FDB3-84692A42D943}"/>
              </a:ext>
            </a:extLst>
          </p:cNvPr>
          <p:cNvSpPr>
            <a:spLocks/>
          </p:cNvSpPr>
          <p:nvPr/>
        </p:nvSpPr>
        <p:spPr>
          <a:xfrm rot="10800000">
            <a:off x="4351751" y="6122800"/>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FF9F14B4-BB10-BEC1-EE75-B30CBD282D16}"/>
              </a:ext>
            </a:extLst>
          </p:cNvPr>
          <p:cNvCxnSpPr>
            <a:cxnSpLocks/>
          </p:cNvCxnSpPr>
          <p:nvPr/>
        </p:nvCxnSpPr>
        <p:spPr>
          <a:xfrm>
            <a:off x="4818341" y="5998777"/>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17" name="Octagon 116">
            <a:extLst>
              <a:ext uri="{FF2B5EF4-FFF2-40B4-BE49-F238E27FC236}">
                <a16:creationId xmlns:a16="http://schemas.microsoft.com/office/drawing/2014/main" id="{EE18BB4B-7E48-0440-2677-2F3E55DF729C}"/>
              </a:ext>
            </a:extLst>
          </p:cNvPr>
          <p:cNvSpPr>
            <a:spLocks/>
          </p:cNvSpPr>
          <p:nvPr/>
        </p:nvSpPr>
        <p:spPr>
          <a:xfrm>
            <a:off x="4715429" y="6022505"/>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18" name="Straight Arrow Connector 117">
            <a:extLst>
              <a:ext uri="{FF2B5EF4-FFF2-40B4-BE49-F238E27FC236}">
                <a16:creationId xmlns:a16="http://schemas.microsoft.com/office/drawing/2014/main" id="{010CAE90-ED73-6EF4-C15E-9F42A3923515}"/>
              </a:ext>
            </a:extLst>
          </p:cNvPr>
          <p:cNvCxnSpPr>
            <a:cxnSpLocks/>
          </p:cNvCxnSpPr>
          <p:nvPr/>
        </p:nvCxnSpPr>
        <p:spPr>
          <a:xfrm>
            <a:off x="4821854" y="6095227"/>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19" name="Straight Arrow Connector 118">
            <a:extLst>
              <a:ext uri="{FF2B5EF4-FFF2-40B4-BE49-F238E27FC236}">
                <a16:creationId xmlns:a16="http://schemas.microsoft.com/office/drawing/2014/main" id="{8417B3B9-C41E-23BB-6E77-ADF2DADA8E8D}"/>
              </a:ext>
            </a:extLst>
          </p:cNvPr>
          <p:cNvCxnSpPr>
            <a:cxnSpLocks/>
            <a:stCxn id="115" idx="0"/>
          </p:cNvCxnSpPr>
          <p:nvPr/>
        </p:nvCxnSpPr>
        <p:spPr>
          <a:xfrm>
            <a:off x="4821018" y="6195951"/>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A2B25AB0-F891-2D64-9E7C-C1BF279F547B}"/>
              </a:ext>
            </a:extLst>
          </p:cNvPr>
          <p:cNvSpPr>
            <a:spLocks/>
          </p:cNvSpPr>
          <p:nvPr/>
        </p:nvSpPr>
        <p:spPr>
          <a:xfrm>
            <a:off x="4659725" y="6226882"/>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a:t>
            </a:r>
          </a:p>
        </p:txBody>
      </p:sp>
      <p:cxnSp>
        <p:nvCxnSpPr>
          <p:cNvPr id="121" name="Straight Arrow Connector 120">
            <a:extLst>
              <a:ext uri="{FF2B5EF4-FFF2-40B4-BE49-F238E27FC236}">
                <a16:creationId xmlns:a16="http://schemas.microsoft.com/office/drawing/2014/main" id="{F41EF142-379B-23BA-D2C6-22AD52173A34}"/>
              </a:ext>
            </a:extLst>
          </p:cNvPr>
          <p:cNvCxnSpPr>
            <a:cxnSpLocks/>
            <a:stCxn id="120" idx="4"/>
          </p:cNvCxnSpPr>
          <p:nvPr/>
        </p:nvCxnSpPr>
        <p:spPr>
          <a:xfrm flipH="1" flipV="1">
            <a:off x="4795982" y="6470869"/>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22" name="Rectangle 121">
            <a:extLst>
              <a:ext uri="{FF2B5EF4-FFF2-40B4-BE49-F238E27FC236}">
                <a16:creationId xmlns:a16="http://schemas.microsoft.com/office/drawing/2014/main" id="{A3FDAC1A-0ED2-0209-09AC-8F466596F640}"/>
              </a:ext>
            </a:extLst>
          </p:cNvPr>
          <p:cNvSpPr>
            <a:spLocks/>
          </p:cNvSpPr>
          <p:nvPr/>
        </p:nvSpPr>
        <p:spPr>
          <a:xfrm>
            <a:off x="5757867" y="1080271"/>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DCBD196-F629-453D-E7F4-CA6B0A444318}"/>
              </a:ext>
            </a:extLst>
          </p:cNvPr>
          <p:cNvSpPr>
            <a:spLocks/>
          </p:cNvSpPr>
          <p:nvPr/>
        </p:nvSpPr>
        <p:spPr>
          <a:xfrm>
            <a:off x="6136078" y="1102140"/>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24" name="Straight Arrow Connector 123">
            <a:extLst>
              <a:ext uri="{FF2B5EF4-FFF2-40B4-BE49-F238E27FC236}">
                <a16:creationId xmlns:a16="http://schemas.microsoft.com/office/drawing/2014/main" id="{6989A216-C3BA-FDEE-B46A-C735BE02E6BA}"/>
              </a:ext>
            </a:extLst>
          </p:cNvPr>
          <p:cNvCxnSpPr>
            <a:cxnSpLocks/>
            <a:stCxn id="123" idx="4"/>
            <a:endCxn id="125" idx="0"/>
          </p:cNvCxnSpPr>
          <p:nvPr/>
        </p:nvCxnSpPr>
        <p:spPr>
          <a:xfrm>
            <a:off x="6296099" y="1349028"/>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25" name="Trapezoid 124">
            <a:extLst>
              <a:ext uri="{FF2B5EF4-FFF2-40B4-BE49-F238E27FC236}">
                <a16:creationId xmlns:a16="http://schemas.microsoft.com/office/drawing/2014/main" id="{B07DD375-0B7D-BF3D-4EA7-835714DD917C}"/>
              </a:ext>
            </a:extLst>
          </p:cNvPr>
          <p:cNvSpPr>
            <a:spLocks/>
          </p:cNvSpPr>
          <p:nvPr/>
        </p:nvSpPr>
        <p:spPr>
          <a:xfrm>
            <a:off x="5828103" y="1391389"/>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a:extLst>
              <a:ext uri="{FF2B5EF4-FFF2-40B4-BE49-F238E27FC236}">
                <a16:creationId xmlns:a16="http://schemas.microsoft.com/office/drawing/2014/main" id="{0995D0A3-FF18-3BE5-25C1-E02BE1906FAE}"/>
              </a:ext>
            </a:extLst>
          </p:cNvPr>
          <p:cNvSpPr>
            <a:spLocks/>
          </p:cNvSpPr>
          <p:nvPr/>
        </p:nvSpPr>
        <p:spPr>
          <a:xfrm rot="10800000">
            <a:off x="5828103" y="1587463"/>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Arrow Connector 126">
            <a:extLst>
              <a:ext uri="{FF2B5EF4-FFF2-40B4-BE49-F238E27FC236}">
                <a16:creationId xmlns:a16="http://schemas.microsoft.com/office/drawing/2014/main" id="{EF1760F4-F5A0-8CC9-657D-BBA59BF0E028}"/>
              </a:ext>
            </a:extLst>
          </p:cNvPr>
          <p:cNvCxnSpPr>
            <a:cxnSpLocks/>
          </p:cNvCxnSpPr>
          <p:nvPr/>
        </p:nvCxnSpPr>
        <p:spPr>
          <a:xfrm>
            <a:off x="6294692" y="1463440"/>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28" name="Octagon 127">
            <a:extLst>
              <a:ext uri="{FF2B5EF4-FFF2-40B4-BE49-F238E27FC236}">
                <a16:creationId xmlns:a16="http://schemas.microsoft.com/office/drawing/2014/main" id="{D73C58D7-3F82-DDF1-DEF5-8051D5856462}"/>
              </a:ext>
            </a:extLst>
          </p:cNvPr>
          <p:cNvSpPr>
            <a:spLocks/>
          </p:cNvSpPr>
          <p:nvPr/>
        </p:nvSpPr>
        <p:spPr>
          <a:xfrm>
            <a:off x="6191780" y="1492248"/>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29" name="Straight Arrow Connector 128">
            <a:extLst>
              <a:ext uri="{FF2B5EF4-FFF2-40B4-BE49-F238E27FC236}">
                <a16:creationId xmlns:a16="http://schemas.microsoft.com/office/drawing/2014/main" id="{8A557BEF-38B7-390C-00C1-EEB02FB50849}"/>
              </a:ext>
            </a:extLst>
          </p:cNvPr>
          <p:cNvCxnSpPr>
            <a:cxnSpLocks/>
          </p:cNvCxnSpPr>
          <p:nvPr/>
        </p:nvCxnSpPr>
        <p:spPr>
          <a:xfrm>
            <a:off x="6298206" y="1559890"/>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2480790E-B30B-D0A9-C8BF-AB6D843D56D9}"/>
              </a:ext>
            </a:extLst>
          </p:cNvPr>
          <p:cNvCxnSpPr>
            <a:cxnSpLocks/>
            <a:stCxn id="126" idx="0"/>
          </p:cNvCxnSpPr>
          <p:nvPr/>
        </p:nvCxnSpPr>
        <p:spPr>
          <a:xfrm>
            <a:off x="6297369" y="1660614"/>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EFB2D92D-471B-2EF1-BDA2-65685A28E609}"/>
              </a:ext>
            </a:extLst>
          </p:cNvPr>
          <p:cNvCxnSpPr>
            <a:cxnSpLocks/>
            <a:stCxn id="137" idx="0"/>
          </p:cNvCxnSpPr>
          <p:nvPr/>
        </p:nvCxnSpPr>
        <p:spPr>
          <a:xfrm flipH="1">
            <a:off x="6304366" y="2241317"/>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6E4D2308-5230-B0A7-A5F5-834DC6AF7FA3}"/>
              </a:ext>
            </a:extLst>
          </p:cNvPr>
          <p:cNvSpPr>
            <a:spLocks/>
          </p:cNvSpPr>
          <p:nvPr/>
        </p:nvSpPr>
        <p:spPr>
          <a:xfrm>
            <a:off x="6136078" y="1691545"/>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133" name="Oval 132">
            <a:extLst>
              <a:ext uri="{FF2B5EF4-FFF2-40B4-BE49-F238E27FC236}">
                <a16:creationId xmlns:a16="http://schemas.microsoft.com/office/drawing/2014/main" id="{013DC9AF-1FAC-5B7D-1340-204933D7B0B0}"/>
              </a:ext>
            </a:extLst>
          </p:cNvPr>
          <p:cNvSpPr>
            <a:spLocks/>
          </p:cNvSpPr>
          <p:nvPr/>
        </p:nvSpPr>
        <p:spPr>
          <a:xfrm>
            <a:off x="6138219" y="2272640"/>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sp>
        <p:nvSpPr>
          <p:cNvPr id="134" name="TextBox 133">
            <a:extLst>
              <a:ext uri="{FF2B5EF4-FFF2-40B4-BE49-F238E27FC236}">
                <a16:creationId xmlns:a16="http://schemas.microsoft.com/office/drawing/2014/main" id="{18E78542-2ED1-19FB-BF31-1D135DA03FFB}"/>
              </a:ext>
            </a:extLst>
          </p:cNvPr>
          <p:cNvSpPr txBox="1"/>
          <p:nvPr/>
        </p:nvSpPr>
        <p:spPr>
          <a:xfrm>
            <a:off x="6180446" y="2770841"/>
            <a:ext cx="288862" cy="246221"/>
          </a:xfrm>
          <a:prstGeom prst="rect">
            <a:avLst/>
          </a:prstGeom>
          <a:noFill/>
        </p:spPr>
        <p:txBody>
          <a:bodyPr wrap="none" rtlCol="0">
            <a:spAutoFit/>
          </a:bodyPr>
          <a:lstStyle/>
          <a:p>
            <a:r>
              <a:rPr lang="en-US" sz="1000" dirty="0">
                <a:solidFill>
                  <a:srgbClr val="34495E"/>
                </a:solidFill>
              </a:rPr>
              <a:t>…</a:t>
            </a:r>
          </a:p>
        </p:txBody>
      </p:sp>
      <p:cxnSp>
        <p:nvCxnSpPr>
          <p:cNvPr id="135" name="Straight Arrow Connector 134">
            <a:extLst>
              <a:ext uri="{FF2B5EF4-FFF2-40B4-BE49-F238E27FC236}">
                <a16:creationId xmlns:a16="http://schemas.microsoft.com/office/drawing/2014/main" id="{72D080AA-9371-5C30-3E80-994953AC719F}"/>
              </a:ext>
            </a:extLst>
          </p:cNvPr>
          <p:cNvCxnSpPr>
            <a:cxnSpLocks/>
            <a:stCxn id="132" idx="4"/>
          </p:cNvCxnSpPr>
          <p:nvPr/>
        </p:nvCxnSpPr>
        <p:spPr>
          <a:xfrm flipH="1" flipV="1">
            <a:off x="6272334" y="1935531"/>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36" name="Trapezoid 135">
            <a:extLst>
              <a:ext uri="{FF2B5EF4-FFF2-40B4-BE49-F238E27FC236}">
                <a16:creationId xmlns:a16="http://schemas.microsoft.com/office/drawing/2014/main" id="{1A3A2286-4F32-DE0C-1D0D-326C97898157}"/>
              </a:ext>
            </a:extLst>
          </p:cNvPr>
          <p:cNvSpPr>
            <a:spLocks/>
          </p:cNvSpPr>
          <p:nvPr/>
        </p:nvSpPr>
        <p:spPr>
          <a:xfrm>
            <a:off x="5835175" y="1972091"/>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FC54CD2C-965E-E264-CF28-D385D4689A5D}"/>
              </a:ext>
            </a:extLst>
          </p:cNvPr>
          <p:cNvSpPr>
            <a:spLocks/>
          </p:cNvSpPr>
          <p:nvPr/>
        </p:nvSpPr>
        <p:spPr>
          <a:xfrm rot="10800000">
            <a:off x="5835175" y="2168163"/>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B8788F63-C027-D0F9-BBA3-F65AB2B18E45}"/>
              </a:ext>
            </a:extLst>
          </p:cNvPr>
          <p:cNvCxnSpPr>
            <a:cxnSpLocks/>
          </p:cNvCxnSpPr>
          <p:nvPr/>
        </p:nvCxnSpPr>
        <p:spPr>
          <a:xfrm>
            <a:off x="6301764" y="204414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39" name="Octagon 138">
            <a:extLst>
              <a:ext uri="{FF2B5EF4-FFF2-40B4-BE49-F238E27FC236}">
                <a16:creationId xmlns:a16="http://schemas.microsoft.com/office/drawing/2014/main" id="{EC50C896-7957-3E84-E769-C5C8C18FCC69}"/>
              </a:ext>
            </a:extLst>
          </p:cNvPr>
          <p:cNvSpPr>
            <a:spLocks/>
          </p:cNvSpPr>
          <p:nvPr/>
        </p:nvSpPr>
        <p:spPr>
          <a:xfrm>
            <a:off x="6198852" y="2072950"/>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40" name="Straight Arrow Connector 139">
            <a:extLst>
              <a:ext uri="{FF2B5EF4-FFF2-40B4-BE49-F238E27FC236}">
                <a16:creationId xmlns:a16="http://schemas.microsoft.com/office/drawing/2014/main" id="{00E1205D-916F-DE2D-C607-5DDEDAEDC770}"/>
              </a:ext>
            </a:extLst>
          </p:cNvPr>
          <p:cNvCxnSpPr>
            <a:cxnSpLocks/>
          </p:cNvCxnSpPr>
          <p:nvPr/>
        </p:nvCxnSpPr>
        <p:spPr>
          <a:xfrm>
            <a:off x="6305279" y="2140592"/>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EF16928C-F593-793F-F2DC-FDCBA79A33EA}"/>
              </a:ext>
            </a:extLst>
          </p:cNvPr>
          <p:cNvCxnSpPr>
            <a:cxnSpLocks/>
          </p:cNvCxnSpPr>
          <p:nvPr/>
        </p:nvCxnSpPr>
        <p:spPr>
          <a:xfrm>
            <a:off x="6299224" y="194000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42" name="Rectangle 141">
            <a:extLst>
              <a:ext uri="{FF2B5EF4-FFF2-40B4-BE49-F238E27FC236}">
                <a16:creationId xmlns:a16="http://schemas.microsoft.com/office/drawing/2014/main" id="{4EB48EFD-9233-934D-C556-2B5D3FD1A33E}"/>
              </a:ext>
            </a:extLst>
          </p:cNvPr>
          <p:cNvSpPr>
            <a:spLocks/>
          </p:cNvSpPr>
          <p:nvPr/>
        </p:nvSpPr>
        <p:spPr>
          <a:xfrm>
            <a:off x="5757867" y="2587302"/>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553C076-7751-33DF-35AD-A027F88CBCD3}"/>
              </a:ext>
            </a:extLst>
          </p:cNvPr>
          <p:cNvSpPr>
            <a:spLocks/>
          </p:cNvSpPr>
          <p:nvPr/>
        </p:nvSpPr>
        <p:spPr>
          <a:xfrm>
            <a:off x="6136078" y="2609173"/>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44" name="Straight Arrow Connector 143">
            <a:extLst>
              <a:ext uri="{FF2B5EF4-FFF2-40B4-BE49-F238E27FC236}">
                <a16:creationId xmlns:a16="http://schemas.microsoft.com/office/drawing/2014/main" id="{267D5B6C-2E4D-EB92-507D-834D89965D7A}"/>
              </a:ext>
            </a:extLst>
          </p:cNvPr>
          <p:cNvCxnSpPr>
            <a:cxnSpLocks/>
            <a:stCxn id="143" idx="4"/>
            <a:endCxn id="145" idx="0"/>
          </p:cNvCxnSpPr>
          <p:nvPr/>
        </p:nvCxnSpPr>
        <p:spPr>
          <a:xfrm>
            <a:off x="6296099" y="2856059"/>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45" name="Trapezoid 144">
            <a:extLst>
              <a:ext uri="{FF2B5EF4-FFF2-40B4-BE49-F238E27FC236}">
                <a16:creationId xmlns:a16="http://schemas.microsoft.com/office/drawing/2014/main" id="{26804D33-161D-742B-5E3D-DDEA9153150C}"/>
              </a:ext>
            </a:extLst>
          </p:cNvPr>
          <p:cNvSpPr>
            <a:spLocks/>
          </p:cNvSpPr>
          <p:nvPr/>
        </p:nvSpPr>
        <p:spPr>
          <a:xfrm>
            <a:off x="5828103" y="2898423"/>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EFA43FE8-243E-B42A-E5FE-EBD069F6F891}"/>
              </a:ext>
            </a:extLst>
          </p:cNvPr>
          <p:cNvSpPr>
            <a:spLocks/>
          </p:cNvSpPr>
          <p:nvPr/>
        </p:nvSpPr>
        <p:spPr>
          <a:xfrm rot="10800000">
            <a:off x="5828103" y="3094496"/>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a:extLst>
              <a:ext uri="{FF2B5EF4-FFF2-40B4-BE49-F238E27FC236}">
                <a16:creationId xmlns:a16="http://schemas.microsoft.com/office/drawing/2014/main" id="{B4DE7A8A-4FDD-D64B-3124-BE2900B390C0}"/>
              </a:ext>
            </a:extLst>
          </p:cNvPr>
          <p:cNvCxnSpPr>
            <a:cxnSpLocks/>
          </p:cNvCxnSpPr>
          <p:nvPr/>
        </p:nvCxnSpPr>
        <p:spPr>
          <a:xfrm>
            <a:off x="6294692" y="2970474"/>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48" name="Octagon 147">
            <a:extLst>
              <a:ext uri="{FF2B5EF4-FFF2-40B4-BE49-F238E27FC236}">
                <a16:creationId xmlns:a16="http://schemas.microsoft.com/office/drawing/2014/main" id="{271C4D28-D17B-70E9-14CD-BBB0CB6F5F0C}"/>
              </a:ext>
            </a:extLst>
          </p:cNvPr>
          <p:cNvSpPr>
            <a:spLocks/>
          </p:cNvSpPr>
          <p:nvPr/>
        </p:nvSpPr>
        <p:spPr>
          <a:xfrm>
            <a:off x="6191780" y="2999281"/>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49" name="Straight Arrow Connector 148">
            <a:extLst>
              <a:ext uri="{FF2B5EF4-FFF2-40B4-BE49-F238E27FC236}">
                <a16:creationId xmlns:a16="http://schemas.microsoft.com/office/drawing/2014/main" id="{1DA1F898-8948-A8A6-7C40-52C0ADF96096}"/>
              </a:ext>
            </a:extLst>
          </p:cNvPr>
          <p:cNvCxnSpPr>
            <a:cxnSpLocks/>
          </p:cNvCxnSpPr>
          <p:nvPr/>
        </p:nvCxnSpPr>
        <p:spPr>
          <a:xfrm>
            <a:off x="6298206" y="3066923"/>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B84FFCD3-1587-BAC3-0DC8-577361A1A10E}"/>
              </a:ext>
            </a:extLst>
          </p:cNvPr>
          <p:cNvCxnSpPr>
            <a:cxnSpLocks/>
            <a:stCxn id="146" idx="0"/>
          </p:cNvCxnSpPr>
          <p:nvPr/>
        </p:nvCxnSpPr>
        <p:spPr>
          <a:xfrm>
            <a:off x="6297369" y="3167648"/>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70D206F9-3290-063F-6722-0226C3EB004C}"/>
              </a:ext>
            </a:extLst>
          </p:cNvPr>
          <p:cNvCxnSpPr>
            <a:cxnSpLocks/>
            <a:stCxn id="157" idx="0"/>
          </p:cNvCxnSpPr>
          <p:nvPr/>
        </p:nvCxnSpPr>
        <p:spPr>
          <a:xfrm flipH="1">
            <a:off x="6304366" y="3748350"/>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52" name="Oval 151">
            <a:extLst>
              <a:ext uri="{FF2B5EF4-FFF2-40B4-BE49-F238E27FC236}">
                <a16:creationId xmlns:a16="http://schemas.microsoft.com/office/drawing/2014/main" id="{3A2D5E26-45B3-04AE-F2FC-DA15448F0797}"/>
              </a:ext>
            </a:extLst>
          </p:cNvPr>
          <p:cNvSpPr>
            <a:spLocks/>
          </p:cNvSpPr>
          <p:nvPr/>
        </p:nvSpPr>
        <p:spPr>
          <a:xfrm>
            <a:off x="6136078" y="3198577"/>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153" name="Oval 152">
            <a:extLst>
              <a:ext uri="{FF2B5EF4-FFF2-40B4-BE49-F238E27FC236}">
                <a16:creationId xmlns:a16="http://schemas.microsoft.com/office/drawing/2014/main" id="{01A2E0E8-F8BB-6D88-A60F-03FBDB3A0A73}"/>
              </a:ext>
            </a:extLst>
          </p:cNvPr>
          <p:cNvSpPr>
            <a:spLocks/>
          </p:cNvSpPr>
          <p:nvPr/>
        </p:nvSpPr>
        <p:spPr>
          <a:xfrm>
            <a:off x="6138219" y="3779674"/>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54" name="Straight Arrow Connector 153">
            <a:extLst>
              <a:ext uri="{FF2B5EF4-FFF2-40B4-BE49-F238E27FC236}">
                <a16:creationId xmlns:a16="http://schemas.microsoft.com/office/drawing/2014/main" id="{CDE0CFA9-022E-0E2D-3877-30E12C767CDE}"/>
              </a:ext>
            </a:extLst>
          </p:cNvPr>
          <p:cNvCxnSpPr>
            <a:cxnSpLocks/>
          </p:cNvCxnSpPr>
          <p:nvPr/>
        </p:nvCxnSpPr>
        <p:spPr>
          <a:xfrm>
            <a:off x="6295463" y="4044712"/>
            <a:ext cx="0" cy="61440"/>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0979FCCB-8F1B-D8D0-CDE4-5B37FD2E379C}"/>
              </a:ext>
            </a:extLst>
          </p:cNvPr>
          <p:cNvCxnSpPr>
            <a:cxnSpLocks/>
            <a:stCxn id="152" idx="4"/>
          </p:cNvCxnSpPr>
          <p:nvPr/>
        </p:nvCxnSpPr>
        <p:spPr>
          <a:xfrm flipH="1" flipV="1">
            <a:off x="6272334" y="3442565"/>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56" name="Trapezoid 155">
            <a:extLst>
              <a:ext uri="{FF2B5EF4-FFF2-40B4-BE49-F238E27FC236}">
                <a16:creationId xmlns:a16="http://schemas.microsoft.com/office/drawing/2014/main" id="{AD999EAA-D28F-893A-B486-E8AF2B8F92AC}"/>
              </a:ext>
            </a:extLst>
          </p:cNvPr>
          <p:cNvSpPr>
            <a:spLocks/>
          </p:cNvSpPr>
          <p:nvPr/>
        </p:nvSpPr>
        <p:spPr>
          <a:xfrm>
            <a:off x="5835175" y="3479123"/>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926D4B18-785D-B7E3-FBC6-C8D6B4D8A2FB}"/>
              </a:ext>
            </a:extLst>
          </p:cNvPr>
          <p:cNvSpPr>
            <a:spLocks/>
          </p:cNvSpPr>
          <p:nvPr/>
        </p:nvSpPr>
        <p:spPr>
          <a:xfrm rot="10800000">
            <a:off x="5835175" y="3675197"/>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Arrow Connector 157">
            <a:extLst>
              <a:ext uri="{FF2B5EF4-FFF2-40B4-BE49-F238E27FC236}">
                <a16:creationId xmlns:a16="http://schemas.microsoft.com/office/drawing/2014/main" id="{D5A83005-EFA9-DE9C-9714-270CAF6F43B6}"/>
              </a:ext>
            </a:extLst>
          </p:cNvPr>
          <p:cNvCxnSpPr>
            <a:cxnSpLocks/>
          </p:cNvCxnSpPr>
          <p:nvPr/>
        </p:nvCxnSpPr>
        <p:spPr>
          <a:xfrm>
            <a:off x="6301764" y="3551175"/>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59" name="Octagon 158">
            <a:extLst>
              <a:ext uri="{FF2B5EF4-FFF2-40B4-BE49-F238E27FC236}">
                <a16:creationId xmlns:a16="http://schemas.microsoft.com/office/drawing/2014/main" id="{9B49C675-CEAA-AA64-FDA8-2BB84CB64D7A}"/>
              </a:ext>
            </a:extLst>
          </p:cNvPr>
          <p:cNvSpPr>
            <a:spLocks/>
          </p:cNvSpPr>
          <p:nvPr/>
        </p:nvSpPr>
        <p:spPr>
          <a:xfrm>
            <a:off x="6198852" y="3579982"/>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60" name="Straight Arrow Connector 159">
            <a:extLst>
              <a:ext uri="{FF2B5EF4-FFF2-40B4-BE49-F238E27FC236}">
                <a16:creationId xmlns:a16="http://schemas.microsoft.com/office/drawing/2014/main" id="{A2EE7DAA-801C-AAE8-A765-08B319198801}"/>
              </a:ext>
            </a:extLst>
          </p:cNvPr>
          <p:cNvCxnSpPr>
            <a:cxnSpLocks/>
          </p:cNvCxnSpPr>
          <p:nvPr/>
        </p:nvCxnSpPr>
        <p:spPr>
          <a:xfrm>
            <a:off x="6305279" y="3647623"/>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43B85E9E-5720-81F2-DD08-90E4633F374D}"/>
              </a:ext>
            </a:extLst>
          </p:cNvPr>
          <p:cNvCxnSpPr>
            <a:cxnSpLocks/>
          </p:cNvCxnSpPr>
          <p:nvPr/>
        </p:nvCxnSpPr>
        <p:spPr>
          <a:xfrm>
            <a:off x="6299224" y="3447035"/>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62" name="Rectangle 161">
            <a:extLst>
              <a:ext uri="{FF2B5EF4-FFF2-40B4-BE49-F238E27FC236}">
                <a16:creationId xmlns:a16="http://schemas.microsoft.com/office/drawing/2014/main" id="{D5C47008-8AE3-8373-28D9-C1C46216AA87}"/>
              </a:ext>
            </a:extLst>
          </p:cNvPr>
          <p:cNvSpPr>
            <a:spLocks/>
          </p:cNvSpPr>
          <p:nvPr/>
        </p:nvSpPr>
        <p:spPr>
          <a:xfrm>
            <a:off x="5757617" y="4105037"/>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A644BB0D-91C4-7C21-AC99-1FDCD0EF5C6E}"/>
              </a:ext>
            </a:extLst>
          </p:cNvPr>
          <p:cNvSpPr>
            <a:spLocks/>
          </p:cNvSpPr>
          <p:nvPr/>
        </p:nvSpPr>
        <p:spPr>
          <a:xfrm>
            <a:off x="6135829" y="4126907"/>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64" name="Straight Arrow Connector 163">
            <a:extLst>
              <a:ext uri="{FF2B5EF4-FFF2-40B4-BE49-F238E27FC236}">
                <a16:creationId xmlns:a16="http://schemas.microsoft.com/office/drawing/2014/main" id="{29F62FF3-E310-DC92-7709-C7AAF8E6B372}"/>
              </a:ext>
            </a:extLst>
          </p:cNvPr>
          <p:cNvCxnSpPr>
            <a:cxnSpLocks/>
            <a:stCxn id="163" idx="4"/>
            <a:endCxn id="165" idx="0"/>
          </p:cNvCxnSpPr>
          <p:nvPr/>
        </p:nvCxnSpPr>
        <p:spPr>
          <a:xfrm>
            <a:off x="6295849" y="4373795"/>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65" name="Trapezoid 164">
            <a:extLst>
              <a:ext uri="{FF2B5EF4-FFF2-40B4-BE49-F238E27FC236}">
                <a16:creationId xmlns:a16="http://schemas.microsoft.com/office/drawing/2014/main" id="{207919B6-11FF-D055-3692-9B7ABF6F88E4}"/>
              </a:ext>
            </a:extLst>
          </p:cNvPr>
          <p:cNvSpPr>
            <a:spLocks/>
          </p:cNvSpPr>
          <p:nvPr/>
        </p:nvSpPr>
        <p:spPr>
          <a:xfrm>
            <a:off x="5827853" y="4416157"/>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a:extLst>
              <a:ext uri="{FF2B5EF4-FFF2-40B4-BE49-F238E27FC236}">
                <a16:creationId xmlns:a16="http://schemas.microsoft.com/office/drawing/2014/main" id="{8F205C3F-02F3-CB23-AD37-61E4A0A5F25B}"/>
              </a:ext>
            </a:extLst>
          </p:cNvPr>
          <p:cNvSpPr>
            <a:spLocks/>
          </p:cNvSpPr>
          <p:nvPr/>
        </p:nvSpPr>
        <p:spPr>
          <a:xfrm rot="10800000">
            <a:off x="5827853" y="4612230"/>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Arrow Connector 166">
            <a:extLst>
              <a:ext uri="{FF2B5EF4-FFF2-40B4-BE49-F238E27FC236}">
                <a16:creationId xmlns:a16="http://schemas.microsoft.com/office/drawing/2014/main" id="{1C12924F-1799-9B87-8376-652E9742FA85}"/>
              </a:ext>
            </a:extLst>
          </p:cNvPr>
          <p:cNvCxnSpPr>
            <a:cxnSpLocks/>
          </p:cNvCxnSpPr>
          <p:nvPr/>
        </p:nvCxnSpPr>
        <p:spPr>
          <a:xfrm>
            <a:off x="6294442" y="4488208"/>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68" name="Octagon 167">
            <a:extLst>
              <a:ext uri="{FF2B5EF4-FFF2-40B4-BE49-F238E27FC236}">
                <a16:creationId xmlns:a16="http://schemas.microsoft.com/office/drawing/2014/main" id="{BC74EA7C-352C-A915-E2A6-8ACD2D95A0D4}"/>
              </a:ext>
            </a:extLst>
          </p:cNvPr>
          <p:cNvSpPr>
            <a:spLocks/>
          </p:cNvSpPr>
          <p:nvPr/>
        </p:nvSpPr>
        <p:spPr>
          <a:xfrm>
            <a:off x="6191530" y="4517015"/>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69" name="Straight Arrow Connector 168">
            <a:extLst>
              <a:ext uri="{FF2B5EF4-FFF2-40B4-BE49-F238E27FC236}">
                <a16:creationId xmlns:a16="http://schemas.microsoft.com/office/drawing/2014/main" id="{E9F7CCD8-E38E-1B1E-3748-A4E6BBB9F757}"/>
              </a:ext>
            </a:extLst>
          </p:cNvPr>
          <p:cNvCxnSpPr>
            <a:cxnSpLocks/>
          </p:cNvCxnSpPr>
          <p:nvPr/>
        </p:nvCxnSpPr>
        <p:spPr>
          <a:xfrm>
            <a:off x="6297957" y="4584656"/>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F5D79580-22FA-7F88-4842-3EDE6696D3E2}"/>
              </a:ext>
            </a:extLst>
          </p:cNvPr>
          <p:cNvCxnSpPr>
            <a:cxnSpLocks/>
            <a:stCxn id="166" idx="0"/>
          </p:cNvCxnSpPr>
          <p:nvPr/>
        </p:nvCxnSpPr>
        <p:spPr>
          <a:xfrm>
            <a:off x="6297119" y="4685381"/>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2EBD6FD9-2FE6-8B47-6DD5-656A82AACEA5}"/>
              </a:ext>
            </a:extLst>
          </p:cNvPr>
          <p:cNvCxnSpPr>
            <a:cxnSpLocks/>
            <a:stCxn id="177" idx="0"/>
          </p:cNvCxnSpPr>
          <p:nvPr/>
        </p:nvCxnSpPr>
        <p:spPr>
          <a:xfrm flipH="1">
            <a:off x="6304115" y="5266084"/>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72" name="Oval 171">
            <a:extLst>
              <a:ext uri="{FF2B5EF4-FFF2-40B4-BE49-F238E27FC236}">
                <a16:creationId xmlns:a16="http://schemas.microsoft.com/office/drawing/2014/main" id="{0E70A82C-EEFE-6FA8-B89D-27D5615F1EC4}"/>
              </a:ext>
            </a:extLst>
          </p:cNvPr>
          <p:cNvSpPr>
            <a:spLocks/>
          </p:cNvSpPr>
          <p:nvPr/>
        </p:nvSpPr>
        <p:spPr>
          <a:xfrm>
            <a:off x="6135829" y="4716312"/>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173" name="Oval 172">
            <a:extLst>
              <a:ext uri="{FF2B5EF4-FFF2-40B4-BE49-F238E27FC236}">
                <a16:creationId xmlns:a16="http://schemas.microsoft.com/office/drawing/2014/main" id="{47DD74DC-E011-B771-1CB7-4E7892789945}"/>
              </a:ext>
            </a:extLst>
          </p:cNvPr>
          <p:cNvSpPr>
            <a:spLocks/>
          </p:cNvSpPr>
          <p:nvPr/>
        </p:nvSpPr>
        <p:spPr>
          <a:xfrm>
            <a:off x="6137970" y="529740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74" name="Straight Arrow Connector 173">
            <a:extLst>
              <a:ext uri="{FF2B5EF4-FFF2-40B4-BE49-F238E27FC236}">
                <a16:creationId xmlns:a16="http://schemas.microsoft.com/office/drawing/2014/main" id="{26133038-937D-F8A6-AA6B-47F1AA133D00}"/>
              </a:ext>
            </a:extLst>
          </p:cNvPr>
          <p:cNvCxnSpPr>
            <a:cxnSpLocks/>
          </p:cNvCxnSpPr>
          <p:nvPr/>
        </p:nvCxnSpPr>
        <p:spPr>
          <a:xfrm>
            <a:off x="6285751" y="5556551"/>
            <a:ext cx="0" cy="71058"/>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214F076E-0D33-5E4E-D011-420CD01B9970}"/>
              </a:ext>
            </a:extLst>
          </p:cNvPr>
          <p:cNvCxnSpPr>
            <a:cxnSpLocks/>
            <a:stCxn id="172" idx="4"/>
          </p:cNvCxnSpPr>
          <p:nvPr/>
        </p:nvCxnSpPr>
        <p:spPr>
          <a:xfrm flipH="1" flipV="1">
            <a:off x="6272084" y="4960298"/>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76" name="Trapezoid 175">
            <a:extLst>
              <a:ext uri="{FF2B5EF4-FFF2-40B4-BE49-F238E27FC236}">
                <a16:creationId xmlns:a16="http://schemas.microsoft.com/office/drawing/2014/main" id="{C5805749-7D08-406B-0384-8B485B27DD0A}"/>
              </a:ext>
            </a:extLst>
          </p:cNvPr>
          <p:cNvSpPr>
            <a:spLocks/>
          </p:cNvSpPr>
          <p:nvPr/>
        </p:nvSpPr>
        <p:spPr>
          <a:xfrm>
            <a:off x="5834925" y="4996857"/>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E544FFDB-5457-9826-F866-3DDC902803A8}"/>
              </a:ext>
            </a:extLst>
          </p:cNvPr>
          <p:cNvSpPr>
            <a:spLocks/>
          </p:cNvSpPr>
          <p:nvPr/>
        </p:nvSpPr>
        <p:spPr>
          <a:xfrm rot="10800000">
            <a:off x="5834925" y="5192930"/>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Arrow Connector 177">
            <a:extLst>
              <a:ext uri="{FF2B5EF4-FFF2-40B4-BE49-F238E27FC236}">
                <a16:creationId xmlns:a16="http://schemas.microsoft.com/office/drawing/2014/main" id="{679F9DE0-B30C-086F-A2FA-0B30E4101A9A}"/>
              </a:ext>
            </a:extLst>
          </p:cNvPr>
          <p:cNvCxnSpPr>
            <a:cxnSpLocks/>
          </p:cNvCxnSpPr>
          <p:nvPr/>
        </p:nvCxnSpPr>
        <p:spPr>
          <a:xfrm>
            <a:off x="6301514" y="506890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79" name="Octagon 178">
            <a:extLst>
              <a:ext uri="{FF2B5EF4-FFF2-40B4-BE49-F238E27FC236}">
                <a16:creationId xmlns:a16="http://schemas.microsoft.com/office/drawing/2014/main" id="{5CA9588E-5E60-2521-3F24-C16D0574762E}"/>
              </a:ext>
            </a:extLst>
          </p:cNvPr>
          <p:cNvSpPr>
            <a:spLocks/>
          </p:cNvSpPr>
          <p:nvPr/>
        </p:nvSpPr>
        <p:spPr>
          <a:xfrm>
            <a:off x="6198604" y="5097717"/>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80" name="Straight Arrow Connector 179">
            <a:extLst>
              <a:ext uri="{FF2B5EF4-FFF2-40B4-BE49-F238E27FC236}">
                <a16:creationId xmlns:a16="http://schemas.microsoft.com/office/drawing/2014/main" id="{533AD81D-BDCE-32A0-C5EB-9A3460F5A60E}"/>
              </a:ext>
            </a:extLst>
          </p:cNvPr>
          <p:cNvCxnSpPr>
            <a:cxnSpLocks/>
          </p:cNvCxnSpPr>
          <p:nvPr/>
        </p:nvCxnSpPr>
        <p:spPr>
          <a:xfrm>
            <a:off x="6305029" y="5165358"/>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38578862-A639-EFA7-4066-B599C96661CE}"/>
              </a:ext>
            </a:extLst>
          </p:cNvPr>
          <p:cNvCxnSpPr>
            <a:cxnSpLocks/>
          </p:cNvCxnSpPr>
          <p:nvPr/>
        </p:nvCxnSpPr>
        <p:spPr>
          <a:xfrm>
            <a:off x="6298974" y="496476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82" name="Rectangle 181">
            <a:extLst>
              <a:ext uri="{FF2B5EF4-FFF2-40B4-BE49-F238E27FC236}">
                <a16:creationId xmlns:a16="http://schemas.microsoft.com/office/drawing/2014/main" id="{16F17A02-1B6D-C792-AF0E-B6E9F0E32C57}"/>
              </a:ext>
            </a:extLst>
          </p:cNvPr>
          <p:cNvSpPr>
            <a:spLocks/>
          </p:cNvSpPr>
          <p:nvPr/>
        </p:nvSpPr>
        <p:spPr>
          <a:xfrm>
            <a:off x="5745862" y="5620530"/>
            <a:ext cx="1089661"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72F804E1-A7AA-9190-7AA5-04C7504CA827}"/>
              </a:ext>
            </a:extLst>
          </p:cNvPr>
          <p:cNvSpPr>
            <a:spLocks/>
          </p:cNvSpPr>
          <p:nvPr/>
        </p:nvSpPr>
        <p:spPr>
          <a:xfrm>
            <a:off x="6124073" y="5642398"/>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cxnSp>
        <p:nvCxnSpPr>
          <p:cNvPr id="184" name="Straight Arrow Connector 183">
            <a:extLst>
              <a:ext uri="{FF2B5EF4-FFF2-40B4-BE49-F238E27FC236}">
                <a16:creationId xmlns:a16="http://schemas.microsoft.com/office/drawing/2014/main" id="{D73690D3-25B4-8148-0860-866DD36759C3}"/>
              </a:ext>
            </a:extLst>
          </p:cNvPr>
          <p:cNvCxnSpPr>
            <a:cxnSpLocks/>
            <a:stCxn id="183" idx="4"/>
            <a:endCxn id="185" idx="0"/>
          </p:cNvCxnSpPr>
          <p:nvPr/>
        </p:nvCxnSpPr>
        <p:spPr>
          <a:xfrm>
            <a:off x="6284095" y="5889284"/>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85" name="Trapezoid 184">
            <a:extLst>
              <a:ext uri="{FF2B5EF4-FFF2-40B4-BE49-F238E27FC236}">
                <a16:creationId xmlns:a16="http://schemas.microsoft.com/office/drawing/2014/main" id="{0AD8D305-0527-21F1-F61C-0B98A323635F}"/>
              </a:ext>
            </a:extLst>
          </p:cNvPr>
          <p:cNvSpPr>
            <a:spLocks/>
          </p:cNvSpPr>
          <p:nvPr/>
        </p:nvSpPr>
        <p:spPr>
          <a:xfrm>
            <a:off x="5816099" y="5931648"/>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a:extLst>
              <a:ext uri="{FF2B5EF4-FFF2-40B4-BE49-F238E27FC236}">
                <a16:creationId xmlns:a16="http://schemas.microsoft.com/office/drawing/2014/main" id="{11F70990-8267-126C-985A-36781BA64955}"/>
              </a:ext>
            </a:extLst>
          </p:cNvPr>
          <p:cNvSpPr>
            <a:spLocks/>
          </p:cNvSpPr>
          <p:nvPr/>
        </p:nvSpPr>
        <p:spPr>
          <a:xfrm rot="10800000">
            <a:off x="5816099" y="6127721"/>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Arrow Connector 186">
            <a:extLst>
              <a:ext uri="{FF2B5EF4-FFF2-40B4-BE49-F238E27FC236}">
                <a16:creationId xmlns:a16="http://schemas.microsoft.com/office/drawing/2014/main" id="{06131985-4D52-76E5-895F-2151DF62E716}"/>
              </a:ext>
            </a:extLst>
          </p:cNvPr>
          <p:cNvCxnSpPr>
            <a:cxnSpLocks/>
          </p:cNvCxnSpPr>
          <p:nvPr/>
        </p:nvCxnSpPr>
        <p:spPr>
          <a:xfrm>
            <a:off x="6282687" y="600369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88" name="Octagon 187">
            <a:extLst>
              <a:ext uri="{FF2B5EF4-FFF2-40B4-BE49-F238E27FC236}">
                <a16:creationId xmlns:a16="http://schemas.microsoft.com/office/drawing/2014/main" id="{9D631EF6-FB9D-E5B8-3792-7F03050E576D}"/>
              </a:ext>
            </a:extLst>
          </p:cNvPr>
          <p:cNvSpPr>
            <a:spLocks/>
          </p:cNvSpPr>
          <p:nvPr/>
        </p:nvSpPr>
        <p:spPr>
          <a:xfrm>
            <a:off x="6179775" y="6027426"/>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89" name="Straight Arrow Connector 188">
            <a:extLst>
              <a:ext uri="{FF2B5EF4-FFF2-40B4-BE49-F238E27FC236}">
                <a16:creationId xmlns:a16="http://schemas.microsoft.com/office/drawing/2014/main" id="{1AF25C68-DD16-0DFA-0456-5BD61B813C9B}"/>
              </a:ext>
            </a:extLst>
          </p:cNvPr>
          <p:cNvCxnSpPr>
            <a:cxnSpLocks/>
          </p:cNvCxnSpPr>
          <p:nvPr/>
        </p:nvCxnSpPr>
        <p:spPr>
          <a:xfrm>
            <a:off x="6286201" y="6100147"/>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90" name="Straight Arrow Connector 189">
            <a:extLst>
              <a:ext uri="{FF2B5EF4-FFF2-40B4-BE49-F238E27FC236}">
                <a16:creationId xmlns:a16="http://schemas.microsoft.com/office/drawing/2014/main" id="{35B81107-2BBF-82E7-87AE-C6AF1045747E}"/>
              </a:ext>
            </a:extLst>
          </p:cNvPr>
          <p:cNvCxnSpPr>
            <a:cxnSpLocks/>
            <a:stCxn id="186" idx="0"/>
          </p:cNvCxnSpPr>
          <p:nvPr/>
        </p:nvCxnSpPr>
        <p:spPr>
          <a:xfrm>
            <a:off x="6285364" y="6200872"/>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91" name="Oval 190">
            <a:extLst>
              <a:ext uri="{FF2B5EF4-FFF2-40B4-BE49-F238E27FC236}">
                <a16:creationId xmlns:a16="http://schemas.microsoft.com/office/drawing/2014/main" id="{F5B3F6A0-4558-8BC2-C306-97E20F52D986}"/>
              </a:ext>
            </a:extLst>
          </p:cNvPr>
          <p:cNvSpPr>
            <a:spLocks/>
          </p:cNvSpPr>
          <p:nvPr/>
        </p:nvSpPr>
        <p:spPr>
          <a:xfrm>
            <a:off x="6124073" y="6231802"/>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a:t>
            </a:r>
          </a:p>
        </p:txBody>
      </p:sp>
      <p:cxnSp>
        <p:nvCxnSpPr>
          <p:cNvPr id="192" name="Straight Arrow Connector 191">
            <a:extLst>
              <a:ext uri="{FF2B5EF4-FFF2-40B4-BE49-F238E27FC236}">
                <a16:creationId xmlns:a16="http://schemas.microsoft.com/office/drawing/2014/main" id="{F3F4ECE4-1A32-45B8-4076-995B43D097BA}"/>
              </a:ext>
            </a:extLst>
          </p:cNvPr>
          <p:cNvCxnSpPr>
            <a:cxnSpLocks/>
            <a:stCxn id="191" idx="4"/>
          </p:cNvCxnSpPr>
          <p:nvPr/>
        </p:nvCxnSpPr>
        <p:spPr>
          <a:xfrm flipH="1" flipV="1">
            <a:off x="6260329" y="6475789"/>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graphicFrame>
        <p:nvGraphicFramePr>
          <p:cNvPr id="193" name="Table 192">
            <a:extLst>
              <a:ext uri="{FF2B5EF4-FFF2-40B4-BE49-F238E27FC236}">
                <a16:creationId xmlns:a16="http://schemas.microsoft.com/office/drawing/2014/main" id="{7FB37304-7154-52E4-13EA-DA2894DBC554}"/>
              </a:ext>
            </a:extLst>
          </p:cNvPr>
          <p:cNvGraphicFramePr>
            <a:graphicFrameLocks noGrp="1"/>
          </p:cNvGraphicFramePr>
          <p:nvPr>
            <p:extLst>
              <p:ext uri="{D42A27DB-BD31-4B8C-83A1-F6EECF244321}">
                <p14:modId xmlns:p14="http://schemas.microsoft.com/office/powerpoint/2010/main" val="2314226852"/>
              </p:ext>
            </p:extLst>
          </p:nvPr>
        </p:nvGraphicFramePr>
        <p:xfrm>
          <a:off x="7276678" y="1492579"/>
          <a:ext cx="1179989" cy="2297832"/>
        </p:xfrm>
        <a:graphic>
          <a:graphicData uri="http://schemas.openxmlformats.org/drawingml/2006/table">
            <a:tbl>
              <a:tblPr firstRow="1" bandRow="1">
                <a:tableStyleId>{5C22544A-7EE6-4342-B048-85BDC9FD1C3A}</a:tableStyleId>
              </a:tblPr>
              <a:tblGrid>
                <a:gridCol w="1179989">
                  <a:extLst>
                    <a:ext uri="{9D8B030D-6E8A-4147-A177-3AD203B41FA5}">
                      <a16:colId xmlns:a16="http://schemas.microsoft.com/office/drawing/2014/main" val="4244023817"/>
                    </a:ext>
                  </a:extLst>
                </a:gridCol>
              </a:tblGrid>
              <a:tr h="250606">
                <a:tc>
                  <a:txBody>
                    <a:bodyPr/>
                    <a:lstStyle/>
                    <a:p>
                      <a:endParaRPr lang="en-US" sz="1000" b="1"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57521"/>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881457"/>
                  </a:ext>
                </a:extLst>
              </a:tr>
              <a:tr h="1546014">
                <a:tc>
                  <a:txBody>
                    <a:bodyPr/>
                    <a:lstStyle/>
                    <a:p>
                      <a:endParaRPr lang="en-US" sz="19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631608"/>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973618"/>
                  </a:ext>
                </a:extLst>
              </a:tr>
            </a:tbl>
          </a:graphicData>
        </a:graphic>
      </p:graphicFrame>
      <p:sp>
        <p:nvSpPr>
          <p:cNvPr id="194" name="Rectangle 193">
            <a:extLst>
              <a:ext uri="{FF2B5EF4-FFF2-40B4-BE49-F238E27FC236}">
                <a16:creationId xmlns:a16="http://schemas.microsoft.com/office/drawing/2014/main" id="{E1FE8CE2-1E4C-56CF-0943-C789116E205C}"/>
              </a:ext>
            </a:extLst>
          </p:cNvPr>
          <p:cNvSpPr>
            <a:spLocks/>
          </p:cNvSpPr>
          <p:nvPr/>
        </p:nvSpPr>
        <p:spPr>
          <a:xfrm>
            <a:off x="7315490" y="2026846"/>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6E0DE633-5826-46FB-F308-A7AD24B4017F}"/>
              </a:ext>
            </a:extLst>
          </p:cNvPr>
          <p:cNvSpPr>
            <a:spLocks/>
          </p:cNvSpPr>
          <p:nvPr/>
        </p:nvSpPr>
        <p:spPr>
          <a:xfrm>
            <a:off x="7693700" y="2048716"/>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96" name="Straight Arrow Connector 195">
            <a:extLst>
              <a:ext uri="{FF2B5EF4-FFF2-40B4-BE49-F238E27FC236}">
                <a16:creationId xmlns:a16="http://schemas.microsoft.com/office/drawing/2014/main" id="{93FF6007-59D3-589D-BE96-734F8E7D4483}"/>
              </a:ext>
            </a:extLst>
          </p:cNvPr>
          <p:cNvCxnSpPr>
            <a:cxnSpLocks/>
            <a:stCxn id="195" idx="4"/>
            <a:endCxn id="197" idx="0"/>
          </p:cNvCxnSpPr>
          <p:nvPr/>
        </p:nvCxnSpPr>
        <p:spPr>
          <a:xfrm>
            <a:off x="7853721" y="2295602"/>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97" name="Trapezoid 196">
            <a:extLst>
              <a:ext uri="{FF2B5EF4-FFF2-40B4-BE49-F238E27FC236}">
                <a16:creationId xmlns:a16="http://schemas.microsoft.com/office/drawing/2014/main" id="{CD14A725-9CEB-DE79-9839-D254CCC84FBD}"/>
              </a:ext>
            </a:extLst>
          </p:cNvPr>
          <p:cNvSpPr>
            <a:spLocks/>
          </p:cNvSpPr>
          <p:nvPr/>
        </p:nvSpPr>
        <p:spPr>
          <a:xfrm>
            <a:off x="7385725" y="2337966"/>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71132D46-CE75-1FC4-A14B-E158CA84C90C}"/>
              </a:ext>
            </a:extLst>
          </p:cNvPr>
          <p:cNvSpPr>
            <a:spLocks/>
          </p:cNvSpPr>
          <p:nvPr/>
        </p:nvSpPr>
        <p:spPr>
          <a:xfrm rot="10800000">
            <a:off x="7385725" y="2534039"/>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Arrow Connector 198">
            <a:extLst>
              <a:ext uri="{FF2B5EF4-FFF2-40B4-BE49-F238E27FC236}">
                <a16:creationId xmlns:a16="http://schemas.microsoft.com/office/drawing/2014/main" id="{EE3D2CE5-6B54-62F3-3218-D2F42D1457D2}"/>
              </a:ext>
            </a:extLst>
          </p:cNvPr>
          <p:cNvCxnSpPr>
            <a:cxnSpLocks/>
          </p:cNvCxnSpPr>
          <p:nvPr/>
        </p:nvCxnSpPr>
        <p:spPr>
          <a:xfrm>
            <a:off x="7852314" y="2410017"/>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0" name="Octagon 199">
            <a:extLst>
              <a:ext uri="{FF2B5EF4-FFF2-40B4-BE49-F238E27FC236}">
                <a16:creationId xmlns:a16="http://schemas.microsoft.com/office/drawing/2014/main" id="{EB22B7A1-4EC8-AD42-2A55-3F55C5653FF1}"/>
              </a:ext>
            </a:extLst>
          </p:cNvPr>
          <p:cNvSpPr>
            <a:spLocks/>
          </p:cNvSpPr>
          <p:nvPr/>
        </p:nvSpPr>
        <p:spPr>
          <a:xfrm>
            <a:off x="7749402" y="2438824"/>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01" name="Straight Arrow Connector 200">
            <a:extLst>
              <a:ext uri="{FF2B5EF4-FFF2-40B4-BE49-F238E27FC236}">
                <a16:creationId xmlns:a16="http://schemas.microsoft.com/office/drawing/2014/main" id="{43D5035D-44EA-5BB7-8D0B-F6F81F2B9DE4}"/>
              </a:ext>
            </a:extLst>
          </p:cNvPr>
          <p:cNvCxnSpPr>
            <a:cxnSpLocks/>
          </p:cNvCxnSpPr>
          <p:nvPr/>
        </p:nvCxnSpPr>
        <p:spPr>
          <a:xfrm>
            <a:off x="7855828" y="2506467"/>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02" name="Straight Arrow Connector 201">
            <a:extLst>
              <a:ext uri="{FF2B5EF4-FFF2-40B4-BE49-F238E27FC236}">
                <a16:creationId xmlns:a16="http://schemas.microsoft.com/office/drawing/2014/main" id="{A48DFAAA-391B-21F0-993C-7ADFFBFF9AE5}"/>
              </a:ext>
            </a:extLst>
          </p:cNvPr>
          <p:cNvCxnSpPr>
            <a:cxnSpLocks/>
            <a:stCxn id="198" idx="0"/>
          </p:cNvCxnSpPr>
          <p:nvPr/>
        </p:nvCxnSpPr>
        <p:spPr>
          <a:xfrm>
            <a:off x="7854991" y="2607191"/>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03" name="Straight Arrow Connector 202">
            <a:extLst>
              <a:ext uri="{FF2B5EF4-FFF2-40B4-BE49-F238E27FC236}">
                <a16:creationId xmlns:a16="http://schemas.microsoft.com/office/drawing/2014/main" id="{BBCE2338-9D07-00FE-4CCB-3DF1C2BED25F}"/>
              </a:ext>
            </a:extLst>
          </p:cNvPr>
          <p:cNvCxnSpPr>
            <a:cxnSpLocks/>
            <a:stCxn id="208" idx="0"/>
          </p:cNvCxnSpPr>
          <p:nvPr/>
        </p:nvCxnSpPr>
        <p:spPr>
          <a:xfrm flipH="1">
            <a:off x="7861988" y="3187893"/>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4" name="Oval 203">
            <a:extLst>
              <a:ext uri="{FF2B5EF4-FFF2-40B4-BE49-F238E27FC236}">
                <a16:creationId xmlns:a16="http://schemas.microsoft.com/office/drawing/2014/main" id="{EC7FADEB-AF06-C83A-8422-E10D4B88F056}"/>
              </a:ext>
            </a:extLst>
          </p:cNvPr>
          <p:cNvSpPr>
            <a:spLocks/>
          </p:cNvSpPr>
          <p:nvPr/>
        </p:nvSpPr>
        <p:spPr>
          <a:xfrm>
            <a:off x="7693700" y="2638121"/>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205" name="Oval 204">
            <a:extLst>
              <a:ext uri="{FF2B5EF4-FFF2-40B4-BE49-F238E27FC236}">
                <a16:creationId xmlns:a16="http://schemas.microsoft.com/office/drawing/2014/main" id="{D4493796-F441-AE84-1BBE-3FCB400A1664}"/>
              </a:ext>
            </a:extLst>
          </p:cNvPr>
          <p:cNvSpPr>
            <a:spLocks/>
          </p:cNvSpPr>
          <p:nvPr/>
        </p:nvSpPr>
        <p:spPr>
          <a:xfrm>
            <a:off x="7695842" y="3219217"/>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206" name="Straight Arrow Connector 205">
            <a:extLst>
              <a:ext uri="{FF2B5EF4-FFF2-40B4-BE49-F238E27FC236}">
                <a16:creationId xmlns:a16="http://schemas.microsoft.com/office/drawing/2014/main" id="{989D83EB-E63A-D963-1567-242B3CE60D12}"/>
              </a:ext>
            </a:extLst>
          </p:cNvPr>
          <p:cNvCxnSpPr>
            <a:cxnSpLocks/>
            <a:stCxn id="204" idx="4"/>
          </p:cNvCxnSpPr>
          <p:nvPr/>
        </p:nvCxnSpPr>
        <p:spPr>
          <a:xfrm flipH="1" flipV="1">
            <a:off x="7829955" y="2882108"/>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7" name="Trapezoid 206">
            <a:extLst>
              <a:ext uri="{FF2B5EF4-FFF2-40B4-BE49-F238E27FC236}">
                <a16:creationId xmlns:a16="http://schemas.microsoft.com/office/drawing/2014/main" id="{EB31E857-16F9-36E3-AE0D-334F3AD037A4}"/>
              </a:ext>
            </a:extLst>
          </p:cNvPr>
          <p:cNvSpPr>
            <a:spLocks/>
          </p:cNvSpPr>
          <p:nvPr/>
        </p:nvSpPr>
        <p:spPr>
          <a:xfrm>
            <a:off x="7392797" y="2918666"/>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a:extLst>
              <a:ext uri="{FF2B5EF4-FFF2-40B4-BE49-F238E27FC236}">
                <a16:creationId xmlns:a16="http://schemas.microsoft.com/office/drawing/2014/main" id="{0245857C-235B-853C-D811-102B46016566}"/>
              </a:ext>
            </a:extLst>
          </p:cNvPr>
          <p:cNvSpPr>
            <a:spLocks/>
          </p:cNvSpPr>
          <p:nvPr/>
        </p:nvSpPr>
        <p:spPr>
          <a:xfrm rot="10800000">
            <a:off x="7392797" y="3114740"/>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Arrow Connector 208">
            <a:extLst>
              <a:ext uri="{FF2B5EF4-FFF2-40B4-BE49-F238E27FC236}">
                <a16:creationId xmlns:a16="http://schemas.microsoft.com/office/drawing/2014/main" id="{B584A8DA-FF18-68B4-25AE-E743FD8BB9A5}"/>
              </a:ext>
            </a:extLst>
          </p:cNvPr>
          <p:cNvCxnSpPr>
            <a:cxnSpLocks/>
          </p:cNvCxnSpPr>
          <p:nvPr/>
        </p:nvCxnSpPr>
        <p:spPr>
          <a:xfrm>
            <a:off x="7859386" y="299071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0" name="Octagon 209">
            <a:extLst>
              <a:ext uri="{FF2B5EF4-FFF2-40B4-BE49-F238E27FC236}">
                <a16:creationId xmlns:a16="http://schemas.microsoft.com/office/drawing/2014/main" id="{81BA38EB-BE8A-4F22-9C64-BB0C86EE4A32}"/>
              </a:ext>
            </a:extLst>
          </p:cNvPr>
          <p:cNvSpPr>
            <a:spLocks/>
          </p:cNvSpPr>
          <p:nvPr/>
        </p:nvSpPr>
        <p:spPr>
          <a:xfrm>
            <a:off x="7756475" y="3019525"/>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11" name="Straight Arrow Connector 210">
            <a:extLst>
              <a:ext uri="{FF2B5EF4-FFF2-40B4-BE49-F238E27FC236}">
                <a16:creationId xmlns:a16="http://schemas.microsoft.com/office/drawing/2014/main" id="{ACD1F3DB-81D8-4B3C-6B83-B5298C005575}"/>
              </a:ext>
            </a:extLst>
          </p:cNvPr>
          <p:cNvCxnSpPr>
            <a:cxnSpLocks/>
          </p:cNvCxnSpPr>
          <p:nvPr/>
        </p:nvCxnSpPr>
        <p:spPr>
          <a:xfrm>
            <a:off x="7862900" y="3087167"/>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12" name="Straight Arrow Connector 211">
            <a:extLst>
              <a:ext uri="{FF2B5EF4-FFF2-40B4-BE49-F238E27FC236}">
                <a16:creationId xmlns:a16="http://schemas.microsoft.com/office/drawing/2014/main" id="{A69903E8-A586-FED6-FD7D-574FCC6A7633}"/>
              </a:ext>
            </a:extLst>
          </p:cNvPr>
          <p:cNvCxnSpPr>
            <a:cxnSpLocks/>
          </p:cNvCxnSpPr>
          <p:nvPr/>
        </p:nvCxnSpPr>
        <p:spPr>
          <a:xfrm>
            <a:off x="7856846" y="2886578"/>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3" name="Rectangle 212">
            <a:extLst>
              <a:ext uri="{FF2B5EF4-FFF2-40B4-BE49-F238E27FC236}">
                <a16:creationId xmlns:a16="http://schemas.microsoft.com/office/drawing/2014/main" id="{A80AA9E1-7B7E-206D-A9F7-9B26E7FC7038}"/>
              </a:ext>
            </a:extLst>
          </p:cNvPr>
          <p:cNvSpPr>
            <a:spLocks/>
          </p:cNvSpPr>
          <p:nvPr/>
        </p:nvSpPr>
        <p:spPr>
          <a:xfrm>
            <a:off x="7331925" y="3893331"/>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DF360FFC-8669-1FD9-656F-125F15ABA453}"/>
              </a:ext>
            </a:extLst>
          </p:cNvPr>
          <p:cNvSpPr>
            <a:spLocks/>
          </p:cNvSpPr>
          <p:nvPr/>
        </p:nvSpPr>
        <p:spPr>
          <a:xfrm>
            <a:off x="7710135" y="3915201"/>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215" name="Straight Arrow Connector 214">
            <a:extLst>
              <a:ext uri="{FF2B5EF4-FFF2-40B4-BE49-F238E27FC236}">
                <a16:creationId xmlns:a16="http://schemas.microsoft.com/office/drawing/2014/main" id="{86C7B83F-4700-A92F-E588-9E12877281B6}"/>
              </a:ext>
            </a:extLst>
          </p:cNvPr>
          <p:cNvCxnSpPr>
            <a:cxnSpLocks/>
            <a:stCxn id="214" idx="4"/>
            <a:endCxn id="216" idx="0"/>
          </p:cNvCxnSpPr>
          <p:nvPr/>
        </p:nvCxnSpPr>
        <p:spPr>
          <a:xfrm>
            <a:off x="7870157" y="4162088"/>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6" name="Trapezoid 215">
            <a:extLst>
              <a:ext uri="{FF2B5EF4-FFF2-40B4-BE49-F238E27FC236}">
                <a16:creationId xmlns:a16="http://schemas.microsoft.com/office/drawing/2014/main" id="{366E0D12-FF03-1FC3-3C20-55B4CB64922F}"/>
              </a:ext>
            </a:extLst>
          </p:cNvPr>
          <p:cNvSpPr>
            <a:spLocks/>
          </p:cNvSpPr>
          <p:nvPr/>
        </p:nvSpPr>
        <p:spPr>
          <a:xfrm>
            <a:off x="7402161" y="4204451"/>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a:extLst>
              <a:ext uri="{FF2B5EF4-FFF2-40B4-BE49-F238E27FC236}">
                <a16:creationId xmlns:a16="http://schemas.microsoft.com/office/drawing/2014/main" id="{C149A0CE-AFFF-1B13-BD4F-73F43DE5F916}"/>
              </a:ext>
            </a:extLst>
          </p:cNvPr>
          <p:cNvSpPr>
            <a:spLocks/>
          </p:cNvSpPr>
          <p:nvPr/>
        </p:nvSpPr>
        <p:spPr>
          <a:xfrm rot="10800000">
            <a:off x="7402161" y="4400524"/>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Arrow Connector 217">
            <a:extLst>
              <a:ext uri="{FF2B5EF4-FFF2-40B4-BE49-F238E27FC236}">
                <a16:creationId xmlns:a16="http://schemas.microsoft.com/office/drawing/2014/main" id="{00284CEE-8CC4-546C-D1A9-D858CCB52173}"/>
              </a:ext>
            </a:extLst>
          </p:cNvPr>
          <p:cNvCxnSpPr>
            <a:cxnSpLocks/>
          </p:cNvCxnSpPr>
          <p:nvPr/>
        </p:nvCxnSpPr>
        <p:spPr>
          <a:xfrm>
            <a:off x="7868749" y="427650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9" name="Octagon 218">
            <a:extLst>
              <a:ext uri="{FF2B5EF4-FFF2-40B4-BE49-F238E27FC236}">
                <a16:creationId xmlns:a16="http://schemas.microsoft.com/office/drawing/2014/main" id="{34A2EB61-1ABC-3982-A612-C7857B4C759C}"/>
              </a:ext>
            </a:extLst>
          </p:cNvPr>
          <p:cNvSpPr>
            <a:spLocks/>
          </p:cNvSpPr>
          <p:nvPr/>
        </p:nvSpPr>
        <p:spPr>
          <a:xfrm>
            <a:off x="7765839" y="4305310"/>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20" name="Straight Arrow Connector 219">
            <a:extLst>
              <a:ext uri="{FF2B5EF4-FFF2-40B4-BE49-F238E27FC236}">
                <a16:creationId xmlns:a16="http://schemas.microsoft.com/office/drawing/2014/main" id="{AA68D7B8-FF1B-A769-D500-064EB98B9B85}"/>
              </a:ext>
            </a:extLst>
          </p:cNvPr>
          <p:cNvCxnSpPr>
            <a:cxnSpLocks/>
          </p:cNvCxnSpPr>
          <p:nvPr/>
        </p:nvCxnSpPr>
        <p:spPr>
          <a:xfrm>
            <a:off x="7872264" y="4372952"/>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21" name="Straight Arrow Connector 220">
            <a:extLst>
              <a:ext uri="{FF2B5EF4-FFF2-40B4-BE49-F238E27FC236}">
                <a16:creationId xmlns:a16="http://schemas.microsoft.com/office/drawing/2014/main" id="{CD63917A-82EB-A7B9-5DE3-D8B1C6736AAB}"/>
              </a:ext>
            </a:extLst>
          </p:cNvPr>
          <p:cNvCxnSpPr>
            <a:cxnSpLocks/>
            <a:stCxn id="217" idx="0"/>
          </p:cNvCxnSpPr>
          <p:nvPr/>
        </p:nvCxnSpPr>
        <p:spPr>
          <a:xfrm>
            <a:off x="7871426" y="4473675"/>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22" name="Straight Arrow Connector 221">
            <a:extLst>
              <a:ext uri="{FF2B5EF4-FFF2-40B4-BE49-F238E27FC236}">
                <a16:creationId xmlns:a16="http://schemas.microsoft.com/office/drawing/2014/main" id="{96AD0A71-FC80-D693-7D39-DB61BC94E676}"/>
              </a:ext>
            </a:extLst>
          </p:cNvPr>
          <p:cNvCxnSpPr>
            <a:cxnSpLocks/>
            <a:stCxn id="227" idx="0"/>
          </p:cNvCxnSpPr>
          <p:nvPr/>
        </p:nvCxnSpPr>
        <p:spPr>
          <a:xfrm flipH="1">
            <a:off x="7878423" y="5054377"/>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23" name="Oval 222">
            <a:extLst>
              <a:ext uri="{FF2B5EF4-FFF2-40B4-BE49-F238E27FC236}">
                <a16:creationId xmlns:a16="http://schemas.microsoft.com/office/drawing/2014/main" id="{A68130D3-0361-F041-ACE0-F40AF67BC25F}"/>
              </a:ext>
            </a:extLst>
          </p:cNvPr>
          <p:cNvSpPr>
            <a:spLocks/>
          </p:cNvSpPr>
          <p:nvPr/>
        </p:nvSpPr>
        <p:spPr>
          <a:xfrm>
            <a:off x="7710135" y="4504606"/>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224" name="Oval 223">
            <a:extLst>
              <a:ext uri="{FF2B5EF4-FFF2-40B4-BE49-F238E27FC236}">
                <a16:creationId xmlns:a16="http://schemas.microsoft.com/office/drawing/2014/main" id="{007B18E7-7E25-6355-5617-4D6EEE97279C}"/>
              </a:ext>
            </a:extLst>
          </p:cNvPr>
          <p:cNvSpPr>
            <a:spLocks/>
          </p:cNvSpPr>
          <p:nvPr/>
        </p:nvSpPr>
        <p:spPr>
          <a:xfrm>
            <a:off x="7712278" y="5085702"/>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225" name="Straight Arrow Connector 224">
            <a:extLst>
              <a:ext uri="{FF2B5EF4-FFF2-40B4-BE49-F238E27FC236}">
                <a16:creationId xmlns:a16="http://schemas.microsoft.com/office/drawing/2014/main" id="{83B03D13-0F15-298E-B19B-AE8AEAE7F5CA}"/>
              </a:ext>
            </a:extLst>
          </p:cNvPr>
          <p:cNvCxnSpPr>
            <a:cxnSpLocks/>
            <a:stCxn id="223" idx="4"/>
          </p:cNvCxnSpPr>
          <p:nvPr/>
        </p:nvCxnSpPr>
        <p:spPr>
          <a:xfrm flipH="1" flipV="1">
            <a:off x="7846392" y="4748593"/>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26" name="Trapezoid 225">
            <a:extLst>
              <a:ext uri="{FF2B5EF4-FFF2-40B4-BE49-F238E27FC236}">
                <a16:creationId xmlns:a16="http://schemas.microsoft.com/office/drawing/2014/main" id="{F711990A-2D6E-07FD-120E-382802D8EF8E}"/>
              </a:ext>
            </a:extLst>
          </p:cNvPr>
          <p:cNvSpPr>
            <a:spLocks/>
          </p:cNvSpPr>
          <p:nvPr/>
        </p:nvSpPr>
        <p:spPr>
          <a:xfrm>
            <a:off x="7409233" y="4785152"/>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a:extLst>
              <a:ext uri="{FF2B5EF4-FFF2-40B4-BE49-F238E27FC236}">
                <a16:creationId xmlns:a16="http://schemas.microsoft.com/office/drawing/2014/main" id="{D218D4C9-562A-77AA-855A-CF17D2AF78D4}"/>
              </a:ext>
            </a:extLst>
          </p:cNvPr>
          <p:cNvSpPr>
            <a:spLocks/>
          </p:cNvSpPr>
          <p:nvPr/>
        </p:nvSpPr>
        <p:spPr>
          <a:xfrm rot="10800000">
            <a:off x="7409233" y="4981225"/>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Arrow Connector 227">
            <a:extLst>
              <a:ext uri="{FF2B5EF4-FFF2-40B4-BE49-F238E27FC236}">
                <a16:creationId xmlns:a16="http://schemas.microsoft.com/office/drawing/2014/main" id="{F897F646-D376-99E4-FC8B-BA413EA4EF7B}"/>
              </a:ext>
            </a:extLst>
          </p:cNvPr>
          <p:cNvCxnSpPr>
            <a:cxnSpLocks/>
          </p:cNvCxnSpPr>
          <p:nvPr/>
        </p:nvCxnSpPr>
        <p:spPr>
          <a:xfrm>
            <a:off x="7875821" y="4857203"/>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29" name="Octagon 228">
            <a:extLst>
              <a:ext uri="{FF2B5EF4-FFF2-40B4-BE49-F238E27FC236}">
                <a16:creationId xmlns:a16="http://schemas.microsoft.com/office/drawing/2014/main" id="{E99E3275-0763-0538-C064-50669F977A06}"/>
              </a:ext>
            </a:extLst>
          </p:cNvPr>
          <p:cNvSpPr>
            <a:spLocks/>
          </p:cNvSpPr>
          <p:nvPr/>
        </p:nvSpPr>
        <p:spPr>
          <a:xfrm>
            <a:off x="7772910" y="4886010"/>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30" name="Straight Arrow Connector 229">
            <a:extLst>
              <a:ext uri="{FF2B5EF4-FFF2-40B4-BE49-F238E27FC236}">
                <a16:creationId xmlns:a16="http://schemas.microsoft.com/office/drawing/2014/main" id="{FD38B590-D603-2801-5211-223C9E0600C2}"/>
              </a:ext>
            </a:extLst>
          </p:cNvPr>
          <p:cNvCxnSpPr>
            <a:cxnSpLocks/>
          </p:cNvCxnSpPr>
          <p:nvPr/>
        </p:nvCxnSpPr>
        <p:spPr>
          <a:xfrm>
            <a:off x="7879336" y="4953652"/>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31" name="Straight Arrow Connector 230">
            <a:extLst>
              <a:ext uri="{FF2B5EF4-FFF2-40B4-BE49-F238E27FC236}">
                <a16:creationId xmlns:a16="http://schemas.microsoft.com/office/drawing/2014/main" id="{F504910B-8735-99AE-7766-7C13A0FB2FD7}"/>
              </a:ext>
            </a:extLst>
          </p:cNvPr>
          <p:cNvCxnSpPr>
            <a:cxnSpLocks/>
          </p:cNvCxnSpPr>
          <p:nvPr/>
        </p:nvCxnSpPr>
        <p:spPr>
          <a:xfrm>
            <a:off x="7873282" y="4753063"/>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2" name="Rectangle 231">
            <a:extLst>
              <a:ext uri="{FF2B5EF4-FFF2-40B4-BE49-F238E27FC236}">
                <a16:creationId xmlns:a16="http://schemas.microsoft.com/office/drawing/2014/main" id="{DD8AF95F-85A0-09B6-9B6D-1BE0F6E1AF5D}"/>
              </a:ext>
            </a:extLst>
          </p:cNvPr>
          <p:cNvSpPr>
            <a:spLocks/>
          </p:cNvSpPr>
          <p:nvPr/>
        </p:nvSpPr>
        <p:spPr>
          <a:xfrm>
            <a:off x="7337734" y="5409122"/>
            <a:ext cx="1075108"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A6D90F06-F0C9-BF8A-77E2-CDCD313CF813}"/>
              </a:ext>
            </a:extLst>
          </p:cNvPr>
          <p:cNvSpPr>
            <a:spLocks/>
          </p:cNvSpPr>
          <p:nvPr/>
        </p:nvSpPr>
        <p:spPr>
          <a:xfrm>
            <a:off x="7715945" y="5437976"/>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cxnSp>
        <p:nvCxnSpPr>
          <p:cNvPr id="234" name="Straight Arrow Connector 233">
            <a:extLst>
              <a:ext uri="{FF2B5EF4-FFF2-40B4-BE49-F238E27FC236}">
                <a16:creationId xmlns:a16="http://schemas.microsoft.com/office/drawing/2014/main" id="{A5FB51B9-C8DB-B0F8-A0A3-D19383FC3A1A}"/>
              </a:ext>
            </a:extLst>
          </p:cNvPr>
          <p:cNvCxnSpPr>
            <a:cxnSpLocks/>
            <a:stCxn id="233" idx="4"/>
            <a:endCxn id="235" idx="0"/>
          </p:cNvCxnSpPr>
          <p:nvPr/>
        </p:nvCxnSpPr>
        <p:spPr>
          <a:xfrm>
            <a:off x="7875967" y="5684864"/>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5" name="Trapezoid 234">
            <a:extLst>
              <a:ext uri="{FF2B5EF4-FFF2-40B4-BE49-F238E27FC236}">
                <a16:creationId xmlns:a16="http://schemas.microsoft.com/office/drawing/2014/main" id="{06B0C7B2-B738-6DBD-C2C3-79DDDE8A8FF5}"/>
              </a:ext>
            </a:extLst>
          </p:cNvPr>
          <p:cNvSpPr>
            <a:spLocks/>
          </p:cNvSpPr>
          <p:nvPr/>
        </p:nvSpPr>
        <p:spPr>
          <a:xfrm>
            <a:off x="7407971" y="5727225"/>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a:extLst>
              <a:ext uri="{FF2B5EF4-FFF2-40B4-BE49-F238E27FC236}">
                <a16:creationId xmlns:a16="http://schemas.microsoft.com/office/drawing/2014/main" id="{28BE91E0-F765-8444-2A77-4A5F6268D951}"/>
              </a:ext>
            </a:extLst>
          </p:cNvPr>
          <p:cNvSpPr>
            <a:spLocks/>
          </p:cNvSpPr>
          <p:nvPr/>
        </p:nvSpPr>
        <p:spPr>
          <a:xfrm rot="10800000">
            <a:off x="7407971" y="5923299"/>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Arrow Connector 236">
            <a:extLst>
              <a:ext uri="{FF2B5EF4-FFF2-40B4-BE49-F238E27FC236}">
                <a16:creationId xmlns:a16="http://schemas.microsoft.com/office/drawing/2014/main" id="{94FBE0DF-0C10-2DCA-3C96-07EFB6A5F3F0}"/>
              </a:ext>
            </a:extLst>
          </p:cNvPr>
          <p:cNvCxnSpPr>
            <a:cxnSpLocks/>
          </p:cNvCxnSpPr>
          <p:nvPr/>
        </p:nvCxnSpPr>
        <p:spPr>
          <a:xfrm>
            <a:off x="7874561" y="5799277"/>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8" name="Octagon 237">
            <a:extLst>
              <a:ext uri="{FF2B5EF4-FFF2-40B4-BE49-F238E27FC236}">
                <a16:creationId xmlns:a16="http://schemas.microsoft.com/office/drawing/2014/main" id="{18B74E57-8E03-B62C-40C9-D47949B849C2}"/>
              </a:ext>
            </a:extLst>
          </p:cNvPr>
          <p:cNvSpPr>
            <a:spLocks/>
          </p:cNvSpPr>
          <p:nvPr/>
        </p:nvSpPr>
        <p:spPr>
          <a:xfrm>
            <a:off x="7771649" y="5823004"/>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39" name="Straight Arrow Connector 238">
            <a:extLst>
              <a:ext uri="{FF2B5EF4-FFF2-40B4-BE49-F238E27FC236}">
                <a16:creationId xmlns:a16="http://schemas.microsoft.com/office/drawing/2014/main" id="{A874BC82-AC66-64E3-89B0-D0399233048F}"/>
              </a:ext>
            </a:extLst>
          </p:cNvPr>
          <p:cNvCxnSpPr>
            <a:cxnSpLocks/>
          </p:cNvCxnSpPr>
          <p:nvPr/>
        </p:nvCxnSpPr>
        <p:spPr>
          <a:xfrm>
            <a:off x="7878074" y="5895726"/>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40" name="Straight Arrow Connector 239">
            <a:extLst>
              <a:ext uri="{FF2B5EF4-FFF2-40B4-BE49-F238E27FC236}">
                <a16:creationId xmlns:a16="http://schemas.microsoft.com/office/drawing/2014/main" id="{DE5B7C6D-79E6-46DC-A031-6EA922993DFD}"/>
              </a:ext>
            </a:extLst>
          </p:cNvPr>
          <p:cNvCxnSpPr>
            <a:cxnSpLocks/>
            <a:stCxn id="236" idx="0"/>
          </p:cNvCxnSpPr>
          <p:nvPr/>
        </p:nvCxnSpPr>
        <p:spPr>
          <a:xfrm>
            <a:off x="7877237" y="5996450"/>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41" name="Oval 240">
            <a:extLst>
              <a:ext uri="{FF2B5EF4-FFF2-40B4-BE49-F238E27FC236}">
                <a16:creationId xmlns:a16="http://schemas.microsoft.com/office/drawing/2014/main" id="{FA3C7BDF-1361-59F4-390E-F0FA84168CB4}"/>
              </a:ext>
            </a:extLst>
          </p:cNvPr>
          <p:cNvSpPr>
            <a:spLocks/>
          </p:cNvSpPr>
          <p:nvPr/>
        </p:nvSpPr>
        <p:spPr>
          <a:xfrm>
            <a:off x="7717851" y="6041351"/>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a:t>
            </a:r>
          </a:p>
        </p:txBody>
      </p:sp>
      <p:cxnSp>
        <p:nvCxnSpPr>
          <p:cNvPr id="242" name="Straight Arrow Connector 241">
            <a:extLst>
              <a:ext uri="{FF2B5EF4-FFF2-40B4-BE49-F238E27FC236}">
                <a16:creationId xmlns:a16="http://schemas.microsoft.com/office/drawing/2014/main" id="{4BBBB8E3-44C1-6E37-4147-818884F360BE}"/>
              </a:ext>
            </a:extLst>
          </p:cNvPr>
          <p:cNvCxnSpPr>
            <a:cxnSpLocks/>
            <a:stCxn id="241" idx="4"/>
          </p:cNvCxnSpPr>
          <p:nvPr/>
        </p:nvCxnSpPr>
        <p:spPr>
          <a:xfrm flipH="1" flipV="1">
            <a:off x="7854106" y="6285338"/>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92" name="Straight Arrow Connector 291">
            <a:extLst>
              <a:ext uri="{FF2B5EF4-FFF2-40B4-BE49-F238E27FC236}">
                <a16:creationId xmlns:a16="http://schemas.microsoft.com/office/drawing/2014/main" id="{169E2A49-FA15-4B3F-21E9-631BB10B46DB}"/>
              </a:ext>
            </a:extLst>
          </p:cNvPr>
          <p:cNvCxnSpPr>
            <a:cxnSpLocks/>
          </p:cNvCxnSpPr>
          <p:nvPr/>
        </p:nvCxnSpPr>
        <p:spPr>
          <a:xfrm>
            <a:off x="4818038" y="4042599"/>
            <a:ext cx="0" cy="61440"/>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sp>
        <p:nvSpPr>
          <p:cNvPr id="294" name="TextBox 293">
            <a:extLst>
              <a:ext uri="{FF2B5EF4-FFF2-40B4-BE49-F238E27FC236}">
                <a16:creationId xmlns:a16="http://schemas.microsoft.com/office/drawing/2014/main" id="{46C0B65B-F839-49D5-D600-819E4CE1901B}"/>
              </a:ext>
            </a:extLst>
          </p:cNvPr>
          <p:cNvSpPr txBox="1"/>
          <p:nvPr/>
        </p:nvSpPr>
        <p:spPr>
          <a:xfrm>
            <a:off x="2806960" y="2115337"/>
            <a:ext cx="954107" cy="307777"/>
          </a:xfrm>
          <a:prstGeom prst="rect">
            <a:avLst/>
          </a:prstGeom>
          <a:noFill/>
        </p:spPr>
        <p:txBody>
          <a:bodyPr wrap="none" rtlCol="0">
            <a:spAutoFit/>
          </a:bodyPr>
          <a:lstStyle/>
          <a:p>
            <a:r>
              <a:rPr lang="en-US" sz="1400" dirty="0"/>
              <a:t>init     (</a:t>
            </a:r>
            <a:r>
              <a:rPr lang="en-US" sz="1400" dirty="0" err="1"/>
              <a:t>i</a:t>
            </a:r>
            <a:r>
              <a:rPr lang="en-US" sz="1400" dirty="0"/>
              <a:t>=1)</a:t>
            </a:r>
          </a:p>
        </p:txBody>
      </p:sp>
      <p:sp>
        <p:nvSpPr>
          <p:cNvPr id="295" name="TextBox 294">
            <a:extLst>
              <a:ext uri="{FF2B5EF4-FFF2-40B4-BE49-F238E27FC236}">
                <a16:creationId xmlns:a16="http://schemas.microsoft.com/office/drawing/2014/main" id="{F2C2866E-D873-CD6D-3A9E-EF56B4707456}"/>
              </a:ext>
            </a:extLst>
          </p:cNvPr>
          <p:cNvSpPr txBox="1"/>
          <p:nvPr/>
        </p:nvSpPr>
        <p:spPr>
          <a:xfrm>
            <a:off x="2667000" y="4140705"/>
            <a:ext cx="1325106" cy="307777"/>
          </a:xfrm>
          <a:prstGeom prst="rect">
            <a:avLst/>
          </a:prstGeom>
          <a:noFill/>
        </p:spPr>
        <p:txBody>
          <a:bodyPr wrap="none" rtlCol="0">
            <a:spAutoFit/>
          </a:bodyPr>
          <a:lstStyle/>
          <a:p>
            <a:r>
              <a:rPr lang="en-US" sz="1400" dirty="0"/>
              <a:t>update   i=(i+1)</a:t>
            </a:r>
          </a:p>
        </p:txBody>
      </p:sp>
      <p:sp>
        <p:nvSpPr>
          <p:cNvPr id="296" name="TextBox 295">
            <a:extLst>
              <a:ext uri="{FF2B5EF4-FFF2-40B4-BE49-F238E27FC236}">
                <a16:creationId xmlns:a16="http://schemas.microsoft.com/office/drawing/2014/main" id="{9B6DC053-AB17-51B5-97AF-6C6D481BEA35}"/>
              </a:ext>
            </a:extLst>
          </p:cNvPr>
          <p:cNvSpPr txBox="1"/>
          <p:nvPr/>
        </p:nvSpPr>
        <p:spPr>
          <a:xfrm>
            <a:off x="2708073" y="2346849"/>
            <a:ext cx="1050288" cy="307777"/>
          </a:xfrm>
          <a:prstGeom prst="rect">
            <a:avLst/>
          </a:prstGeom>
          <a:noFill/>
        </p:spPr>
        <p:txBody>
          <a:bodyPr wrap="none" rtlCol="0">
            <a:spAutoFit/>
          </a:bodyPr>
          <a:lstStyle/>
          <a:p>
            <a:r>
              <a:rPr lang="en-US" sz="1400" dirty="0"/>
              <a:t>while   (</a:t>
            </a:r>
            <a:r>
              <a:rPr lang="en-US" sz="1400" dirty="0" err="1"/>
              <a:t>i</a:t>
            </a:r>
            <a:r>
              <a:rPr lang="en-US" sz="1400" dirty="0"/>
              <a:t>&lt;4)</a:t>
            </a:r>
          </a:p>
        </p:txBody>
      </p:sp>
      <p:sp>
        <p:nvSpPr>
          <p:cNvPr id="297" name="TextBox 296">
            <a:extLst>
              <a:ext uri="{FF2B5EF4-FFF2-40B4-BE49-F238E27FC236}">
                <a16:creationId xmlns:a16="http://schemas.microsoft.com/office/drawing/2014/main" id="{595B6726-22F9-1AEE-BE5C-F2925FD9EEC2}"/>
              </a:ext>
            </a:extLst>
          </p:cNvPr>
          <p:cNvSpPr txBox="1"/>
          <p:nvPr/>
        </p:nvSpPr>
        <p:spPr>
          <a:xfrm>
            <a:off x="7303131" y="1443876"/>
            <a:ext cx="954107" cy="307777"/>
          </a:xfrm>
          <a:prstGeom prst="rect">
            <a:avLst/>
          </a:prstGeom>
          <a:noFill/>
        </p:spPr>
        <p:txBody>
          <a:bodyPr wrap="none" rtlCol="0">
            <a:spAutoFit/>
          </a:bodyPr>
          <a:lstStyle/>
          <a:p>
            <a:r>
              <a:rPr lang="en-US" sz="1400" dirty="0"/>
              <a:t>init     (</a:t>
            </a:r>
            <a:r>
              <a:rPr lang="en-US" sz="1400" dirty="0" err="1"/>
              <a:t>i</a:t>
            </a:r>
            <a:r>
              <a:rPr lang="en-US" sz="1400" dirty="0"/>
              <a:t>=1)</a:t>
            </a:r>
          </a:p>
        </p:txBody>
      </p:sp>
      <p:sp>
        <p:nvSpPr>
          <p:cNvPr id="298" name="TextBox 297">
            <a:extLst>
              <a:ext uri="{FF2B5EF4-FFF2-40B4-BE49-F238E27FC236}">
                <a16:creationId xmlns:a16="http://schemas.microsoft.com/office/drawing/2014/main" id="{29998FDD-704B-4B54-EE01-6890CF0332E0}"/>
              </a:ext>
            </a:extLst>
          </p:cNvPr>
          <p:cNvSpPr txBox="1"/>
          <p:nvPr/>
        </p:nvSpPr>
        <p:spPr>
          <a:xfrm>
            <a:off x="7211881" y="1681336"/>
            <a:ext cx="1050288" cy="307777"/>
          </a:xfrm>
          <a:prstGeom prst="rect">
            <a:avLst/>
          </a:prstGeom>
          <a:noFill/>
        </p:spPr>
        <p:txBody>
          <a:bodyPr wrap="none" rtlCol="0">
            <a:spAutoFit/>
          </a:bodyPr>
          <a:lstStyle/>
          <a:p>
            <a:r>
              <a:rPr lang="en-US" sz="1400" dirty="0"/>
              <a:t>while   (</a:t>
            </a:r>
            <a:r>
              <a:rPr lang="en-US" sz="1400" dirty="0" err="1"/>
              <a:t>i</a:t>
            </a:r>
            <a:r>
              <a:rPr lang="en-US" sz="1400" dirty="0"/>
              <a:t>&lt;3)</a:t>
            </a:r>
          </a:p>
        </p:txBody>
      </p:sp>
      <p:sp>
        <p:nvSpPr>
          <p:cNvPr id="299" name="TextBox 298">
            <a:extLst>
              <a:ext uri="{FF2B5EF4-FFF2-40B4-BE49-F238E27FC236}">
                <a16:creationId xmlns:a16="http://schemas.microsoft.com/office/drawing/2014/main" id="{906C5FB6-6DE9-E866-A0D2-47280B10E669}"/>
              </a:ext>
            </a:extLst>
          </p:cNvPr>
          <p:cNvSpPr txBox="1"/>
          <p:nvPr/>
        </p:nvSpPr>
        <p:spPr>
          <a:xfrm>
            <a:off x="7227753" y="3475452"/>
            <a:ext cx="1325106" cy="307777"/>
          </a:xfrm>
          <a:prstGeom prst="rect">
            <a:avLst/>
          </a:prstGeom>
          <a:noFill/>
        </p:spPr>
        <p:txBody>
          <a:bodyPr wrap="none" rtlCol="0">
            <a:spAutoFit/>
          </a:bodyPr>
          <a:lstStyle/>
          <a:p>
            <a:r>
              <a:rPr lang="en-US" sz="1400" dirty="0"/>
              <a:t>update   i=(i+1)</a:t>
            </a:r>
          </a:p>
        </p:txBody>
      </p:sp>
      <p:cxnSp>
        <p:nvCxnSpPr>
          <p:cNvPr id="308" name="Straight Arrow Connector 307">
            <a:extLst>
              <a:ext uri="{FF2B5EF4-FFF2-40B4-BE49-F238E27FC236}">
                <a16:creationId xmlns:a16="http://schemas.microsoft.com/office/drawing/2014/main" id="{8EA7CD16-1E8E-7C09-4ABA-9E74725D0EA2}"/>
              </a:ext>
            </a:extLst>
          </p:cNvPr>
          <p:cNvCxnSpPr>
            <a:cxnSpLocks/>
          </p:cNvCxnSpPr>
          <p:nvPr/>
        </p:nvCxnSpPr>
        <p:spPr>
          <a:xfrm>
            <a:off x="6303195" y="2533096"/>
            <a:ext cx="0" cy="64008"/>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sp>
        <p:nvSpPr>
          <p:cNvPr id="309" name="Title 3">
            <a:extLst>
              <a:ext uri="{FF2B5EF4-FFF2-40B4-BE49-F238E27FC236}">
                <a16:creationId xmlns:a16="http://schemas.microsoft.com/office/drawing/2014/main" id="{97CF69D2-3393-D0F1-B2CF-8DA80A7C6EB1}"/>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CCS extraction for sequential loops</a:t>
            </a:r>
          </a:p>
        </p:txBody>
      </p:sp>
      <p:sp>
        <p:nvSpPr>
          <p:cNvPr id="3" name="Slide Number Placeholder 2">
            <a:extLst>
              <a:ext uri="{FF2B5EF4-FFF2-40B4-BE49-F238E27FC236}">
                <a16:creationId xmlns:a16="http://schemas.microsoft.com/office/drawing/2014/main" id="{2E102037-052B-7D9E-E1BC-E20972A22C74}"/>
              </a:ext>
            </a:extLst>
          </p:cNvPr>
          <p:cNvSpPr>
            <a:spLocks noGrp="1"/>
          </p:cNvSpPr>
          <p:nvPr>
            <p:ph type="sldNum" sz="quarter" idx="12"/>
          </p:nvPr>
        </p:nvSpPr>
        <p:spPr/>
        <p:txBody>
          <a:bodyPr/>
          <a:lstStyle/>
          <a:p>
            <a:fld id="{6DD69A12-C92C-4BBE-9117-F68D7536AD73}" type="slidenum">
              <a:rPr lang="en-US" smtClean="0"/>
              <a:t>15</a:t>
            </a:fld>
            <a:endParaRPr lang="en-US"/>
          </a:p>
        </p:txBody>
      </p:sp>
    </p:spTree>
    <p:extLst>
      <p:ext uri="{BB962C8B-B14F-4D97-AF65-F5344CB8AC3E}">
        <p14:creationId xmlns:p14="http://schemas.microsoft.com/office/powerpoint/2010/main" val="3418298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6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7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7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8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8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8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8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8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8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89"/>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90"/>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9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3"/>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9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96"/>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97"/>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9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1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12"/>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1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1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15"/>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1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17"/>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8"/>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1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0"/>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21"/>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9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20"/>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9"/>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21"/>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122"/>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23"/>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24"/>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25"/>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26"/>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27"/>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28"/>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29"/>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30"/>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31"/>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32"/>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33"/>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34"/>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35"/>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36"/>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37"/>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38"/>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39"/>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140"/>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141"/>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42"/>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43"/>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144"/>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145"/>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46"/>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147"/>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48"/>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149"/>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50"/>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51"/>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52"/>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153"/>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154"/>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55"/>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56"/>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57"/>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58"/>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59"/>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60"/>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161"/>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62"/>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63"/>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164"/>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65"/>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66"/>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167"/>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168"/>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69"/>
                                        </p:tgtEl>
                                        <p:attrNameLst>
                                          <p:attrName>style.visibility</p:attrName>
                                        </p:attrNameLst>
                                      </p:cBhvr>
                                      <p:to>
                                        <p:strVal val="visible"/>
                                      </p:to>
                                    </p:set>
                                  </p:childTnLst>
                                </p:cTn>
                              </p:par>
                              <p:par>
                                <p:cTn id="335" presetID="1" presetClass="entr" presetSubtype="0" fill="hold" nodeType="withEffect">
                                  <p:stCondLst>
                                    <p:cond delay="0"/>
                                  </p:stCondLst>
                                  <p:childTnLst>
                                    <p:set>
                                      <p:cBhvr>
                                        <p:cTn id="336" dur="1" fill="hold">
                                          <p:stCondLst>
                                            <p:cond delay="0"/>
                                          </p:stCondLst>
                                        </p:cTn>
                                        <p:tgtEl>
                                          <p:spTgt spid="170"/>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171"/>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172"/>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173"/>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174"/>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17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176"/>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77"/>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78"/>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179"/>
                                        </p:tgtEl>
                                        <p:attrNameLst>
                                          <p:attrName>style.visibility</p:attrName>
                                        </p:attrNameLst>
                                      </p:cBhvr>
                                      <p:to>
                                        <p:strVal val="visible"/>
                                      </p:to>
                                    </p:set>
                                  </p:childTnLst>
                                </p:cTn>
                              </p:par>
                              <p:par>
                                <p:cTn id="355" presetID="1" presetClass="entr" presetSubtype="0" fill="hold" nodeType="withEffect">
                                  <p:stCondLst>
                                    <p:cond delay="0"/>
                                  </p:stCondLst>
                                  <p:childTnLst>
                                    <p:set>
                                      <p:cBhvr>
                                        <p:cTn id="356" dur="1" fill="hold">
                                          <p:stCondLst>
                                            <p:cond delay="0"/>
                                          </p:stCondLst>
                                        </p:cTn>
                                        <p:tgtEl>
                                          <p:spTgt spid="180"/>
                                        </p:tgtEl>
                                        <p:attrNameLst>
                                          <p:attrName>style.visibility</p:attrName>
                                        </p:attrNameLst>
                                      </p:cBhvr>
                                      <p:to>
                                        <p:strVal val="visible"/>
                                      </p:to>
                                    </p:set>
                                  </p:childTnLst>
                                </p:cTn>
                              </p:par>
                              <p:par>
                                <p:cTn id="357" presetID="1" presetClass="entr" presetSubtype="0" fill="hold" nodeType="withEffect">
                                  <p:stCondLst>
                                    <p:cond delay="0"/>
                                  </p:stCondLst>
                                  <p:childTnLst>
                                    <p:set>
                                      <p:cBhvr>
                                        <p:cTn id="358" dur="1" fill="hold">
                                          <p:stCondLst>
                                            <p:cond delay="0"/>
                                          </p:stCondLst>
                                        </p:cTn>
                                        <p:tgtEl>
                                          <p:spTgt spid="181"/>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182"/>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183"/>
                                        </p:tgtEl>
                                        <p:attrNameLst>
                                          <p:attrName>style.visibility</p:attrName>
                                        </p:attrNameLst>
                                      </p:cBhvr>
                                      <p:to>
                                        <p:strVal val="visible"/>
                                      </p:to>
                                    </p:set>
                                  </p:childTnLst>
                                </p:cTn>
                              </p:par>
                              <p:par>
                                <p:cTn id="363" presetID="1" presetClass="entr" presetSubtype="0" fill="hold" nodeType="withEffect">
                                  <p:stCondLst>
                                    <p:cond delay="0"/>
                                  </p:stCondLst>
                                  <p:childTnLst>
                                    <p:set>
                                      <p:cBhvr>
                                        <p:cTn id="364" dur="1" fill="hold">
                                          <p:stCondLst>
                                            <p:cond delay="0"/>
                                          </p:stCondLst>
                                        </p:cTn>
                                        <p:tgtEl>
                                          <p:spTgt spid="184"/>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185"/>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186"/>
                                        </p:tgtEl>
                                        <p:attrNameLst>
                                          <p:attrName>style.visibility</p:attrName>
                                        </p:attrNameLst>
                                      </p:cBhvr>
                                      <p:to>
                                        <p:strVal val="visible"/>
                                      </p:to>
                                    </p:set>
                                  </p:childTnLst>
                                </p:cTn>
                              </p:par>
                              <p:par>
                                <p:cTn id="369" presetID="1" presetClass="entr" presetSubtype="0" fill="hold" nodeType="withEffect">
                                  <p:stCondLst>
                                    <p:cond delay="0"/>
                                  </p:stCondLst>
                                  <p:childTnLst>
                                    <p:set>
                                      <p:cBhvr>
                                        <p:cTn id="370" dur="1" fill="hold">
                                          <p:stCondLst>
                                            <p:cond delay="0"/>
                                          </p:stCondLst>
                                        </p:cTn>
                                        <p:tgtEl>
                                          <p:spTgt spid="187"/>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188"/>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189"/>
                                        </p:tgtEl>
                                        <p:attrNameLst>
                                          <p:attrName>style.visibility</p:attrName>
                                        </p:attrNameLst>
                                      </p:cBhvr>
                                      <p:to>
                                        <p:strVal val="visible"/>
                                      </p:to>
                                    </p:set>
                                  </p:childTnLst>
                                </p:cTn>
                              </p:par>
                              <p:par>
                                <p:cTn id="375" presetID="1" presetClass="entr" presetSubtype="0" fill="hold" nodeType="withEffect">
                                  <p:stCondLst>
                                    <p:cond delay="0"/>
                                  </p:stCondLst>
                                  <p:childTnLst>
                                    <p:set>
                                      <p:cBhvr>
                                        <p:cTn id="376" dur="1" fill="hold">
                                          <p:stCondLst>
                                            <p:cond delay="0"/>
                                          </p:stCondLst>
                                        </p:cTn>
                                        <p:tgtEl>
                                          <p:spTgt spid="190"/>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191"/>
                                        </p:tgtEl>
                                        <p:attrNameLst>
                                          <p:attrName>style.visibility</p:attrName>
                                        </p:attrNameLst>
                                      </p:cBhvr>
                                      <p:to>
                                        <p:strVal val="visible"/>
                                      </p:to>
                                    </p:set>
                                  </p:childTnLst>
                                </p:cTn>
                              </p:par>
                              <p:par>
                                <p:cTn id="379" presetID="1" presetClass="entr" presetSubtype="0" fill="hold" nodeType="withEffect">
                                  <p:stCondLst>
                                    <p:cond delay="0"/>
                                  </p:stCondLst>
                                  <p:childTnLst>
                                    <p:set>
                                      <p:cBhvr>
                                        <p:cTn id="380" dur="1" fill="hold">
                                          <p:stCondLst>
                                            <p:cond delay="0"/>
                                          </p:stCondLst>
                                        </p:cTn>
                                        <p:tgtEl>
                                          <p:spTgt spid="192"/>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308"/>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nodeType="clickEffect">
                                  <p:stCondLst>
                                    <p:cond delay="0"/>
                                  </p:stCondLst>
                                  <p:childTnLst>
                                    <p:set>
                                      <p:cBhvr>
                                        <p:cTn id="386" dur="1" fill="hold">
                                          <p:stCondLst>
                                            <p:cond delay="0"/>
                                          </p:stCondLst>
                                        </p:cTn>
                                        <p:tgtEl>
                                          <p:spTgt spid="25"/>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26"/>
                                        </p:tgtEl>
                                        <p:attrNameLst>
                                          <p:attrName>style.visibility</p:attrName>
                                        </p:attrNameLst>
                                      </p:cBhvr>
                                      <p:to>
                                        <p:strVal val="visible"/>
                                      </p:to>
                                    </p:set>
                                  </p:childTnLst>
                                </p:cTn>
                              </p:par>
                              <p:par>
                                <p:cTn id="389" presetID="1" presetClass="entr" presetSubtype="0" fill="hold" nodeType="withEffect">
                                  <p:stCondLst>
                                    <p:cond delay="0"/>
                                  </p:stCondLst>
                                  <p:childTnLst>
                                    <p:set>
                                      <p:cBhvr>
                                        <p:cTn id="390" dur="1" fill="hold">
                                          <p:stCondLst>
                                            <p:cond delay="0"/>
                                          </p:stCondLst>
                                        </p:cTn>
                                        <p:tgtEl>
                                          <p:spTgt spid="24"/>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nodeType="clickEffect">
                                  <p:stCondLst>
                                    <p:cond delay="0"/>
                                  </p:stCondLst>
                                  <p:childTnLst>
                                    <p:set>
                                      <p:cBhvr>
                                        <p:cTn id="394" dur="1" fill="hold">
                                          <p:stCondLst>
                                            <p:cond delay="0"/>
                                          </p:stCondLst>
                                        </p:cTn>
                                        <p:tgtEl>
                                          <p:spTgt spid="22"/>
                                        </p:tgtEl>
                                        <p:attrNameLst>
                                          <p:attrName>style.visibility</p:attrName>
                                        </p:attrNameLst>
                                      </p:cBhvr>
                                      <p:to>
                                        <p:strVal val="visible"/>
                                      </p:to>
                                    </p:set>
                                  </p:childTnLst>
                                </p:cTn>
                              </p:par>
                              <p:par>
                                <p:cTn id="395" presetID="1" presetClass="entr" presetSubtype="0" fill="hold" nodeType="withEffect">
                                  <p:stCondLst>
                                    <p:cond delay="0"/>
                                  </p:stCondLst>
                                  <p:childTnLst>
                                    <p:set>
                                      <p:cBhvr>
                                        <p:cTn id="396" dur="1" fill="hold">
                                          <p:stCondLst>
                                            <p:cond delay="0"/>
                                          </p:stCondLst>
                                        </p:cTn>
                                        <p:tgtEl>
                                          <p:spTgt spid="23"/>
                                        </p:tgtEl>
                                        <p:attrNameLst>
                                          <p:attrName>style.visibility</p:attrName>
                                        </p:attrNameLst>
                                      </p:cBhvr>
                                      <p:to>
                                        <p:strVal val="visible"/>
                                      </p:to>
                                    </p:set>
                                  </p:childTnLst>
                                </p:cTn>
                              </p:par>
                              <p:par>
                                <p:cTn id="397" presetID="1" presetClass="entr" presetSubtype="0" fill="hold" nodeType="withEffect">
                                  <p:stCondLst>
                                    <p:cond delay="0"/>
                                  </p:stCondLst>
                                  <p:childTnLst>
                                    <p:set>
                                      <p:cBhvr>
                                        <p:cTn id="398" dur="1" fill="hold">
                                          <p:stCondLst>
                                            <p:cond delay="0"/>
                                          </p:stCondLst>
                                        </p:cTn>
                                        <p:tgtEl>
                                          <p:spTgt spid="193"/>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194"/>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195"/>
                                        </p:tgtEl>
                                        <p:attrNameLst>
                                          <p:attrName>style.visibility</p:attrName>
                                        </p:attrNameLst>
                                      </p:cBhvr>
                                      <p:to>
                                        <p:strVal val="visible"/>
                                      </p:to>
                                    </p:set>
                                  </p:childTnLst>
                                </p:cTn>
                              </p:par>
                              <p:par>
                                <p:cTn id="403" presetID="1" presetClass="entr" presetSubtype="0" fill="hold" nodeType="withEffect">
                                  <p:stCondLst>
                                    <p:cond delay="0"/>
                                  </p:stCondLst>
                                  <p:childTnLst>
                                    <p:set>
                                      <p:cBhvr>
                                        <p:cTn id="404" dur="1" fill="hold">
                                          <p:stCondLst>
                                            <p:cond delay="0"/>
                                          </p:stCondLst>
                                        </p:cTn>
                                        <p:tgtEl>
                                          <p:spTgt spid="196"/>
                                        </p:tgtEl>
                                        <p:attrNameLst>
                                          <p:attrName>style.visibility</p:attrName>
                                        </p:attrNameLst>
                                      </p:cBhvr>
                                      <p:to>
                                        <p:strVal val="visible"/>
                                      </p:to>
                                    </p:set>
                                  </p:childTnLst>
                                </p:cTn>
                              </p:par>
                              <p:par>
                                <p:cTn id="405" presetID="1" presetClass="entr" presetSubtype="0" fill="hold" grpId="0" nodeType="withEffect">
                                  <p:stCondLst>
                                    <p:cond delay="0"/>
                                  </p:stCondLst>
                                  <p:childTnLst>
                                    <p:set>
                                      <p:cBhvr>
                                        <p:cTn id="406" dur="1" fill="hold">
                                          <p:stCondLst>
                                            <p:cond delay="0"/>
                                          </p:stCondLst>
                                        </p:cTn>
                                        <p:tgtEl>
                                          <p:spTgt spid="19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198"/>
                                        </p:tgtEl>
                                        <p:attrNameLst>
                                          <p:attrName>style.visibility</p:attrName>
                                        </p:attrNameLst>
                                      </p:cBhvr>
                                      <p:to>
                                        <p:strVal val="visible"/>
                                      </p:to>
                                    </p:set>
                                  </p:childTnLst>
                                </p:cTn>
                              </p:par>
                              <p:par>
                                <p:cTn id="409" presetID="1" presetClass="entr" presetSubtype="0" fill="hold" nodeType="withEffect">
                                  <p:stCondLst>
                                    <p:cond delay="0"/>
                                  </p:stCondLst>
                                  <p:childTnLst>
                                    <p:set>
                                      <p:cBhvr>
                                        <p:cTn id="410" dur="1" fill="hold">
                                          <p:stCondLst>
                                            <p:cond delay="0"/>
                                          </p:stCondLst>
                                        </p:cTn>
                                        <p:tgtEl>
                                          <p:spTgt spid="199"/>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200"/>
                                        </p:tgtEl>
                                        <p:attrNameLst>
                                          <p:attrName>style.visibility</p:attrName>
                                        </p:attrNameLst>
                                      </p:cBhvr>
                                      <p:to>
                                        <p:strVal val="visible"/>
                                      </p:to>
                                    </p:set>
                                  </p:childTnLst>
                                </p:cTn>
                              </p:par>
                              <p:par>
                                <p:cTn id="413" presetID="1" presetClass="entr" presetSubtype="0" fill="hold" nodeType="withEffect">
                                  <p:stCondLst>
                                    <p:cond delay="0"/>
                                  </p:stCondLst>
                                  <p:childTnLst>
                                    <p:set>
                                      <p:cBhvr>
                                        <p:cTn id="414" dur="1" fill="hold">
                                          <p:stCondLst>
                                            <p:cond delay="0"/>
                                          </p:stCondLst>
                                        </p:cTn>
                                        <p:tgtEl>
                                          <p:spTgt spid="201"/>
                                        </p:tgtEl>
                                        <p:attrNameLst>
                                          <p:attrName>style.visibility</p:attrName>
                                        </p:attrNameLst>
                                      </p:cBhvr>
                                      <p:to>
                                        <p:strVal val="visible"/>
                                      </p:to>
                                    </p:set>
                                  </p:childTnLst>
                                </p:cTn>
                              </p:par>
                              <p:par>
                                <p:cTn id="415" presetID="1" presetClass="entr" presetSubtype="0" fill="hold" nodeType="withEffect">
                                  <p:stCondLst>
                                    <p:cond delay="0"/>
                                  </p:stCondLst>
                                  <p:childTnLst>
                                    <p:set>
                                      <p:cBhvr>
                                        <p:cTn id="416" dur="1" fill="hold">
                                          <p:stCondLst>
                                            <p:cond delay="0"/>
                                          </p:stCondLst>
                                        </p:cTn>
                                        <p:tgtEl>
                                          <p:spTgt spid="202"/>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203"/>
                                        </p:tgtEl>
                                        <p:attrNameLst>
                                          <p:attrName>style.visibility</p:attrName>
                                        </p:attrNameLst>
                                      </p:cBhvr>
                                      <p:to>
                                        <p:strVal val="visible"/>
                                      </p:to>
                                    </p:set>
                                  </p:childTnLst>
                                </p:cTn>
                              </p:par>
                              <p:par>
                                <p:cTn id="419" presetID="1" presetClass="entr" presetSubtype="0" fill="hold" grpId="0" nodeType="withEffect">
                                  <p:stCondLst>
                                    <p:cond delay="0"/>
                                  </p:stCondLst>
                                  <p:childTnLst>
                                    <p:set>
                                      <p:cBhvr>
                                        <p:cTn id="420" dur="1" fill="hold">
                                          <p:stCondLst>
                                            <p:cond delay="0"/>
                                          </p:stCondLst>
                                        </p:cTn>
                                        <p:tgtEl>
                                          <p:spTgt spid="204"/>
                                        </p:tgtEl>
                                        <p:attrNameLst>
                                          <p:attrName>style.visibility</p:attrName>
                                        </p:attrNameLst>
                                      </p:cBhvr>
                                      <p:to>
                                        <p:strVal val="visible"/>
                                      </p:to>
                                    </p:set>
                                  </p:childTnLst>
                                </p:cTn>
                              </p:par>
                              <p:par>
                                <p:cTn id="421" presetID="1" presetClass="entr" presetSubtype="0" fill="hold" grpId="0" nodeType="withEffect">
                                  <p:stCondLst>
                                    <p:cond delay="0"/>
                                  </p:stCondLst>
                                  <p:childTnLst>
                                    <p:set>
                                      <p:cBhvr>
                                        <p:cTn id="422" dur="1" fill="hold">
                                          <p:stCondLst>
                                            <p:cond delay="0"/>
                                          </p:stCondLst>
                                        </p:cTn>
                                        <p:tgtEl>
                                          <p:spTgt spid="205"/>
                                        </p:tgtEl>
                                        <p:attrNameLst>
                                          <p:attrName>style.visibility</p:attrName>
                                        </p:attrNameLst>
                                      </p:cBhvr>
                                      <p:to>
                                        <p:strVal val="visible"/>
                                      </p:to>
                                    </p:set>
                                  </p:childTnLst>
                                </p:cTn>
                              </p:par>
                              <p:par>
                                <p:cTn id="423" presetID="1" presetClass="entr" presetSubtype="0" fill="hold" nodeType="withEffect">
                                  <p:stCondLst>
                                    <p:cond delay="0"/>
                                  </p:stCondLst>
                                  <p:childTnLst>
                                    <p:set>
                                      <p:cBhvr>
                                        <p:cTn id="424" dur="1" fill="hold">
                                          <p:stCondLst>
                                            <p:cond delay="0"/>
                                          </p:stCondLst>
                                        </p:cTn>
                                        <p:tgtEl>
                                          <p:spTgt spid="206"/>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207"/>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208"/>
                                        </p:tgtEl>
                                        <p:attrNameLst>
                                          <p:attrName>style.visibility</p:attrName>
                                        </p:attrNameLst>
                                      </p:cBhvr>
                                      <p:to>
                                        <p:strVal val="visible"/>
                                      </p:to>
                                    </p:set>
                                  </p:childTnLst>
                                </p:cTn>
                              </p:par>
                              <p:par>
                                <p:cTn id="429" presetID="1" presetClass="entr" presetSubtype="0" fill="hold" nodeType="withEffect">
                                  <p:stCondLst>
                                    <p:cond delay="0"/>
                                  </p:stCondLst>
                                  <p:childTnLst>
                                    <p:set>
                                      <p:cBhvr>
                                        <p:cTn id="430" dur="1" fill="hold">
                                          <p:stCondLst>
                                            <p:cond delay="0"/>
                                          </p:stCondLst>
                                        </p:cTn>
                                        <p:tgtEl>
                                          <p:spTgt spid="20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210"/>
                                        </p:tgtEl>
                                        <p:attrNameLst>
                                          <p:attrName>style.visibility</p:attrName>
                                        </p:attrNameLst>
                                      </p:cBhvr>
                                      <p:to>
                                        <p:strVal val="visible"/>
                                      </p:to>
                                    </p:set>
                                  </p:childTnLst>
                                </p:cTn>
                              </p:par>
                              <p:par>
                                <p:cTn id="433" presetID="1" presetClass="entr" presetSubtype="0" fill="hold" nodeType="withEffect">
                                  <p:stCondLst>
                                    <p:cond delay="0"/>
                                  </p:stCondLst>
                                  <p:childTnLst>
                                    <p:set>
                                      <p:cBhvr>
                                        <p:cTn id="434" dur="1" fill="hold">
                                          <p:stCondLst>
                                            <p:cond delay="0"/>
                                          </p:stCondLst>
                                        </p:cTn>
                                        <p:tgtEl>
                                          <p:spTgt spid="211"/>
                                        </p:tgtEl>
                                        <p:attrNameLst>
                                          <p:attrName>style.visibility</p:attrName>
                                        </p:attrNameLst>
                                      </p:cBhvr>
                                      <p:to>
                                        <p:strVal val="visible"/>
                                      </p:to>
                                    </p:set>
                                  </p:childTnLst>
                                </p:cTn>
                              </p:par>
                              <p:par>
                                <p:cTn id="435" presetID="1" presetClass="entr" presetSubtype="0" fill="hold" nodeType="withEffect">
                                  <p:stCondLst>
                                    <p:cond delay="0"/>
                                  </p:stCondLst>
                                  <p:childTnLst>
                                    <p:set>
                                      <p:cBhvr>
                                        <p:cTn id="436" dur="1" fill="hold">
                                          <p:stCondLst>
                                            <p:cond delay="0"/>
                                          </p:stCondLst>
                                        </p:cTn>
                                        <p:tgtEl>
                                          <p:spTgt spid="212"/>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213"/>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214"/>
                                        </p:tgtEl>
                                        <p:attrNameLst>
                                          <p:attrName>style.visibility</p:attrName>
                                        </p:attrNameLst>
                                      </p:cBhvr>
                                      <p:to>
                                        <p:strVal val="visible"/>
                                      </p:to>
                                    </p:set>
                                  </p:childTnLst>
                                </p:cTn>
                              </p:par>
                              <p:par>
                                <p:cTn id="441" presetID="1" presetClass="entr" presetSubtype="0" fill="hold" nodeType="withEffect">
                                  <p:stCondLst>
                                    <p:cond delay="0"/>
                                  </p:stCondLst>
                                  <p:childTnLst>
                                    <p:set>
                                      <p:cBhvr>
                                        <p:cTn id="442" dur="1" fill="hold">
                                          <p:stCondLst>
                                            <p:cond delay="0"/>
                                          </p:stCondLst>
                                        </p:cTn>
                                        <p:tgtEl>
                                          <p:spTgt spid="215"/>
                                        </p:tgtEl>
                                        <p:attrNameLst>
                                          <p:attrName>style.visibility</p:attrName>
                                        </p:attrNameLst>
                                      </p:cBhvr>
                                      <p:to>
                                        <p:strVal val="visible"/>
                                      </p:to>
                                    </p:set>
                                  </p:childTnLst>
                                </p:cTn>
                              </p:par>
                              <p:par>
                                <p:cTn id="443" presetID="1" presetClass="entr" presetSubtype="0" fill="hold" grpId="0" nodeType="withEffect">
                                  <p:stCondLst>
                                    <p:cond delay="0"/>
                                  </p:stCondLst>
                                  <p:childTnLst>
                                    <p:set>
                                      <p:cBhvr>
                                        <p:cTn id="444" dur="1" fill="hold">
                                          <p:stCondLst>
                                            <p:cond delay="0"/>
                                          </p:stCondLst>
                                        </p:cTn>
                                        <p:tgtEl>
                                          <p:spTgt spid="216"/>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217"/>
                                        </p:tgtEl>
                                        <p:attrNameLst>
                                          <p:attrName>style.visibility</p:attrName>
                                        </p:attrNameLst>
                                      </p:cBhvr>
                                      <p:to>
                                        <p:strVal val="visible"/>
                                      </p:to>
                                    </p:set>
                                  </p:childTnLst>
                                </p:cTn>
                              </p:par>
                              <p:par>
                                <p:cTn id="447" presetID="1" presetClass="entr" presetSubtype="0" fill="hold" nodeType="withEffect">
                                  <p:stCondLst>
                                    <p:cond delay="0"/>
                                  </p:stCondLst>
                                  <p:childTnLst>
                                    <p:set>
                                      <p:cBhvr>
                                        <p:cTn id="448" dur="1" fill="hold">
                                          <p:stCondLst>
                                            <p:cond delay="0"/>
                                          </p:stCondLst>
                                        </p:cTn>
                                        <p:tgtEl>
                                          <p:spTgt spid="218"/>
                                        </p:tgtEl>
                                        <p:attrNameLst>
                                          <p:attrName>style.visibility</p:attrName>
                                        </p:attrNameLst>
                                      </p:cBhvr>
                                      <p:to>
                                        <p:strVal val="visible"/>
                                      </p:to>
                                    </p:set>
                                  </p:childTnLst>
                                </p:cTn>
                              </p:par>
                              <p:par>
                                <p:cTn id="449" presetID="1" presetClass="entr" presetSubtype="0" fill="hold" grpId="0" nodeType="withEffect">
                                  <p:stCondLst>
                                    <p:cond delay="0"/>
                                  </p:stCondLst>
                                  <p:childTnLst>
                                    <p:set>
                                      <p:cBhvr>
                                        <p:cTn id="450" dur="1" fill="hold">
                                          <p:stCondLst>
                                            <p:cond delay="0"/>
                                          </p:stCondLst>
                                        </p:cTn>
                                        <p:tgtEl>
                                          <p:spTgt spid="219"/>
                                        </p:tgtEl>
                                        <p:attrNameLst>
                                          <p:attrName>style.visibility</p:attrName>
                                        </p:attrNameLst>
                                      </p:cBhvr>
                                      <p:to>
                                        <p:strVal val="visible"/>
                                      </p:to>
                                    </p:set>
                                  </p:childTnLst>
                                </p:cTn>
                              </p:par>
                              <p:par>
                                <p:cTn id="451" presetID="1" presetClass="entr" presetSubtype="0" fill="hold" nodeType="withEffect">
                                  <p:stCondLst>
                                    <p:cond delay="0"/>
                                  </p:stCondLst>
                                  <p:childTnLst>
                                    <p:set>
                                      <p:cBhvr>
                                        <p:cTn id="452" dur="1" fill="hold">
                                          <p:stCondLst>
                                            <p:cond delay="0"/>
                                          </p:stCondLst>
                                        </p:cTn>
                                        <p:tgtEl>
                                          <p:spTgt spid="220"/>
                                        </p:tgtEl>
                                        <p:attrNameLst>
                                          <p:attrName>style.visibility</p:attrName>
                                        </p:attrNameLst>
                                      </p:cBhvr>
                                      <p:to>
                                        <p:strVal val="visible"/>
                                      </p:to>
                                    </p:set>
                                  </p:childTnLst>
                                </p:cTn>
                              </p:par>
                              <p:par>
                                <p:cTn id="453" presetID="1" presetClass="entr" presetSubtype="0" fill="hold" nodeType="withEffect">
                                  <p:stCondLst>
                                    <p:cond delay="0"/>
                                  </p:stCondLst>
                                  <p:childTnLst>
                                    <p:set>
                                      <p:cBhvr>
                                        <p:cTn id="454" dur="1" fill="hold">
                                          <p:stCondLst>
                                            <p:cond delay="0"/>
                                          </p:stCondLst>
                                        </p:cTn>
                                        <p:tgtEl>
                                          <p:spTgt spid="221"/>
                                        </p:tgtEl>
                                        <p:attrNameLst>
                                          <p:attrName>style.visibility</p:attrName>
                                        </p:attrNameLst>
                                      </p:cBhvr>
                                      <p:to>
                                        <p:strVal val="visible"/>
                                      </p:to>
                                    </p:set>
                                  </p:childTnLst>
                                </p:cTn>
                              </p:par>
                              <p:par>
                                <p:cTn id="455" presetID="1" presetClass="entr" presetSubtype="0" fill="hold" nodeType="withEffect">
                                  <p:stCondLst>
                                    <p:cond delay="0"/>
                                  </p:stCondLst>
                                  <p:childTnLst>
                                    <p:set>
                                      <p:cBhvr>
                                        <p:cTn id="456" dur="1" fill="hold">
                                          <p:stCondLst>
                                            <p:cond delay="0"/>
                                          </p:stCondLst>
                                        </p:cTn>
                                        <p:tgtEl>
                                          <p:spTgt spid="222"/>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223"/>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224"/>
                                        </p:tgtEl>
                                        <p:attrNameLst>
                                          <p:attrName>style.visibility</p:attrName>
                                        </p:attrNameLst>
                                      </p:cBhvr>
                                      <p:to>
                                        <p:strVal val="visible"/>
                                      </p:to>
                                    </p:set>
                                  </p:childTnLst>
                                </p:cTn>
                              </p:par>
                              <p:par>
                                <p:cTn id="461" presetID="1" presetClass="entr" presetSubtype="0" fill="hold" nodeType="withEffect">
                                  <p:stCondLst>
                                    <p:cond delay="0"/>
                                  </p:stCondLst>
                                  <p:childTnLst>
                                    <p:set>
                                      <p:cBhvr>
                                        <p:cTn id="462" dur="1" fill="hold">
                                          <p:stCondLst>
                                            <p:cond delay="0"/>
                                          </p:stCondLst>
                                        </p:cTn>
                                        <p:tgtEl>
                                          <p:spTgt spid="225"/>
                                        </p:tgtEl>
                                        <p:attrNameLst>
                                          <p:attrName>style.visibility</p:attrName>
                                        </p:attrNameLst>
                                      </p:cBhvr>
                                      <p:to>
                                        <p:strVal val="visible"/>
                                      </p:to>
                                    </p:set>
                                  </p:childTnLst>
                                </p:cTn>
                              </p:par>
                              <p:par>
                                <p:cTn id="463" presetID="1" presetClass="entr" presetSubtype="0" fill="hold" grpId="0" nodeType="withEffect">
                                  <p:stCondLst>
                                    <p:cond delay="0"/>
                                  </p:stCondLst>
                                  <p:childTnLst>
                                    <p:set>
                                      <p:cBhvr>
                                        <p:cTn id="464" dur="1" fill="hold">
                                          <p:stCondLst>
                                            <p:cond delay="0"/>
                                          </p:stCondLst>
                                        </p:cTn>
                                        <p:tgtEl>
                                          <p:spTgt spid="226"/>
                                        </p:tgtEl>
                                        <p:attrNameLst>
                                          <p:attrName>style.visibility</p:attrName>
                                        </p:attrNameLst>
                                      </p:cBhvr>
                                      <p:to>
                                        <p:strVal val="visible"/>
                                      </p:to>
                                    </p:set>
                                  </p:childTnLst>
                                </p:cTn>
                              </p:par>
                              <p:par>
                                <p:cTn id="465" presetID="1" presetClass="entr" presetSubtype="0" fill="hold" grpId="0" nodeType="withEffect">
                                  <p:stCondLst>
                                    <p:cond delay="0"/>
                                  </p:stCondLst>
                                  <p:childTnLst>
                                    <p:set>
                                      <p:cBhvr>
                                        <p:cTn id="466" dur="1" fill="hold">
                                          <p:stCondLst>
                                            <p:cond delay="0"/>
                                          </p:stCondLst>
                                        </p:cTn>
                                        <p:tgtEl>
                                          <p:spTgt spid="227"/>
                                        </p:tgtEl>
                                        <p:attrNameLst>
                                          <p:attrName>style.visibility</p:attrName>
                                        </p:attrNameLst>
                                      </p:cBhvr>
                                      <p:to>
                                        <p:strVal val="visible"/>
                                      </p:to>
                                    </p:set>
                                  </p:childTnLst>
                                </p:cTn>
                              </p:par>
                              <p:par>
                                <p:cTn id="467" presetID="1" presetClass="entr" presetSubtype="0" fill="hold" nodeType="withEffect">
                                  <p:stCondLst>
                                    <p:cond delay="0"/>
                                  </p:stCondLst>
                                  <p:childTnLst>
                                    <p:set>
                                      <p:cBhvr>
                                        <p:cTn id="468" dur="1" fill="hold">
                                          <p:stCondLst>
                                            <p:cond delay="0"/>
                                          </p:stCondLst>
                                        </p:cTn>
                                        <p:tgtEl>
                                          <p:spTgt spid="228"/>
                                        </p:tgtEl>
                                        <p:attrNameLst>
                                          <p:attrName>style.visibility</p:attrName>
                                        </p:attrNameLst>
                                      </p:cBhvr>
                                      <p:to>
                                        <p:strVal val="visible"/>
                                      </p:to>
                                    </p:set>
                                  </p:childTnLst>
                                </p:cTn>
                              </p:par>
                              <p:par>
                                <p:cTn id="469" presetID="1" presetClass="entr" presetSubtype="0" fill="hold" grpId="0" nodeType="withEffect">
                                  <p:stCondLst>
                                    <p:cond delay="0"/>
                                  </p:stCondLst>
                                  <p:childTnLst>
                                    <p:set>
                                      <p:cBhvr>
                                        <p:cTn id="470" dur="1" fill="hold">
                                          <p:stCondLst>
                                            <p:cond delay="0"/>
                                          </p:stCondLst>
                                        </p:cTn>
                                        <p:tgtEl>
                                          <p:spTgt spid="229"/>
                                        </p:tgtEl>
                                        <p:attrNameLst>
                                          <p:attrName>style.visibility</p:attrName>
                                        </p:attrNameLst>
                                      </p:cBhvr>
                                      <p:to>
                                        <p:strVal val="visible"/>
                                      </p:to>
                                    </p:set>
                                  </p:childTnLst>
                                </p:cTn>
                              </p:par>
                              <p:par>
                                <p:cTn id="471" presetID="1" presetClass="entr" presetSubtype="0" fill="hold" nodeType="withEffect">
                                  <p:stCondLst>
                                    <p:cond delay="0"/>
                                  </p:stCondLst>
                                  <p:childTnLst>
                                    <p:set>
                                      <p:cBhvr>
                                        <p:cTn id="472" dur="1" fill="hold">
                                          <p:stCondLst>
                                            <p:cond delay="0"/>
                                          </p:stCondLst>
                                        </p:cTn>
                                        <p:tgtEl>
                                          <p:spTgt spid="230"/>
                                        </p:tgtEl>
                                        <p:attrNameLst>
                                          <p:attrName>style.visibility</p:attrName>
                                        </p:attrNameLst>
                                      </p:cBhvr>
                                      <p:to>
                                        <p:strVal val="visible"/>
                                      </p:to>
                                    </p:set>
                                  </p:childTnLst>
                                </p:cTn>
                              </p:par>
                              <p:par>
                                <p:cTn id="473" presetID="1" presetClass="entr" presetSubtype="0" fill="hold" nodeType="withEffect">
                                  <p:stCondLst>
                                    <p:cond delay="0"/>
                                  </p:stCondLst>
                                  <p:childTnLst>
                                    <p:set>
                                      <p:cBhvr>
                                        <p:cTn id="474" dur="1" fill="hold">
                                          <p:stCondLst>
                                            <p:cond delay="0"/>
                                          </p:stCondLst>
                                        </p:cTn>
                                        <p:tgtEl>
                                          <p:spTgt spid="231"/>
                                        </p:tgtEl>
                                        <p:attrNameLst>
                                          <p:attrName>style.visibility</p:attrName>
                                        </p:attrNameLst>
                                      </p:cBhvr>
                                      <p:to>
                                        <p:strVal val="visible"/>
                                      </p:to>
                                    </p:set>
                                  </p:childTnLst>
                                </p:cTn>
                              </p:par>
                              <p:par>
                                <p:cTn id="475" presetID="1" presetClass="entr" presetSubtype="0" fill="hold" grpId="0" nodeType="withEffect">
                                  <p:stCondLst>
                                    <p:cond delay="0"/>
                                  </p:stCondLst>
                                  <p:childTnLst>
                                    <p:set>
                                      <p:cBhvr>
                                        <p:cTn id="476" dur="1" fill="hold">
                                          <p:stCondLst>
                                            <p:cond delay="0"/>
                                          </p:stCondLst>
                                        </p:cTn>
                                        <p:tgtEl>
                                          <p:spTgt spid="232"/>
                                        </p:tgtEl>
                                        <p:attrNameLst>
                                          <p:attrName>style.visibility</p:attrName>
                                        </p:attrNameLst>
                                      </p:cBhvr>
                                      <p:to>
                                        <p:strVal val="visible"/>
                                      </p:to>
                                    </p:set>
                                  </p:childTnLst>
                                </p:cTn>
                              </p:par>
                              <p:par>
                                <p:cTn id="477" presetID="1" presetClass="entr" presetSubtype="0" fill="hold" grpId="0" nodeType="withEffect">
                                  <p:stCondLst>
                                    <p:cond delay="0"/>
                                  </p:stCondLst>
                                  <p:childTnLst>
                                    <p:set>
                                      <p:cBhvr>
                                        <p:cTn id="478" dur="1" fill="hold">
                                          <p:stCondLst>
                                            <p:cond delay="0"/>
                                          </p:stCondLst>
                                        </p:cTn>
                                        <p:tgtEl>
                                          <p:spTgt spid="233"/>
                                        </p:tgtEl>
                                        <p:attrNameLst>
                                          <p:attrName>style.visibility</p:attrName>
                                        </p:attrNameLst>
                                      </p:cBhvr>
                                      <p:to>
                                        <p:strVal val="visible"/>
                                      </p:to>
                                    </p:set>
                                  </p:childTnLst>
                                </p:cTn>
                              </p:par>
                              <p:par>
                                <p:cTn id="479" presetID="1" presetClass="entr" presetSubtype="0" fill="hold" nodeType="withEffect">
                                  <p:stCondLst>
                                    <p:cond delay="0"/>
                                  </p:stCondLst>
                                  <p:childTnLst>
                                    <p:set>
                                      <p:cBhvr>
                                        <p:cTn id="480" dur="1" fill="hold">
                                          <p:stCondLst>
                                            <p:cond delay="0"/>
                                          </p:stCondLst>
                                        </p:cTn>
                                        <p:tgtEl>
                                          <p:spTgt spid="234"/>
                                        </p:tgtEl>
                                        <p:attrNameLst>
                                          <p:attrName>style.visibility</p:attrName>
                                        </p:attrNameLst>
                                      </p:cBhvr>
                                      <p:to>
                                        <p:strVal val="visible"/>
                                      </p:to>
                                    </p:set>
                                  </p:childTnLst>
                                </p:cTn>
                              </p:par>
                              <p:par>
                                <p:cTn id="481" presetID="1" presetClass="entr" presetSubtype="0" fill="hold" grpId="0" nodeType="withEffect">
                                  <p:stCondLst>
                                    <p:cond delay="0"/>
                                  </p:stCondLst>
                                  <p:childTnLst>
                                    <p:set>
                                      <p:cBhvr>
                                        <p:cTn id="482" dur="1" fill="hold">
                                          <p:stCondLst>
                                            <p:cond delay="0"/>
                                          </p:stCondLst>
                                        </p:cTn>
                                        <p:tgtEl>
                                          <p:spTgt spid="235"/>
                                        </p:tgtEl>
                                        <p:attrNameLst>
                                          <p:attrName>style.visibility</p:attrName>
                                        </p:attrNameLst>
                                      </p:cBhvr>
                                      <p:to>
                                        <p:strVal val="visible"/>
                                      </p:to>
                                    </p:set>
                                  </p:childTnLst>
                                </p:cTn>
                              </p:par>
                              <p:par>
                                <p:cTn id="483" presetID="1" presetClass="entr" presetSubtype="0" fill="hold" grpId="0" nodeType="withEffect">
                                  <p:stCondLst>
                                    <p:cond delay="0"/>
                                  </p:stCondLst>
                                  <p:childTnLst>
                                    <p:set>
                                      <p:cBhvr>
                                        <p:cTn id="484" dur="1" fill="hold">
                                          <p:stCondLst>
                                            <p:cond delay="0"/>
                                          </p:stCondLst>
                                        </p:cTn>
                                        <p:tgtEl>
                                          <p:spTgt spid="236"/>
                                        </p:tgtEl>
                                        <p:attrNameLst>
                                          <p:attrName>style.visibility</p:attrName>
                                        </p:attrNameLst>
                                      </p:cBhvr>
                                      <p:to>
                                        <p:strVal val="visible"/>
                                      </p:to>
                                    </p:set>
                                  </p:childTnLst>
                                </p:cTn>
                              </p:par>
                              <p:par>
                                <p:cTn id="485" presetID="1" presetClass="entr" presetSubtype="0" fill="hold" nodeType="withEffect">
                                  <p:stCondLst>
                                    <p:cond delay="0"/>
                                  </p:stCondLst>
                                  <p:childTnLst>
                                    <p:set>
                                      <p:cBhvr>
                                        <p:cTn id="486" dur="1" fill="hold">
                                          <p:stCondLst>
                                            <p:cond delay="0"/>
                                          </p:stCondLst>
                                        </p:cTn>
                                        <p:tgtEl>
                                          <p:spTgt spid="237"/>
                                        </p:tgtEl>
                                        <p:attrNameLst>
                                          <p:attrName>style.visibility</p:attrName>
                                        </p:attrNameLst>
                                      </p:cBhvr>
                                      <p:to>
                                        <p:strVal val="visible"/>
                                      </p:to>
                                    </p:set>
                                  </p:childTnLst>
                                </p:cTn>
                              </p:par>
                              <p:par>
                                <p:cTn id="487" presetID="1" presetClass="entr" presetSubtype="0" fill="hold" grpId="0" nodeType="withEffect">
                                  <p:stCondLst>
                                    <p:cond delay="0"/>
                                  </p:stCondLst>
                                  <p:childTnLst>
                                    <p:set>
                                      <p:cBhvr>
                                        <p:cTn id="488" dur="1" fill="hold">
                                          <p:stCondLst>
                                            <p:cond delay="0"/>
                                          </p:stCondLst>
                                        </p:cTn>
                                        <p:tgtEl>
                                          <p:spTgt spid="238"/>
                                        </p:tgtEl>
                                        <p:attrNameLst>
                                          <p:attrName>style.visibility</p:attrName>
                                        </p:attrNameLst>
                                      </p:cBhvr>
                                      <p:to>
                                        <p:strVal val="visible"/>
                                      </p:to>
                                    </p:set>
                                  </p:childTnLst>
                                </p:cTn>
                              </p:par>
                              <p:par>
                                <p:cTn id="489" presetID="1" presetClass="entr" presetSubtype="0" fill="hold" nodeType="withEffect">
                                  <p:stCondLst>
                                    <p:cond delay="0"/>
                                  </p:stCondLst>
                                  <p:childTnLst>
                                    <p:set>
                                      <p:cBhvr>
                                        <p:cTn id="490" dur="1" fill="hold">
                                          <p:stCondLst>
                                            <p:cond delay="0"/>
                                          </p:stCondLst>
                                        </p:cTn>
                                        <p:tgtEl>
                                          <p:spTgt spid="239"/>
                                        </p:tgtEl>
                                        <p:attrNameLst>
                                          <p:attrName>style.visibility</p:attrName>
                                        </p:attrNameLst>
                                      </p:cBhvr>
                                      <p:to>
                                        <p:strVal val="visible"/>
                                      </p:to>
                                    </p:set>
                                  </p:childTnLst>
                                </p:cTn>
                              </p:par>
                              <p:par>
                                <p:cTn id="491" presetID="1" presetClass="entr" presetSubtype="0" fill="hold" nodeType="withEffect">
                                  <p:stCondLst>
                                    <p:cond delay="0"/>
                                  </p:stCondLst>
                                  <p:childTnLst>
                                    <p:set>
                                      <p:cBhvr>
                                        <p:cTn id="492" dur="1" fill="hold">
                                          <p:stCondLst>
                                            <p:cond delay="0"/>
                                          </p:stCondLst>
                                        </p:cTn>
                                        <p:tgtEl>
                                          <p:spTgt spid="240"/>
                                        </p:tgtEl>
                                        <p:attrNameLst>
                                          <p:attrName>style.visibility</p:attrName>
                                        </p:attrNameLst>
                                      </p:cBhvr>
                                      <p:to>
                                        <p:strVal val="visible"/>
                                      </p:to>
                                    </p:set>
                                  </p:childTnLst>
                                </p:cTn>
                              </p:par>
                              <p:par>
                                <p:cTn id="493" presetID="1" presetClass="entr" presetSubtype="0" fill="hold" grpId="0" nodeType="withEffect">
                                  <p:stCondLst>
                                    <p:cond delay="0"/>
                                  </p:stCondLst>
                                  <p:childTnLst>
                                    <p:set>
                                      <p:cBhvr>
                                        <p:cTn id="494" dur="1" fill="hold">
                                          <p:stCondLst>
                                            <p:cond delay="0"/>
                                          </p:stCondLst>
                                        </p:cTn>
                                        <p:tgtEl>
                                          <p:spTgt spid="241"/>
                                        </p:tgtEl>
                                        <p:attrNameLst>
                                          <p:attrName>style.visibility</p:attrName>
                                        </p:attrNameLst>
                                      </p:cBhvr>
                                      <p:to>
                                        <p:strVal val="visible"/>
                                      </p:to>
                                    </p:set>
                                  </p:childTnLst>
                                </p:cTn>
                              </p:par>
                              <p:par>
                                <p:cTn id="495" presetID="1" presetClass="entr" presetSubtype="0" fill="hold" nodeType="withEffect">
                                  <p:stCondLst>
                                    <p:cond delay="0"/>
                                  </p:stCondLst>
                                  <p:childTnLst>
                                    <p:set>
                                      <p:cBhvr>
                                        <p:cTn id="496" dur="1" fill="hold">
                                          <p:stCondLst>
                                            <p:cond delay="0"/>
                                          </p:stCondLst>
                                        </p:cTn>
                                        <p:tgtEl>
                                          <p:spTgt spid="242"/>
                                        </p:tgtEl>
                                        <p:attrNameLst>
                                          <p:attrName>style.visibility</p:attrName>
                                        </p:attrNameLst>
                                      </p:cBhvr>
                                      <p:to>
                                        <p:strVal val="visible"/>
                                      </p:to>
                                    </p:set>
                                  </p:childTnLst>
                                </p:cTn>
                              </p:par>
                              <p:par>
                                <p:cTn id="497" presetID="1" presetClass="entr" presetSubtype="0" fill="hold" grpId="0" nodeType="withEffect">
                                  <p:stCondLst>
                                    <p:cond delay="0"/>
                                  </p:stCondLst>
                                  <p:childTnLst>
                                    <p:set>
                                      <p:cBhvr>
                                        <p:cTn id="498" dur="1" fill="hold">
                                          <p:stCondLst>
                                            <p:cond delay="0"/>
                                          </p:stCondLst>
                                        </p:cTn>
                                        <p:tgtEl>
                                          <p:spTgt spid="297"/>
                                        </p:tgtEl>
                                        <p:attrNameLst>
                                          <p:attrName>style.visibility</p:attrName>
                                        </p:attrNameLst>
                                      </p:cBhvr>
                                      <p:to>
                                        <p:strVal val="visible"/>
                                      </p:to>
                                    </p:set>
                                  </p:childTnLst>
                                </p:cTn>
                              </p:par>
                              <p:par>
                                <p:cTn id="499" presetID="1" presetClass="entr" presetSubtype="0" fill="hold" grpId="0" nodeType="withEffect">
                                  <p:stCondLst>
                                    <p:cond delay="0"/>
                                  </p:stCondLst>
                                  <p:childTnLst>
                                    <p:set>
                                      <p:cBhvr>
                                        <p:cTn id="500" dur="1" fill="hold">
                                          <p:stCondLst>
                                            <p:cond delay="0"/>
                                          </p:stCondLst>
                                        </p:cTn>
                                        <p:tgtEl>
                                          <p:spTgt spid="298"/>
                                        </p:tgtEl>
                                        <p:attrNameLst>
                                          <p:attrName>style.visibility</p:attrName>
                                        </p:attrNameLst>
                                      </p:cBhvr>
                                      <p:to>
                                        <p:strVal val="visible"/>
                                      </p:to>
                                    </p:set>
                                  </p:childTnLst>
                                </p:cTn>
                              </p:par>
                              <p:par>
                                <p:cTn id="501" presetID="1" presetClass="entr" presetSubtype="0" fill="hold" grpId="0" nodeType="withEffect">
                                  <p:stCondLst>
                                    <p:cond delay="0"/>
                                  </p:stCondLst>
                                  <p:childTnLst>
                                    <p:set>
                                      <p:cBhvr>
                                        <p:cTn id="502"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9" grpId="0" animBg="1"/>
      <p:bldP spid="13" grpId="0" animBg="1"/>
      <p:bldP spid="14" grpId="0" animBg="1"/>
      <p:bldP spid="15" grpId="0"/>
      <p:bldP spid="18" grpId="0"/>
      <p:bldP spid="19" grpId="0"/>
      <p:bldP spid="26" grpId="0"/>
      <p:bldP spid="33" grpId="0" animBg="1"/>
      <p:bldP spid="34" grpId="0" animBg="1"/>
      <p:bldP spid="36" grpId="0" animBg="1"/>
      <p:bldP spid="39" grpId="0" animBg="1"/>
      <p:bldP spid="40" grpId="0" animBg="1"/>
      <p:bldP spid="42" grpId="0" animBg="1"/>
      <p:bldP spid="43" grpId="0" animBg="1"/>
      <p:bldP spid="45" grpId="0" animBg="1"/>
      <p:bldP spid="49" grpId="0" animBg="1"/>
      <p:bldP spid="50" grpId="0" animBg="1"/>
      <p:bldP spid="52" grpId="0" animBg="1"/>
      <p:bldP spid="53" grpId="0" animBg="1"/>
      <p:bldP spid="55" grpId="0" animBg="1"/>
      <p:bldP spid="58" grpId="0" animBg="1"/>
      <p:bldP spid="59" grpId="0" animBg="1"/>
      <p:bldP spid="61" grpId="0" animBg="1"/>
      <p:bldP spid="62" grpId="0" animBg="1"/>
      <p:bldP spid="64" grpId="0" animBg="1"/>
      <p:bldP spid="68" grpId="0" animBg="1"/>
      <p:bldP spid="69" grpId="0" animBg="1"/>
      <p:bldP spid="72" grpId="0" animBg="1"/>
      <p:bldP spid="73" grpId="0" animBg="1"/>
      <p:bldP spid="75" grpId="0" animBg="1"/>
      <p:bldP spid="78" grpId="0" animBg="1"/>
      <p:bldP spid="79" grpId="0" animBg="1"/>
      <p:bldP spid="81" grpId="0" animBg="1"/>
      <p:bldP spid="82" grpId="0" animBg="1"/>
      <p:bldP spid="84" grpId="0" animBg="1"/>
      <p:bldP spid="88" grpId="0" animBg="1"/>
      <p:bldP spid="89" grpId="0" animBg="1"/>
      <p:bldP spid="92" grpId="0" animBg="1"/>
      <p:bldP spid="93" grpId="0" animBg="1"/>
      <p:bldP spid="95" grpId="0" animBg="1"/>
      <p:bldP spid="99" grpId="0" animBg="1"/>
      <p:bldP spid="100" grpId="0" animBg="1"/>
      <p:bldP spid="102" grpId="0" animBg="1"/>
      <p:bldP spid="103" grpId="0" animBg="1"/>
      <p:bldP spid="105" grpId="0" animBg="1"/>
      <p:bldP spid="108" grpId="0" animBg="1"/>
      <p:bldP spid="111" grpId="0" animBg="1"/>
      <p:bldP spid="112" grpId="0" animBg="1"/>
      <p:bldP spid="114" grpId="0" animBg="1"/>
      <p:bldP spid="115" grpId="0" animBg="1"/>
      <p:bldP spid="117" grpId="0" animBg="1"/>
      <p:bldP spid="120" grpId="0" animBg="1"/>
      <p:bldP spid="122" grpId="0" animBg="1"/>
      <p:bldP spid="123" grpId="0" animBg="1"/>
      <p:bldP spid="125" grpId="0" animBg="1"/>
      <p:bldP spid="126" grpId="0" animBg="1"/>
      <p:bldP spid="128" grpId="0" animBg="1"/>
      <p:bldP spid="132" grpId="0" animBg="1"/>
      <p:bldP spid="133" grpId="0" animBg="1"/>
      <p:bldP spid="134" grpId="0"/>
      <p:bldP spid="136" grpId="0" animBg="1"/>
      <p:bldP spid="137" grpId="0" animBg="1"/>
      <p:bldP spid="139" grpId="0" animBg="1"/>
      <p:bldP spid="142" grpId="0" animBg="1"/>
      <p:bldP spid="143" grpId="0" animBg="1"/>
      <p:bldP spid="145" grpId="0" animBg="1"/>
      <p:bldP spid="146" grpId="0" animBg="1"/>
      <p:bldP spid="148" grpId="0" animBg="1"/>
      <p:bldP spid="152" grpId="0" animBg="1"/>
      <p:bldP spid="153" grpId="0" animBg="1"/>
      <p:bldP spid="156" grpId="0" animBg="1"/>
      <p:bldP spid="157" grpId="0" animBg="1"/>
      <p:bldP spid="159" grpId="0" animBg="1"/>
      <p:bldP spid="162" grpId="0" animBg="1"/>
      <p:bldP spid="163" grpId="0" animBg="1"/>
      <p:bldP spid="165" grpId="0" animBg="1"/>
      <p:bldP spid="166" grpId="0" animBg="1"/>
      <p:bldP spid="168" grpId="0" animBg="1"/>
      <p:bldP spid="172" grpId="0" animBg="1"/>
      <p:bldP spid="173" grpId="0" animBg="1"/>
      <p:bldP spid="176" grpId="0" animBg="1"/>
      <p:bldP spid="177" grpId="0" animBg="1"/>
      <p:bldP spid="179" grpId="0" animBg="1"/>
      <p:bldP spid="182" grpId="0" animBg="1"/>
      <p:bldP spid="183" grpId="0" animBg="1"/>
      <p:bldP spid="185" grpId="0" animBg="1"/>
      <p:bldP spid="186" grpId="0" animBg="1"/>
      <p:bldP spid="188" grpId="0" animBg="1"/>
      <p:bldP spid="191" grpId="0" animBg="1"/>
      <p:bldP spid="194" grpId="0" animBg="1"/>
      <p:bldP spid="195" grpId="0" animBg="1"/>
      <p:bldP spid="197" grpId="0" animBg="1"/>
      <p:bldP spid="198" grpId="0" animBg="1"/>
      <p:bldP spid="200" grpId="0" animBg="1"/>
      <p:bldP spid="204" grpId="0" animBg="1"/>
      <p:bldP spid="205" grpId="0" animBg="1"/>
      <p:bldP spid="207" grpId="0" animBg="1"/>
      <p:bldP spid="208" grpId="0" animBg="1"/>
      <p:bldP spid="210" grpId="0" animBg="1"/>
      <p:bldP spid="213" grpId="0" animBg="1"/>
      <p:bldP spid="214" grpId="0" animBg="1"/>
      <p:bldP spid="216" grpId="0" animBg="1"/>
      <p:bldP spid="217" grpId="0" animBg="1"/>
      <p:bldP spid="219" grpId="0" animBg="1"/>
      <p:bldP spid="223" grpId="0" animBg="1"/>
      <p:bldP spid="224" grpId="0" animBg="1"/>
      <p:bldP spid="226" grpId="0" animBg="1"/>
      <p:bldP spid="227" grpId="0" animBg="1"/>
      <p:bldP spid="229" grpId="0" animBg="1"/>
      <p:bldP spid="232" grpId="0" animBg="1"/>
      <p:bldP spid="233" grpId="0" animBg="1"/>
      <p:bldP spid="235" grpId="0" animBg="1"/>
      <p:bldP spid="236" grpId="0" animBg="1"/>
      <p:bldP spid="238" grpId="0" animBg="1"/>
      <p:bldP spid="241" grpId="0" animBg="1"/>
      <p:bldP spid="294" grpId="0"/>
      <p:bldP spid="295" grpId="0"/>
      <p:bldP spid="296" grpId="0"/>
      <p:bldP spid="297" grpId="0"/>
      <p:bldP spid="298" grpId="0"/>
      <p:bldP spid="2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4A2A-05C8-7736-002A-4E17001E7080}"/>
            </a:ext>
          </a:extLst>
        </p:cNvPr>
        <p:cNvGrpSpPr/>
        <p:nvPr/>
      </p:nvGrpSpPr>
      <p:grpSpPr>
        <a:xfrm>
          <a:off x="0" y="0"/>
          <a:ext cx="0" cy="0"/>
          <a:chOff x="0" y="0"/>
          <a:chExt cx="0" cy="0"/>
        </a:xfrm>
      </p:grpSpPr>
      <p:pic>
        <p:nvPicPr>
          <p:cNvPr id="8" name="Picture 7" descr="A screenshot of a computer code&#10;&#10;AI-generated content may be incorrect.">
            <a:extLst>
              <a:ext uri="{FF2B5EF4-FFF2-40B4-BE49-F238E27FC236}">
                <a16:creationId xmlns:a16="http://schemas.microsoft.com/office/drawing/2014/main" id="{AA9D20B0-16BF-46FC-3981-E46F79F03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05" y="1219200"/>
            <a:ext cx="4974205" cy="3905250"/>
          </a:xfrm>
          <a:prstGeom prst="rect">
            <a:avLst/>
          </a:prstGeom>
        </p:spPr>
      </p:pic>
      <p:pic>
        <p:nvPicPr>
          <p:cNvPr id="6" name="Picture 5" descr="A screenshot of a computer code">
            <a:extLst>
              <a:ext uri="{FF2B5EF4-FFF2-40B4-BE49-F238E27FC236}">
                <a16:creationId xmlns:a16="http://schemas.microsoft.com/office/drawing/2014/main" id="{5DD5CFB0-0526-CF10-28EA-43D232805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4606"/>
            <a:ext cx="5913148" cy="3600450"/>
          </a:xfrm>
          <a:prstGeom prst="rect">
            <a:avLst/>
          </a:prstGeom>
        </p:spPr>
      </p:pic>
      <p:pic>
        <p:nvPicPr>
          <p:cNvPr id="4" name="Picture 3">
            <a:extLst>
              <a:ext uri="{FF2B5EF4-FFF2-40B4-BE49-F238E27FC236}">
                <a16:creationId xmlns:a16="http://schemas.microsoft.com/office/drawing/2014/main" id="{5C885A02-DC54-768B-10BB-AD59E4EF6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9" y="2904806"/>
            <a:ext cx="5470026" cy="4019234"/>
          </a:xfrm>
          <a:prstGeom prst="rect">
            <a:avLst/>
          </a:prstGeom>
        </p:spPr>
      </p:pic>
      <p:sp>
        <p:nvSpPr>
          <p:cNvPr id="309" name="Title 3">
            <a:extLst>
              <a:ext uri="{FF2B5EF4-FFF2-40B4-BE49-F238E27FC236}">
                <a16:creationId xmlns:a16="http://schemas.microsoft.com/office/drawing/2014/main" id="{4CA5021D-06A5-B11A-317E-599EEA426D48}"/>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Sequential loops in JAX</a:t>
            </a:r>
          </a:p>
        </p:txBody>
      </p:sp>
      <p:sp>
        <p:nvSpPr>
          <p:cNvPr id="3" name="Slide Number Placeholder 2">
            <a:extLst>
              <a:ext uri="{FF2B5EF4-FFF2-40B4-BE49-F238E27FC236}">
                <a16:creationId xmlns:a16="http://schemas.microsoft.com/office/drawing/2014/main" id="{A6F877EC-A63D-2959-0D28-9E892E1E62CB}"/>
              </a:ext>
            </a:extLst>
          </p:cNvPr>
          <p:cNvSpPr>
            <a:spLocks noGrp="1"/>
          </p:cNvSpPr>
          <p:nvPr>
            <p:ph type="sldNum" sz="quarter" idx="12"/>
          </p:nvPr>
        </p:nvSpPr>
        <p:spPr/>
        <p:txBody>
          <a:bodyPr/>
          <a:lstStyle/>
          <a:p>
            <a:fld id="{6DD69A12-C92C-4BBE-9117-F68D7536AD73}" type="slidenum">
              <a:rPr lang="en-US" smtClean="0"/>
              <a:t>16</a:t>
            </a:fld>
            <a:endParaRPr lang="en-US"/>
          </a:p>
        </p:txBody>
      </p:sp>
      <p:sp>
        <p:nvSpPr>
          <p:cNvPr id="28" name="TextBox 27">
            <a:extLst>
              <a:ext uri="{FF2B5EF4-FFF2-40B4-BE49-F238E27FC236}">
                <a16:creationId xmlns:a16="http://schemas.microsoft.com/office/drawing/2014/main" id="{90BF9AC3-42EB-3B84-40A3-B5F54ADAA6E5}"/>
              </a:ext>
            </a:extLst>
          </p:cNvPr>
          <p:cNvSpPr txBox="1"/>
          <p:nvPr/>
        </p:nvSpPr>
        <p:spPr>
          <a:xfrm>
            <a:off x="1143000" y="4495800"/>
            <a:ext cx="1537152" cy="369332"/>
          </a:xfrm>
          <a:prstGeom prst="rect">
            <a:avLst/>
          </a:prstGeom>
          <a:noFill/>
        </p:spPr>
        <p:txBody>
          <a:bodyPr wrap="none" rtlCol="0">
            <a:spAutoFit/>
          </a:bodyPr>
          <a:lstStyle/>
          <a:p>
            <a:r>
              <a:rPr lang="en-US" dirty="0"/>
              <a:t>Input program</a:t>
            </a:r>
          </a:p>
        </p:txBody>
      </p:sp>
      <p:sp>
        <p:nvSpPr>
          <p:cNvPr id="70" name="TextBox 69">
            <a:extLst>
              <a:ext uri="{FF2B5EF4-FFF2-40B4-BE49-F238E27FC236}">
                <a16:creationId xmlns:a16="http://schemas.microsoft.com/office/drawing/2014/main" id="{52A20ACB-375F-8913-7D1B-6F80453DF708}"/>
              </a:ext>
            </a:extLst>
          </p:cNvPr>
          <p:cNvSpPr txBox="1"/>
          <p:nvPr/>
        </p:nvSpPr>
        <p:spPr>
          <a:xfrm>
            <a:off x="7162800" y="2899726"/>
            <a:ext cx="3798989" cy="369332"/>
          </a:xfrm>
          <a:prstGeom prst="rect">
            <a:avLst/>
          </a:prstGeom>
          <a:noFill/>
        </p:spPr>
        <p:txBody>
          <a:bodyPr wrap="none" rtlCol="0">
            <a:spAutoFit/>
          </a:bodyPr>
          <a:lstStyle/>
          <a:p>
            <a:r>
              <a:rPr lang="en-US" dirty="0"/>
              <a:t>JAX compatible program (python loop)</a:t>
            </a:r>
          </a:p>
        </p:txBody>
      </p:sp>
      <p:sp>
        <p:nvSpPr>
          <p:cNvPr id="243" name="TextBox 242">
            <a:extLst>
              <a:ext uri="{FF2B5EF4-FFF2-40B4-BE49-F238E27FC236}">
                <a16:creationId xmlns:a16="http://schemas.microsoft.com/office/drawing/2014/main" id="{323B7749-17FE-7F7D-4267-CADEF8C10951}"/>
              </a:ext>
            </a:extLst>
          </p:cNvPr>
          <p:cNvSpPr txBox="1"/>
          <p:nvPr/>
        </p:nvSpPr>
        <p:spPr>
          <a:xfrm>
            <a:off x="7397761" y="6324600"/>
            <a:ext cx="3018903" cy="369332"/>
          </a:xfrm>
          <a:prstGeom prst="rect">
            <a:avLst/>
          </a:prstGeom>
          <a:noFill/>
        </p:spPr>
        <p:txBody>
          <a:bodyPr wrap="none" rtlCol="0">
            <a:spAutoFit/>
          </a:bodyPr>
          <a:lstStyle/>
          <a:p>
            <a:r>
              <a:rPr lang="en-US" dirty="0"/>
              <a:t>JAX JIT program (</a:t>
            </a:r>
            <a:r>
              <a:rPr lang="en-US" dirty="0" err="1"/>
              <a:t>lax.fori_loop</a:t>
            </a:r>
            <a:r>
              <a:rPr lang="en-US" dirty="0"/>
              <a:t>)</a:t>
            </a:r>
          </a:p>
        </p:txBody>
      </p:sp>
      <p:cxnSp>
        <p:nvCxnSpPr>
          <p:cNvPr id="245" name="Straight Arrow Connector 244">
            <a:extLst>
              <a:ext uri="{FF2B5EF4-FFF2-40B4-BE49-F238E27FC236}">
                <a16:creationId xmlns:a16="http://schemas.microsoft.com/office/drawing/2014/main" id="{7F5DF2FA-E835-17FC-F5C4-E2009AE92A33}"/>
              </a:ext>
            </a:extLst>
          </p:cNvPr>
          <p:cNvCxnSpPr>
            <a:cxnSpLocks/>
          </p:cNvCxnSpPr>
          <p:nvPr/>
        </p:nvCxnSpPr>
        <p:spPr>
          <a:xfrm flipV="1">
            <a:off x="4648200" y="2225080"/>
            <a:ext cx="1371600" cy="53340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247" name="Straight Arrow Connector 246">
            <a:extLst>
              <a:ext uri="{FF2B5EF4-FFF2-40B4-BE49-F238E27FC236}">
                <a16:creationId xmlns:a16="http://schemas.microsoft.com/office/drawing/2014/main" id="{192F627A-0FB8-2B67-4E78-B4C926D74157}"/>
              </a:ext>
            </a:extLst>
          </p:cNvPr>
          <p:cNvCxnSpPr>
            <a:cxnSpLocks/>
          </p:cNvCxnSpPr>
          <p:nvPr/>
        </p:nvCxnSpPr>
        <p:spPr>
          <a:xfrm>
            <a:off x="4568858" y="4179600"/>
            <a:ext cx="1314916" cy="63240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750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0" grpId="0"/>
      <p:bldP spid="2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9A04-ED2B-D16B-058C-FEE17223D2B7}"/>
            </a:ext>
          </a:extLst>
        </p:cNvPr>
        <p:cNvGrpSpPr/>
        <p:nvPr/>
      </p:nvGrpSpPr>
      <p:grpSpPr>
        <a:xfrm>
          <a:off x="0" y="0"/>
          <a:ext cx="0" cy="0"/>
          <a:chOff x="0" y="0"/>
          <a:chExt cx="0" cy="0"/>
        </a:xfrm>
      </p:grpSpPr>
      <p:sp>
        <p:nvSpPr>
          <p:cNvPr id="309" name="Title 3">
            <a:extLst>
              <a:ext uri="{FF2B5EF4-FFF2-40B4-BE49-F238E27FC236}">
                <a16:creationId xmlns:a16="http://schemas.microsoft.com/office/drawing/2014/main" id="{16200908-D85A-CC0B-799D-33BA70E0D3C0}"/>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Sequential loops in JAX</a:t>
            </a:r>
          </a:p>
        </p:txBody>
      </p:sp>
      <p:sp>
        <p:nvSpPr>
          <p:cNvPr id="3" name="Slide Number Placeholder 2">
            <a:extLst>
              <a:ext uri="{FF2B5EF4-FFF2-40B4-BE49-F238E27FC236}">
                <a16:creationId xmlns:a16="http://schemas.microsoft.com/office/drawing/2014/main" id="{A46D8A5A-4CCB-880B-E1E3-0BB769363362}"/>
              </a:ext>
            </a:extLst>
          </p:cNvPr>
          <p:cNvSpPr>
            <a:spLocks noGrp="1"/>
          </p:cNvSpPr>
          <p:nvPr>
            <p:ph type="sldNum" sz="quarter" idx="12"/>
          </p:nvPr>
        </p:nvSpPr>
        <p:spPr/>
        <p:txBody>
          <a:bodyPr/>
          <a:lstStyle/>
          <a:p>
            <a:fld id="{6DD69A12-C92C-4BBE-9117-F68D7536AD73}" type="slidenum">
              <a:rPr lang="en-US" smtClean="0"/>
              <a:t>17</a:t>
            </a:fld>
            <a:endParaRPr lang="en-US"/>
          </a:p>
        </p:txBody>
      </p:sp>
      <p:graphicFrame>
        <p:nvGraphicFramePr>
          <p:cNvPr id="2" name="Chart 1">
            <a:extLst>
              <a:ext uri="{FF2B5EF4-FFF2-40B4-BE49-F238E27FC236}">
                <a16:creationId xmlns:a16="http://schemas.microsoft.com/office/drawing/2014/main" id="{FF24C66C-53B2-7E91-C6E6-9D50FDB8055C}"/>
              </a:ext>
            </a:extLst>
          </p:cNvPr>
          <p:cNvGraphicFramePr>
            <a:graphicFrameLocks/>
          </p:cNvGraphicFramePr>
          <p:nvPr>
            <p:extLst>
              <p:ext uri="{D42A27DB-BD31-4B8C-83A1-F6EECF244321}">
                <p14:modId xmlns:p14="http://schemas.microsoft.com/office/powerpoint/2010/main" val="1254710883"/>
              </p:ext>
            </p:extLst>
          </p:nvPr>
        </p:nvGraphicFramePr>
        <p:xfrm>
          <a:off x="-76200" y="1447800"/>
          <a:ext cx="6477000" cy="3649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05912A2-D66B-5C6C-94B8-771EA0B36C3C}"/>
              </a:ext>
            </a:extLst>
          </p:cNvPr>
          <p:cNvGraphicFramePr>
            <a:graphicFrameLocks/>
          </p:cNvGraphicFramePr>
          <p:nvPr>
            <p:extLst>
              <p:ext uri="{D42A27DB-BD31-4B8C-83A1-F6EECF244321}">
                <p14:modId xmlns:p14="http://schemas.microsoft.com/office/powerpoint/2010/main" val="2754345093"/>
              </p:ext>
            </p:extLst>
          </p:nvPr>
        </p:nvGraphicFramePr>
        <p:xfrm>
          <a:off x="6324600" y="1447800"/>
          <a:ext cx="5966460" cy="345567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3A97C7F-4696-A0CA-5A0D-FBCEB9C515E9}"/>
              </a:ext>
            </a:extLst>
          </p:cNvPr>
          <p:cNvSpPr txBox="1"/>
          <p:nvPr/>
        </p:nvSpPr>
        <p:spPr>
          <a:xfrm>
            <a:off x="728136" y="5294114"/>
            <a:ext cx="4851841" cy="369332"/>
          </a:xfrm>
          <a:prstGeom prst="rect">
            <a:avLst/>
          </a:prstGeom>
          <a:noFill/>
        </p:spPr>
        <p:txBody>
          <a:bodyPr wrap="none" rtlCol="0">
            <a:spAutoFit/>
          </a:bodyPr>
          <a:lstStyle/>
          <a:p>
            <a:r>
              <a:rPr lang="en-US" dirty="0"/>
              <a:t>JAX IR line count change over the size of the input</a:t>
            </a:r>
          </a:p>
        </p:txBody>
      </p:sp>
      <p:sp>
        <p:nvSpPr>
          <p:cNvPr id="9" name="TextBox 8">
            <a:extLst>
              <a:ext uri="{FF2B5EF4-FFF2-40B4-BE49-F238E27FC236}">
                <a16:creationId xmlns:a16="http://schemas.microsoft.com/office/drawing/2014/main" id="{D997FC1B-BA13-2DDF-72D3-272B6CBA1A51}"/>
              </a:ext>
            </a:extLst>
          </p:cNvPr>
          <p:cNvSpPr txBox="1"/>
          <p:nvPr/>
        </p:nvSpPr>
        <p:spPr>
          <a:xfrm>
            <a:off x="6664338" y="5294114"/>
            <a:ext cx="5574796" cy="369332"/>
          </a:xfrm>
          <a:prstGeom prst="rect">
            <a:avLst/>
          </a:prstGeom>
          <a:noFill/>
        </p:spPr>
        <p:txBody>
          <a:bodyPr wrap="none" rtlCol="0">
            <a:spAutoFit/>
          </a:bodyPr>
          <a:lstStyle/>
          <a:p>
            <a:r>
              <a:rPr lang="en-US" dirty="0"/>
              <a:t>JAX JIT compilation time change over the size of the input</a:t>
            </a:r>
          </a:p>
        </p:txBody>
      </p:sp>
    </p:spTree>
    <p:extLst>
      <p:ext uri="{BB962C8B-B14F-4D97-AF65-F5344CB8AC3E}">
        <p14:creationId xmlns:p14="http://schemas.microsoft.com/office/powerpoint/2010/main" val="2550783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7" grpId="0">
        <p:bldAsOne/>
      </p:bldGraphic>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B2D2E-9061-D4A6-9D40-2A64B8AAD76B}"/>
            </a:ext>
          </a:extLst>
        </p:cNvPr>
        <p:cNvGrpSpPr/>
        <p:nvPr/>
      </p:nvGrpSpPr>
      <p:grpSpPr>
        <a:xfrm>
          <a:off x="0" y="0"/>
          <a:ext cx="0" cy="0"/>
          <a:chOff x="0" y="0"/>
          <a:chExt cx="0" cy="0"/>
        </a:xfrm>
      </p:grpSpPr>
      <p:pic>
        <p:nvPicPr>
          <p:cNvPr id="287" name="Picture 286" descr="A screenshot of a computer code&#10;&#10;AI-generated content may be incorrect.">
            <a:extLst>
              <a:ext uri="{FF2B5EF4-FFF2-40B4-BE49-F238E27FC236}">
                <a16:creationId xmlns:a16="http://schemas.microsoft.com/office/drawing/2014/main" id="{75225AC4-F37F-9773-AF44-E29EB79B3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0781"/>
            <a:ext cx="4401165" cy="3039738"/>
          </a:xfrm>
          <a:prstGeom prst="rect">
            <a:avLst/>
          </a:prstGeom>
        </p:spPr>
      </p:pic>
      <p:sp>
        <p:nvSpPr>
          <p:cNvPr id="309" name="Title 3">
            <a:extLst>
              <a:ext uri="{FF2B5EF4-FFF2-40B4-BE49-F238E27FC236}">
                <a16:creationId xmlns:a16="http://schemas.microsoft.com/office/drawing/2014/main" id="{D443622F-3D61-FF4F-7197-54E2F95393C0}"/>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Reversing elements to extract the gradient computation graph</a:t>
            </a:r>
          </a:p>
        </p:txBody>
      </p:sp>
      <p:sp>
        <p:nvSpPr>
          <p:cNvPr id="3" name="TextBox 2">
            <a:extLst>
              <a:ext uri="{FF2B5EF4-FFF2-40B4-BE49-F238E27FC236}">
                <a16:creationId xmlns:a16="http://schemas.microsoft.com/office/drawing/2014/main" id="{2C6FB5AE-F718-7057-5655-6F35BB94907E}"/>
              </a:ext>
            </a:extLst>
          </p:cNvPr>
          <p:cNvSpPr txBox="1"/>
          <p:nvPr/>
        </p:nvSpPr>
        <p:spPr>
          <a:xfrm>
            <a:off x="813189" y="4668892"/>
            <a:ext cx="1537152" cy="369332"/>
          </a:xfrm>
          <a:prstGeom prst="rect">
            <a:avLst/>
          </a:prstGeom>
          <a:noFill/>
        </p:spPr>
        <p:txBody>
          <a:bodyPr wrap="none" rtlCol="0">
            <a:spAutoFit/>
          </a:bodyPr>
          <a:lstStyle/>
          <a:p>
            <a:r>
              <a:rPr lang="en-US" dirty="0"/>
              <a:t>Input program</a:t>
            </a:r>
          </a:p>
        </p:txBody>
      </p:sp>
      <p:sp>
        <p:nvSpPr>
          <p:cNvPr id="258" name="TextBox 257">
            <a:extLst>
              <a:ext uri="{FF2B5EF4-FFF2-40B4-BE49-F238E27FC236}">
                <a16:creationId xmlns:a16="http://schemas.microsoft.com/office/drawing/2014/main" id="{3FAB04D0-9824-A9BE-DE53-A87DD7296D35}"/>
              </a:ext>
            </a:extLst>
          </p:cNvPr>
          <p:cNvSpPr txBox="1"/>
          <p:nvPr/>
        </p:nvSpPr>
        <p:spPr>
          <a:xfrm>
            <a:off x="4191000" y="6096000"/>
            <a:ext cx="2898679" cy="646331"/>
          </a:xfrm>
          <a:prstGeom prst="rect">
            <a:avLst/>
          </a:prstGeom>
          <a:noFill/>
        </p:spPr>
        <p:txBody>
          <a:bodyPr wrap="none" rtlCol="0">
            <a:spAutoFit/>
          </a:bodyPr>
          <a:lstStyle/>
          <a:p>
            <a:r>
              <a:rPr lang="en-US" dirty="0"/>
              <a:t>Intermediate representation </a:t>
            </a:r>
          </a:p>
          <a:p>
            <a:r>
              <a:rPr lang="en-US" dirty="0"/>
              <a:t>of the function</a:t>
            </a:r>
          </a:p>
        </p:txBody>
      </p:sp>
      <p:cxnSp>
        <p:nvCxnSpPr>
          <p:cNvPr id="260" name="Straight Arrow Connector 259">
            <a:extLst>
              <a:ext uri="{FF2B5EF4-FFF2-40B4-BE49-F238E27FC236}">
                <a16:creationId xmlns:a16="http://schemas.microsoft.com/office/drawing/2014/main" id="{4E8F37A4-83B9-6B74-6551-58174AA5E270}"/>
              </a:ext>
            </a:extLst>
          </p:cNvPr>
          <p:cNvCxnSpPr>
            <a:cxnSpLocks/>
          </p:cNvCxnSpPr>
          <p:nvPr/>
        </p:nvCxnSpPr>
        <p:spPr>
          <a:xfrm>
            <a:off x="5461944" y="4876800"/>
            <a:ext cx="0" cy="434583"/>
          </a:xfrm>
          <a:prstGeom prst="straightConnector1">
            <a:avLst/>
          </a:prstGeom>
          <a:ln w="15875">
            <a:solidFill>
              <a:schemeClr val="tx1"/>
            </a:solidFill>
            <a:tailEnd type="triangle" w="med" len="med"/>
          </a:ln>
        </p:spPr>
        <p:style>
          <a:lnRef idx="2">
            <a:schemeClr val="accent1"/>
          </a:lnRef>
          <a:fillRef idx="0">
            <a:schemeClr val="accent1"/>
          </a:fillRef>
          <a:effectRef idx="1">
            <a:schemeClr val="accent1"/>
          </a:effectRef>
          <a:fontRef idx="minor">
            <a:schemeClr val="tx1"/>
          </a:fontRef>
        </p:style>
      </p:cxnSp>
      <p:sp>
        <p:nvSpPr>
          <p:cNvPr id="261" name="Oval 260">
            <a:extLst>
              <a:ext uri="{FF2B5EF4-FFF2-40B4-BE49-F238E27FC236}">
                <a16:creationId xmlns:a16="http://schemas.microsoft.com/office/drawing/2014/main" id="{74318A8C-DC8E-B481-A269-EE094A5AAE55}"/>
              </a:ext>
            </a:extLst>
          </p:cNvPr>
          <p:cNvSpPr>
            <a:spLocks/>
          </p:cNvSpPr>
          <p:nvPr/>
        </p:nvSpPr>
        <p:spPr>
          <a:xfrm>
            <a:off x="4384984" y="14478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262" name="Connector: Elbow 261">
            <a:extLst>
              <a:ext uri="{FF2B5EF4-FFF2-40B4-BE49-F238E27FC236}">
                <a16:creationId xmlns:a16="http://schemas.microsoft.com/office/drawing/2014/main" id="{5D069F16-FC01-AB4F-776B-BF743DABECAA}"/>
              </a:ext>
            </a:extLst>
          </p:cNvPr>
          <p:cNvCxnSpPr>
            <a:cxnSpLocks/>
            <a:stCxn id="261" idx="4"/>
            <a:endCxn id="272" idx="6"/>
          </p:cNvCxnSpPr>
          <p:nvPr/>
        </p:nvCxnSpPr>
        <p:spPr>
          <a:xfrm rot="16200000" flipH="1">
            <a:off x="4853925" y="19298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3" name="Connector: Elbow 262">
            <a:extLst>
              <a:ext uri="{FF2B5EF4-FFF2-40B4-BE49-F238E27FC236}">
                <a16:creationId xmlns:a16="http://schemas.microsoft.com/office/drawing/2014/main" id="{90852C96-A094-8F31-182E-B3DF091E73D4}"/>
              </a:ext>
            </a:extLst>
          </p:cNvPr>
          <p:cNvCxnSpPr>
            <a:cxnSpLocks/>
            <a:stCxn id="264" idx="4"/>
            <a:endCxn id="272" idx="7"/>
          </p:cNvCxnSpPr>
          <p:nvPr/>
        </p:nvCxnSpPr>
        <p:spPr>
          <a:xfrm rot="5400000">
            <a:off x="5800327" y="19143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A859D6E0-B844-2ABA-E714-379204AEAF3E}"/>
              </a:ext>
            </a:extLst>
          </p:cNvPr>
          <p:cNvSpPr>
            <a:spLocks/>
          </p:cNvSpPr>
          <p:nvPr/>
        </p:nvSpPr>
        <p:spPr>
          <a:xfrm>
            <a:off x="5791200" y="145475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265" name="Oval 264">
            <a:extLst>
              <a:ext uri="{FF2B5EF4-FFF2-40B4-BE49-F238E27FC236}">
                <a16:creationId xmlns:a16="http://schemas.microsoft.com/office/drawing/2014/main" id="{7615DD38-5C56-B1A9-713D-655379562A39}"/>
              </a:ext>
            </a:extLst>
          </p:cNvPr>
          <p:cNvSpPr>
            <a:spLocks/>
          </p:cNvSpPr>
          <p:nvPr/>
        </p:nvSpPr>
        <p:spPr>
          <a:xfrm>
            <a:off x="5925129" y="33647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266" name="Oval 265">
            <a:extLst>
              <a:ext uri="{FF2B5EF4-FFF2-40B4-BE49-F238E27FC236}">
                <a16:creationId xmlns:a16="http://schemas.microsoft.com/office/drawing/2014/main" id="{64BBABC2-AB74-CA15-6EA9-9A8680AC8CCC}"/>
              </a:ext>
            </a:extLst>
          </p:cNvPr>
          <p:cNvSpPr>
            <a:spLocks/>
          </p:cNvSpPr>
          <p:nvPr/>
        </p:nvSpPr>
        <p:spPr>
          <a:xfrm>
            <a:off x="4463591" y="338531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267" name="Connector: Elbow 266">
            <a:extLst>
              <a:ext uri="{FF2B5EF4-FFF2-40B4-BE49-F238E27FC236}">
                <a16:creationId xmlns:a16="http://schemas.microsoft.com/office/drawing/2014/main" id="{E23E5211-8AA0-CA28-976D-9FFF39000789}"/>
              </a:ext>
            </a:extLst>
          </p:cNvPr>
          <p:cNvCxnSpPr>
            <a:cxnSpLocks/>
            <a:stCxn id="265" idx="4"/>
            <a:endCxn id="269" idx="7"/>
          </p:cNvCxnSpPr>
          <p:nvPr/>
        </p:nvCxnSpPr>
        <p:spPr>
          <a:xfrm rot="5400000">
            <a:off x="5805302" y="38096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8" name="Connector: Elbow 267">
            <a:extLst>
              <a:ext uri="{FF2B5EF4-FFF2-40B4-BE49-F238E27FC236}">
                <a16:creationId xmlns:a16="http://schemas.microsoft.com/office/drawing/2014/main" id="{1B4D7861-9826-6AA8-BC28-5233E9592FE4}"/>
              </a:ext>
            </a:extLst>
          </p:cNvPr>
          <p:cNvCxnSpPr>
            <a:cxnSpLocks/>
            <a:stCxn id="266" idx="4"/>
            <a:endCxn id="269" idx="6"/>
          </p:cNvCxnSpPr>
          <p:nvPr/>
        </p:nvCxnSpPr>
        <p:spPr>
          <a:xfrm rot="16200000" flipH="1">
            <a:off x="4844998" y="39548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9" name="Octagon 268">
            <a:extLst>
              <a:ext uri="{FF2B5EF4-FFF2-40B4-BE49-F238E27FC236}">
                <a16:creationId xmlns:a16="http://schemas.microsoft.com/office/drawing/2014/main" id="{94D24113-C252-E5EE-23F6-1598ACD33387}"/>
              </a:ext>
            </a:extLst>
          </p:cNvPr>
          <p:cNvSpPr>
            <a:spLocks/>
          </p:cNvSpPr>
          <p:nvPr/>
        </p:nvSpPr>
        <p:spPr>
          <a:xfrm>
            <a:off x="5051783" y="4340933"/>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70" name="Oval 269">
            <a:extLst>
              <a:ext uri="{FF2B5EF4-FFF2-40B4-BE49-F238E27FC236}">
                <a16:creationId xmlns:a16="http://schemas.microsoft.com/office/drawing/2014/main" id="{9DFAE1D0-1902-2955-C870-FBB5EEF291C5}"/>
              </a:ext>
            </a:extLst>
          </p:cNvPr>
          <p:cNvSpPr>
            <a:spLocks/>
          </p:cNvSpPr>
          <p:nvPr/>
        </p:nvSpPr>
        <p:spPr>
          <a:xfrm>
            <a:off x="5105400" y="5311383"/>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a:t>
            </a:r>
          </a:p>
        </p:txBody>
      </p:sp>
      <p:cxnSp>
        <p:nvCxnSpPr>
          <p:cNvPr id="271" name="Connector: Elbow 270">
            <a:extLst>
              <a:ext uri="{FF2B5EF4-FFF2-40B4-BE49-F238E27FC236}">
                <a16:creationId xmlns:a16="http://schemas.microsoft.com/office/drawing/2014/main" id="{3BB2FF89-C824-08A7-88C7-73A9AA7DD189}"/>
              </a:ext>
            </a:extLst>
          </p:cNvPr>
          <p:cNvCxnSpPr>
            <a:cxnSpLocks/>
            <a:endCxn id="266" idx="0"/>
          </p:cNvCxnSpPr>
          <p:nvPr/>
        </p:nvCxnSpPr>
        <p:spPr>
          <a:xfrm rot="5400000">
            <a:off x="4810929" y="27078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2" name="Octagon 271">
            <a:extLst>
              <a:ext uri="{FF2B5EF4-FFF2-40B4-BE49-F238E27FC236}">
                <a16:creationId xmlns:a16="http://schemas.microsoft.com/office/drawing/2014/main" id="{985F1098-8B0C-23FB-9162-95B9ED2F2509}"/>
              </a:ext>
            </a:extLst>
          </p:cNvPr>
          <p:cNvSpPr>
            <a:spLocks/>
          </p:cNvSpPr>
          <p:nvPr/>
        </p:nvSpPr>
        <p:spPr>
          <a:xfrm>
            <a:off x="5061562" y="23167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286" name="Slide Number Placeholder 285">
            <a:extLst>
              <a:ext uri="{FF2B5EF4-FFF2-40B4-BE49-F238E27FC236}">
                <a16:creationId xmlns:a16="http://schemas.microsoft.com/office/drawing/2014/main" id="{C1C06685-223B-8931-A563-5B109839A9BB}"/>
              </a:ext>
            </a:extLst>
          </p:cNvPr>
          <p:cNvSpPr>
            <a:spLocks noGrp="1"/>
          </p:cNvSpPr>
          <p:nvPr>
            <p:ph type="sldNum" sz="quarter" idx="12"/>
          </p:nvPr>
        </p:nvSpPr>
        <p:spPr/>
        <p:txBody>
          <a:bodyPr/>
          <a:lstStyle/>
          <a:p>
            <a:fld id="{6DD69A12-C92C-4BBE-9117-F68D7536AD73}" type="slidenum">
              <a:rPr lang="en-US" smtClean="0"/>
              <a:t>18</a:t>
            </a:fld>
            <a:endParaRPr lang="en-US"/>
          </a:p>
        </p:txBody>
      </p:sp>
      <p:cxnSp>
        <p:nvCxnSpPr>
          <p:cNvPr id="288" name="Straight Arrow Connector 287">
            <a:extLst>
              <a:ext uri="{FF2B5EF4-FFF2-40B4-BE49-F238E27FC236}">
                <a16:creationId xmlns:a16="http://schemas.microsoft.com/office/drawing/2014/main" id="{B2A00BC2-6523-5C62-7DBD-5D6F8A83D732}"/>
              </a:ext>
            </a:extLst>
          </p:cNvPr>
          <p:cNvCxnSpPr>
            <a:cxnSpLocks/>
          </p:cNvCxnSpPr>
          <p:nvPr/>
        </p:nvCxnSpPr>
        <p:spPr>
          <a:xfrm>
            <a:off x="3421722" y="3657600"/>
            <a:ext cx="769278"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522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8" grpId="0"/>
      <p:bldP spid="261" grpId="0" animBg="1"/>
      <p:bldP spid="264" grpId="0" animBg="1"/>
      <p:bldP spid="265" grpId="0" animBg="1"/>
      <p:bldP spid="266" grpId="0" animBg="1"/>
      <p:bldP spid="269" grpId="0" animBg="1"/>
      <p:bldP spid="270" grpId="0" animBg="1"/>
      <p:bldP spid="2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A73C5-9E42-211D-3F12-6F253443C083}"/>
            </a:ext>
          </a:extLst>
        </p:cNvPr>
        <p:cNvGrpSpPr/>
        <p:nvPr/>
      </p:nvGrpSpPr>
      <p:grpSpPr>
        <a:xfrm>
          <a:off x="0" y="0"/>
          <a:ext cx="0" cy="0"/>
          <a:chOff x="0" y="0"/>
          <a:chExt cx="0" cy="0"/>
        </a:xfrm>
      </p:grpSpPr>
      <p:sp>
        <p:nvSpPr>
          <p:cNvPr id="309" name="Title 3">
            <a:extLst>
              <a:ext uri="{FF2B5EF4-FFF2-40B4-BE49-F238E27FC236}">
                <a16:creationId xmlns:a16="http://schemas.microsoft.com/office/drawing/2014/main" id="{EAB7A405-0C8E-2FC8-D0F5-2EA662B2C4B5}"/>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Reversing elements to extract the gradient computation graph</a:t>
            </a:r>
          </a:p>
        </p:txBody>
      </p:sp>
      <p:sp>
        <p:nvSpPr>
          <p:cNvPr id="258" name="TextBox 257">
            <a:extLst>
              <a:ext uri="{FF2B5EF4-FFF2-40B4-BE49-F238E27FC236}">
                <a16:creationId xmlns:a16="http://schemas.microsoft.com/office/drawing/2014/main" id="{BC5068B1-3FA5-C0E1-BB65-6E389363C1DC}"/>
              </a:ext>
            </a:extLst>
          </p:cNvPr>
          <p:cNvSpPr txBox="1"/>
          <p:nvPr/>
        </p:nvSpPr>
        <p:spPr>
          <a:xfrm>
            <a:off x="4191000" y="6096000"/>
            <a:ext cx="2898679" cy="646331"/>
          </a:xfrm>
          <a:prstGeom prst="rect">
            <a:avLst/>
          </a:prstGeom>
          <a:noFill/>
        </p:spPr>
        <p:txBody>
          <a:bodyPr wrap="none" rtlCol="0">
            <a:spAutoFit/>
          </a:bodyPr>
          <a:lstStyle/>
          <a:p>
            <a:r>
              <a:rPr lang="en-US" dirty="0"/>
              <a:t>Intermediate representation </a:t>
            </a:r>
          </a:p>
          <a:p>
            <a:r>
              <a:rPr lang="en-US" dirty="0"/>
              <a:t>of the function</a:t>
            </a:r>
          </a:p>
        </p:txBody>
      </p:sp>
      <p:sp>
        <p:nvSpPr>
          <p:cNvPr id="259" name="TextBox 258">
            <a:extLst>
              <a:ext uri="{FF2B5EF4-FFF2-40B4-BE49-F238E27FC236}">
                <a16:creationId xmlns:a16="http://schemas.microsoft.com/office/drawing/2014/main" id="{DAD11EF3-FD02-1F25-2B07-FB33EFFFD74C}"/>
              </a:ext>
            </a:extLst>
          </p:cNvPr>
          <p:cNvSpPr txBox="1"/>
          <p:nvPr/>
        </p:nvSpPr>
        <p:spPr>
          <a:xfrm>
            <a:off x="8064149" y="6096001"/>
            <a:ext cx="3671903" cy="646331"/>
          </a:xfrm>
          <a:prstGeom prst="rect">
            <a:avLst/>
          </a:prstGeom>
          <a:noFill/>
        </p:spPr>
        <p:txBody>
          <a:bodyPr wrap="none" rtlCol="0">
            <a:spAutoFit/>
          </a:bodyPr>
          <a:lstStyle/>
          <a:p>
            <a:r>
              <a:rPr lang="en-US" dirty="0"/>
              <a:t>Intermediate representation </a:t>
            </a:r>
          </a:p>
          <a:p>
            <a:r>
              <a:rPr lang="en-US" dirty="0"/>
              <a:t>of the gradient computation function</a:t>
            </a:r>
          </a:p>
        </p:txBody>
      </p:sp>
      <p:cxnSp>
        <p:nvCxnSpPr>
          <p:cNvPr id="260" name="Straight Arrow Connector 259">
            <a:extLst>
              <a:ext uri="{FF2B5EF4-FFF2-40B4-BE49-F238E27FC236}">
                <a16:creationId xmlns:a16="http://schemas.microsoft.com/office/drawing/2014/main" id="{970CFAF0-ECB2-801F-B437-60255086A067}"/>
              </a:ext>
            </a:extLst>
          </p:cNvPr>
          <p:cNvCxnSpPr>
            <a:cxnSpLocks/>
          </p:cNvCxnSpPr>
          <p:nvPr/>
        </p:nvCxnSpPr>
        <p:spPr>
          <a:xfrm>
            <a:off x="5461944" y="4876800"/>
            <a:ext cx="0" cy="434583"/>
          </a:xfrm>
          <a:prstGeom prst="straightConnector1">
            <a:avLst/>
          </a:prstGeom>
          <a:ln w="15875">
            <a:solidFill>
              <a:schemeClr val="tx1"/>
            </a:solidFill>
            <a:tailEnd type="triangle" w="med" len="med"/>
          </a:ln>
        </p:spPr>
        <p:style>
          <a:lnRef idx="2">
            <a:schemeClr val="accent1"/>
          </a:lnRef>
          <a:fillRef idx="0">
            <a:schemeClr val="accent1"/>
          </a:fillRef>
          <a:effectRef idx="1">
            <a:schemeClr val="accent1"/>
          </a:effectRef>
          <a:fontRef idx="minor">
            <a:schemeClr val="tx1"/>
          </a:fontRef>
        </p:style>
      </p:cxnSp>
      <p:sp>
        <p:nvSpPr>
          <p:cNvPr id="261" name="Oval 260">
            <a:extLst>
              <a:ext uri="{FF2B5EF4-FFF2-40B4-BE49-F238E27FC236}">
                <a16:creationId xmlns:a16="http://schemas.microsoft.com/office/drawing/2014/main" id="{99B89745-DEEA-0918-C4CB-F01ED9912A43}"/>
              </a:ext>
            </a:extLst>
          </p:cNvPr>
          <p:cNvSpPr>
            <a:spLocks/>
          </p:cNvSpPr>
          <p:nvPr/>
        </p:nvSpPr>
        <p:spPr>
          <a:xfrm>
            <a:off x="4384984" y="14478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262" name="Connector: Elbow 261">
            <a:extLst>
              <a:ext uri="{FF2B5EF4-FFF2-40B4-BE49-F238E27FC236}">
                <a16:creationId xmlns:a16="http://schemas.microsoft.com/office/drawing/2014/main" id="{656B62E3-1053-BAAE-21EE-3C238CE4B68E}"/>
              </a:ext>
            </a:extLst>
          </p:cNvPr>
          <p:cNvCxnSpPr>
            <a:cxnSpLocks/>
            <a:stCxn id="261" idx="4"/>
            <a:endCxn id="272" idx="6"/>
          </p:cNvCxnSpPr>
          <p:nvPr/>
        </p:nvCxnSpPr>
        <p:spPr>
          <a:xfrm rot="16200000" flipH="1">
            <a:off x="4853925" y="19298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3" name="Connector: Elbow 262">
            <a:extLst>
              <a:ext uri="{FF2B5EF4-FFF2-40B4-BE49-F238E27FC236}">
                <a16:creationId xmlns:a16="http://schemas.microsoft.com/office/drawing/2014/main" id="{7D71BDDC-89E9-410A-310F-549D6BFF64EF}"/>
              </a:ext>
            </a:extLst>
          </p:cNvPr>
          <p:cNvCxnSpPr>
            <a:cxnSpLocks/>
            <a:stCxn id="264" idx="4"/>
            <a:endCxn id="272" idx="7"/>
          </p:cNvCxnSpPr>
          <p:nvPr/>
        </p:nvCxnSpPr>
        <p:spPr>
          <a:xfrm rot="5400000">
            <a:off x="5800327" y="19143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80C045DF-81D0-F91D-78C5-1F8664FE42CE}"/>
              </a:ext>
            </a:extLst>
          </p:cNvPr>
          <p:cNvSpPr>
            <a:spLocks/>
          </p:cNvSpPr>
          <p:nvPr/>
        </p:nvSpPr>
        <p:spPr>
          <a:xfrm>
            <a:off x="5791200" y="145475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265" name="Oval 264">
            <a:extLst>
              <a:ext uri="{FF2B5EF4-FFF2-40B4-BE49-F238E27FC236}">
                <a16:creationId xmlns:a16="http://schemas.microsoft.com/office/drawing/2014/main" id="{24DCB3EF-A03B-2DFE-9CEE-01CC1B05E55A}"/>
              </a:ext>
            </a:extLst>
          </p:cNvPr>
          <p:cNvSpPr>
            <a:spLocks/>
          </p:cNvSpPr>
          <p:nvPr/>
        </p:nvSpPr>
        <p:spPr>
          <a:xfrm>
            <a:off x="5925129" y="33647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266" name="Oval 265">
            <a:extLst>
              <a:ext uri="{FF2B5EF4-FFF2-40B4-BE49-F238E27FC236}">
                <a16:creationId xmlns:a16="http://schemas.microsoft.com/office/drawing/2014/main" id="{96FAA468-7013-286C-2B73-2B8F99B9D16A}"/>
              </a:ext>
            </a:extLst>
          </p:cNvPr>
          <p:cNvSpPr>
            <a:spLocks/>
          </p:cNvSpPr>
          <p:nvPr/>
        </p:nvSpPr>
        <p:spPr>
          <a:xfrm>
            <a:off x="4463591" y="338531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267" name="Connector: Elbow 266">
            <a:extLst>
              <a:ext uri="{FF2B5EF4-FFF2-40B4-BE49-F238E27FC236}">
                <a16:creationId xmlns:a16="http://schemas.microsoft.com/office/drawing/2014/main" id="{D5B51B26-8CC8-3615-7C1C-4518CB43A1CC}"/>
              </a:ext>
            </a:extLst>
          </p:cNvPr>
          <p:cNvCxnSpPr>
            <a:cxnSpLocks/>
            <a:stCxn id="265" idx="4"/>
            <a:endCxn id="269" idx="7"/>
          </p:cNvCxnSpPr>
          <p:nvPr/>
        </p:nvCxnSpPr>
        <p:spPr>
          <a:xfrm rot="5400000">
            <a:off x="5805302" y="38096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8" name="Connector: Elbow 267">
            <a:extLst>
              <a:ext uri="{FF2B5EF4-FFF2-40B4-BE49-F238E27FC236}">
                <a16:creationId xmlns:a16="http://schemas.microsoft.com/office/drawing/2014/main" id="{E3368BBF-41F2-B752-2AF8-F60F773DFA8B}"/>
              </a:ext>
            </a:extLst>
          </p:cNvPr>
          <p:cNvCxnSpPr>
            <a:cxnSpLocks/>
            <a:stCxn id="266" idx="4"/>
            <a:endCxn id="269" idx="6"/>
          </p:cNvCxnSpPr>
          <p:nvPr/>
        </p:nvCxnSpPr>
        <p:spPr>
          <a:xfrm rot="16200000" flipH="1">
            <a:off x="4844998" y="39548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9" name="Octagon 268">
            <a:extLst>
              <a:ext uri="{FF2B5EF4-FFF2-40B4-BE49-F238E27FC236}">
                <a16:creationId xmlns:a16="http://schemas.microsoft.com/office/drawing/2014/main" id="{B2E9A164-FE04-0859-368B-1AB265073C84}"/>
              </a:ext>
            </a:extLst>
          </p:cNvPr>
          <p:cNvSpPr>
            <a:spLocks/>
          </p:cNvSpPr>
          <p:nvPr/>
        </p:nvSpPr>
        <p:spPr>
          <a:xfrm>
            <a:off x="5051783" y="4340933"/>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70" name="Oval 269">
            <a:extLst>
              <a:ext uri="{FF2B5EF4-FFF2-40B4-BE49-F238E27FC236}">
                <a16:creationId xmlns:a16="http://schemas.microsoft.com/office/drawing/2014/main" id="{6241EFDC-F2C2-EAE7-593C-0F3C9978E10D}"/>
              </a:ext>
            </a:extLst>
          </p:cNvPr>
          <p:cNvSpPr>
            <a:spLocks/>
          </p:cNvSpPr>
          <p:nvPr/>
        </p:nvSpPr>
        <p:spPr>
          <a:xfrm>
            <a:off x="5105400" y="5311383"/>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a:t>
            </a:r>
          </a:p>
        </p:txBody>
      </p:sp>
      <p:cxnSp>
        <p:nvCxnSpPr>
          <p:cNvPr id="271" name="Connector: Elbow 270">
            <a:extLst>
              <a:ext uri="{FF2B5EF4-FFF2-40B4-BE49-F238E27FC236}">
                <a16:creationId xmlns:a16="http://schemas.microsoft.com/office/drawing/2014/main" id="{DCE6C958-A016-DF78-E0FA-CF09CE647695}"/>
              </a:ext>
            </a:extLst>
          </p:cNvPr>
          <p:cNvCxnSpPr>
            <a:cxnSpLocks/>
            <a:endCxn id="266" idx="0"/>
          </p:cNvCxnSpPr>
          <p:nvPr/>
        </p:nvCxnSpPr>
        <p:spPr>
          <a:xfrm rot="5400000">
            <a:off x="4810929" y="27078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2" name="Octagon 271">
            <a:extLst>
              <a:ext uri="{FF2B5EF4-FFF2-40B4-BE49-F238E27FC236}">
                <a16:creationId xmlns:a16="http://schemas.microsoft.com/office/drawing/2014/main" id="{E99B9B9B-DCFF-92DC-5A30-6A15D643CD6A}"/>
              </a:ext>
            </a:extLst>
          </p:cNvPr>
          <p:cNvSpPr>
            <a:spLocks/>
          </p:cNvSpPr>
          <p:nvPr/>
        </p:nvSpPr>
        <p:spPr>
          <a:xfrm>
            <a:off x="5061562" y="23167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73" name="Oval 272">
            <a:extLst>
              <a:ext uri="{FF2B5EF4-FFF2-40B4-BE49-F238E27FC236}">
                <a16:creationId xmlns:a16="http://schemas.microsoft.com/office/drawing/2014/main" id="{12AC4CBA-93FD-D9C9-C2CC-B59814BB94E3}"/>
              </a:ext>
            </a:extLst>
          </p:cNvPr>
          <p:cNvSpPr>
            <a:spLocks/>
          </p:cNvSpPr>
          <p:nvPr/>
        </p:nvSpPr>
        <p:spPr>
          <a:xfrm>
            <a:off x="8746855" y="14478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274" name="Connector: Elbow 273">
            <a:extLst>
              <a:ext uri="{FF2B5EF4-FFF2-40B4-BE49-F238E27FC236}">
                <a16:creationId xmlns:a16="http://schemas.microsoft.com/office/drawing/2014/main" id="{76F21592-8BA6-0ED6-2EA7-1BC01C966C75}"/>
              </a:ext>
            </a:extLst>
          </p:cNvPr>
          <p:cNvCxnSpPr>
            <a:cxnSpLocks/>
            <a:stCxn id="273" idx="4"/>
            <a:endCxn id="280" idx="6"/>
          </p:cNvCxnSpPr>
          <p:nvPr/>
        </p:nvCxnSpPr>
        <p:spPr>
          <a:xfrm rot="16200000" flipH="1">
            <a:off x="9139596" y="2006035"/>
            <a:ext cx="329445" cy="2919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5" name="Connector: Elbow 274">
            <a:extLst>
              <a:ext uri="{FF2B5EF4-FFF2-40B4-BE49-F238E27FC236}">
                <a16:creationId xmlns:a16="http://schemas.microsoft.com/office/drawing/2014/main" id="{7F2D8923-62B0-BB17-8D14-4AFF0F710ABC}"/>
              </a:ext>
            </a:extLst>
          </p:cNvPr>
          <p:cNvCxnSpPr>
            <a:cxnSpLocks/>
            <a:stCxn id="276" idx="4"/>
            <a:endCxn id="280" idx="7"/>
          </p:cNvCxnSpPr>
          <p:nvPr/>
        </p:nvCxnSpPr>
        <p:spPr>
          <a:xfrm rot="5400000">
            <a:off x="10239768" y="1993574"/>
            <a:ext cx="328584" cy="31775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C327A208-9CAF-D5D2-1FFE-12133C7E84A3}"/>
              </a:ext>
            </a:extLst>
          </p:cNvPr>
          <p:cNvSpPr>
            <a:spLocks/>
          </p:cNvSpPr>
          <p:nvPr/>
        </p:nvSpPr>
        <p:spPr>
          <a:xfrm>
            <a:off x="10153070" y="1447800"/>
            <a:ext cx="819729" cy="540357"/>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Go</a:t>
            </a:r>
          </a:p>
        </p:txBody>
      </p:sp>
      <p:sp>
        <p:nvSpPr>
          <p:cNvPr id="277" name="Oval 276">
            <a:extLst>
              <a:ext uri="{FF2B5EF4-FFF2-40B4-BE49-F238E27FC236}">
                <a16:creationId xmlns:a16="http://schemas.microsoft.com/office/drawing/2014/main" id="{53CEFB98-89AD-CB48-65F3-B155313EEC8C}"/>
              </a:ext>
            </a:extLst>
          </p:cNvPr>
          <p:cNvSpPr>
            <a:spLocks/>
          </p:cNvSpPr>
          <p:nvPr/>
        </p:nvSpPr>
        <p:spPr>
          <a:xfrm>
            <a:off x="9448800" y="33528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Gc</a:t>
            </a:r>
          </a:p>
        </p:txBody>
      </p:sp>
      <p:sp>
        <p:nvSpPr>
          <p:cNvPr id="278" name="Octagon 277">
            <a:extLst>
              <a:ext uri="{FF2B5EF4-FFF2-40B4-BE49-F238E27FC236}">
                <a16:creationId xmlns:a16="http://schemas.microsoft.com/office/drawing/2014/main" id="{954BFC81-AFF5-693B-DFFA-69F2ACE8D907}"/>
              </a:ext>
            </a:extLst>
          </p:cNvPr>
          <p:cNvSpPr>
            <a:spLocks/>
          </p:cNvSpPr>
          <p:nvPr/>
        </p:nvSpPr>
        <p:spPr>
          <a:xfrm>
            <a:off x="9158335" y="4114800"/>
            <a:ext cx="1509665"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279" name="Connector: Elbow 278">
            <a:extLst>
              <a:ext uri="{FF2B5EF4-FFF2-40B4-BE49-F238E27FC236}">
                <a16:creationId xmlns:a16="http://schemas.microsoft.com/office/drawing/2014/main" id="{9134E67C-97E2-8255-BBB9-658CC20C5D21}"/>
              </a:ext>
            </a:extLst>
          </p:cNvPr>
          <p:cNvCxnSpPr>
            <a:cxnSpLocks/>
          </p:cNvCxnSpPr>
          <p:nvPr/>
        </p:nvCxnSpPr>
        <p:spPr>
          <a:xfrm rot="5400000">
            <a:off x="9629614" y="3135129"/>
            <a:ext cx="451227" cy="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0" name="Octagon 279">
            <a:extLst>
              <a:ext uri="{FF2B5EF4-FFF2-40B4-BE49-F238E27FC236}">
                <a16:creationId xmlns:a16="http://schemas.microsoft.com/office/drawing/2014/main" id="{C7BB7D68-6A28-E16D-8051-426543D88AC5}"/>
              </a:ext>
            </a:extLst>
          </p:cNvPr>
          <p:cNvSpPr>
            <a:spLocks/>
          </p:cNvSpPr>
          <p:nvPr/>
        </p:nvSpPr>
        <p:spPr>
          <a:xfrm>
            <a:off x="9271033" y="2316741"/>
            <a:ext cx="1153420"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81" name="Oval 280">
            <a:extLst>
              <a:ext uri="{FF2B5EF4-FFF2-40B4-BE49-F238E27FC236}">
                <a16:creationId xmlns:a16="http://schemas.microsoft.com/office/drawing/2014/main" id="{92F77156-6604-FD4A-A83B-B6E5852FBB0E}"/>
              </a:ext>
            </a:extLst>
          </p:cNvPr>
          <p:cNvSpPr>
            <a:spLocks/>
          </p:cNvSpPr>
          <p:nvPr/>
        </p:nvSpPr>
        <p:spPr>
          <a:xfrm>
            <a:off x="8627342" y="5311383"/>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Ga</a:t>
            </a:r>
          </a:p>
        </p:txBody>
      </p:sp>
      <p:sp>
        <p:nvSpPr>
          <p:cNvPr id="282" name="Oval 281">
            <a:extLst>
              <a:ext uri="{FF2B5EF4-FFF2-40B4-BE49-F238E27FC236}">
                <a16:creationId xmlns:a16="http://schemas.microsoft.com/office/drawing/2014/main" id="{6EAA9CA6-1B73-10F2-FEAF-41D008A6B163}"/>
              </a:ext>
            </a:extLst>
          </p:cNvPr>
          <p:cNvSpPr>
            <a:spLocks/>
          </p:cNvSpPr>
          <p:nvPr/>
        </p:nvSpPr>
        <p:spPr>
          <a:xfrm>
            <a:off x="10333855" y="530698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Gb</a:t>
            </a:r>
          </a:p>
        </p:txBody>
      </p:sp>
      <p:cxnSp>
        <p:nvCxnSpPr>
          <p:cNvPr id="283" name="Connector: Elbow 282">
            <a:extLst>
              <a:ext uri="{FF2B5EF4-FFF2-40B4-BE49-F238E27FC236}">
                <a16:creationId xmlns:a16="http://schemas.microsoft.com/office/drawing/2014/main" id="{5FEEB4DD-5715-2EEB-C0E2-EAA06940126F}"/>
              </a:ext>
            </a:extLst>
          </p:cNvPr>
          <p:cNvCxnSpPr>
            <a:cxnSpLocks/>
            <a:stCxn id="278" idx="3"/>
            <a:endCxn id="281" idx="0"/>
          </p:cNvCxnSpPr>
          <p:nvPr/>
        </p:nvCxnSpPr>
        <p:spPr>
          <a:xfrm rot="5400000">
            <a:off x="8895955" y="4869735"/>
            <a:ext cx="584516" cy="29878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4" name="Connector: Elbow 283">
            <a:extLst>
              <a:ext uri="{FF2B5EF4-FFF2-40B4-BE49-F238E27FC236}">
                <a16:creationId xmlns:a16="http://schemas.microsoft.com/office/drawing/2014/main" id="{90C71757-A9C5-8161-21C6-56534DD1A487}"/>
              </a:ext>
            </a:extLst>
          </p:cNvPr>
          <p:cNvCxnSpPr>
            <a:cxnSpLocks/>
            <a:stCxn id="278" idx="2"/>
            <a:endCxn id="282" idx="0"/>
          </p:cNvCxnSpPr>
          <p:nvPr/>
        </p:nvCxnSpPr>
        <p:spPr>
          <a:xfrm rot="16200000" flipH="1">
            <a:off x="10326973" y="4888625"/>
            <a:ext cx="580120" cy="256603"/>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CBEA2A3F-25AE-B240-DC6B-D425066945B7}"/>
              </a:ext>
            </a:extLst>
          </p:cNvPr>
          <p:cNvCxnSpPr>
            <a:stCxn id="277" idx="4"/>
          </p:cNvCxnSpPr>
          <p:nvPr/>
        </p:nvCxnSpPr>
        <p:spPr>
          <a:xfrm>
            <a:off x="9860280" y="3892296"/>
            <a:ext cx="0" cy="21456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DB21B3-A138-5E8B-0366-643E450BA599}"/>
              </a:ext>
            </a:extLst>
          </p:cNvPr>
          <p:cNvSpPr txBox="1"/>
          <p:nvPr/>
        </p:nvSpPr>
        <p:spPr>
          <a:xfrm>
            <a:off x="5076527" y="2406968"/>
            <a:ext cx="808235" cy="400110"/>
          </a:xfrm>
          <a:prstGeom prst="rect">
            <a:avLst/>
          </a:prstGeom>
          <a:noFill/>
        </p:spPr>
        <p:txBody>
          <a:bodyPr wrap="none" rtlCol="0">
            <a:spAutoFit/>
          </a:bodyPr>
          <a:lstStyle/>
          <a:p>
            <a:r>
              <a:rPr lang="en-US" sz="2000" dirty="0"/>
              <a:t>c=a+b</a:t>
            </a:r>
          </a:p>
        </p:txBody>
      </p:sp>
      <p:sp>
        <p:nvSpPr>
          <p:cNvPr id="6" name="TextBox 5">
            <a:extLst>
              <a:ext uri="{FF2B5EF4-FFF2-40B4-BE49-F238E27FC236}">
                <a16:creationId xmlns:a16="http://schemas.microsoft.com/office/drawing/2014/main" id="{3465E7AA-54F1-93AC-DCAD-91D9BA6D6B5E}"/>
              </a:ext>
            </a:extLst>
          </p:cNvPr>
          <p:cNvSpPr txBox="1"/>
          <p:nvPr/>
        </p:nvSpPr>
        <p:spPr>
          <a:xfrm>
            <a:off x="5070115" y="4449019"/>
            <a:ext cx="814647" cy="400110"/>
          </a:xfrm>
          <a:prstGeom prst="rect">
            <a:avLst/>
          </a:prstGeom>
          <a:noFill/>
        </p:spPr>
        <p:txBody>
          <a:bodyPr wrap="none" rtlCol="0">
            <a:spAutoFit/>
          </a:bodyPr>
          <a:lstStyle/>
          <a:p>
            <a:r>
              <a:rPr lang="en-US" sz="2000" dirty="0"/>
              <a:t>o=c*2</a:t>
            </a:r>
          </a:p>
        </p:txBody>
      </p:sp>
      <p:sp>
        <p:nvSpPr>
          <p:cNvPr id="7" name="TextBox 6">
            <a:extLst>
              <a:ext uri="{FF2B5EF4-FFF2-40B4-BE49-F238E27FC236}">
                <a16:creationId xmlns:a16="http://schemas.microsoft.com/office/drawing/2014/main" id="{86B97DFC-FC3A-538B-BAB5-E20B2B529DB8}"/>
              </a:ext>
            </a:extLst>
          </p:cNvPr>
          <p:cNvSpPr txBox="1"/>
          <p:nvPr/>
        </p:nvSpPr>
        <p:spPr>
          <a:xfrm>
            <a:off x="9286000" y="2421137"/>
            <a:ext cx="1138453" cy="400110"/>
          </a:xfrm>
          <a:prstGeom prst="rect">
            <a:avLst/>
          </a:prstGeom>
          <a:noFill/>
        </p:spPr>
        <p:txBody>
          <a:bodyPr wrap="none" rtlCol="0">
            <a:spAutoFit/>
          </a:bodyPr>
          <a:lstStyle/>
          <a:p>
            <a:r>
              <a:rPr lang="en-US" sz="2000" dirty="0"/>
              <a:t>Gc=Go*2</a:t>
            </a:r>
          </a:p>
        </p:txBody>
      </p:sp>
      <p:sp>
        <p:nvSpPr>
          <p:cNvPr id="14" name="TextBox 13">
            <a:extLst>
              <a:ext uri="{FF2B5EF4-FFF2-40B4-BE49-F238E27FC236}">
                <a16:creationId xmlns:a16="http://schemas.microsoft.com/office/drawing/2014/main" id="{4B5D3E30-FE33-7FDC-B979-7D4734D7CFA2}"/>
              </a:ext>
            </a:extLst>
          </p:cNvPr>
          <p:cNvSpPr txBox="1"/>
          <p:nvPr/>
        </p:nvSpPr>
        <p:spPr>
          <a:xfrm>
            <a:off x="9335852" y="4066891"/>
            <a:ext cx="1152880" cy="707886"/>
          </a:xfrm>
          <a:prstGeom prst="rect">
            <a:avLst/>
          </a:prstGeom>
          <a:noFill/>
        </p:spPr>
        <p:txBody>
          <a:bodyPr wrap="none" rtlCol="0">
            <a:spAutoFit/>
          </a:bodyPr>
          <a:lstStyle/>
          <a:p>
            <a:r>
              <a:rPr lang="en-US" sz="2000" dirty="0"/>
              <a:t>Ga=Gc*1</a:t>
            </a:r>
          </a:p>
          <a:p>
            <a:r>
              <a:rPr lang="en-US" sz="2000" dirty="0"/>
              <a:t>Gb=Gc*1</a:t>
            </a:r>
          </a:p>
        </p:txBody>
      </p:sp>
      <p:sp>
        <p:nvSpPr>
          <p:cNvPr id="23" name="Slide Number Placeholder 22">
            <a:extLst>
              <a:ext uri="{FF2B5EF4-FFF2-40B4-BE49-F238E27FC236}">
                <a16:creationId xmlns:a16="http://schemas.microsoft.com/office/drawing/2014/main" id="{28AC5041-0E57-7293-01F2-B2E187C0B433}"/>
              </a:ext>
            </a:extLst>
          </p:cNvPr>
          <p:cNvSpPr>
            <a:spLocks noGrp="1"/>
          </p:cNvSpPr>
          <p:nvPr>
            <p:ph type="sldNum" sz="quarter" idx="12"/>
          </p:nvPr>
        </p:nvSpPr>
        <p:spPr/>
        <p:txBody>
          <a:bodyPr/>
          <a:lstStyle/>
          <a:p>
            <a:fld id="{6DD69A12-C92C-4BBE-9117-F68D7536AD73}" type="slidenum">
              <a:rPr lang="en-US" smtClean="0"/>
              <a:t>19</a:t>
            </a:fld>
            <a:endParaRPr lang="en-US"/>
          </a:p>
        </p:txBody>
      </p:sp>
      <p:cxnSp>
        <p:nvCxnSpPr>
          <p:cNvPr id="26" name="Straight Arrow Connector 25">
            <a:extLst>
              <a:ext uri="{FF2B5EF4-FFF2-40B4-BE49-F238E27FC236}">
                <a16:creationId xmlns:a16="http://schemas.microsoft.com/office/drawing/2014/main" id="{13A8B498-2652-00D8-4ACB-72D9E3CD4DEB}"/>
              </a:ext>
            </a:extLst>
          </p:cNvPr>
          <p:cNvCxnSpPr>
            <a:cxnSpLocks/>
          </p:cNvCxnSpPr>
          <p:nvPr/>
        </p:nvCxnSpPr>
        <p:spPr>
          <a:xfrm>
            <a:off x="7467600" y="3581400"/>
            <a:ext cx="11430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C337331-4FFB-CE72-802D-915017D34E36}"/>
              </a:ext>
            </a:extLst>
          </p:cNvPr>
          <p:cNvCxnSpPr>
            <a:cxnSpLocks/>
          </p:cNvCxnSpPr>
          <p:nvPr/>
        </p:nvCxnSpPr>
        <p:spPr>
          <a:xfrm>
            <a:off x="3421722" y="3657600"/>
            <a:ext cx="769278"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pic>
        <p:nvPicPr>
          <p:cNvPr id="29" name="Picture 28" descr="A screenshot of a computer code">
            <a:extLst>
              <a:ext uri="{FF2B5EF4-FFF2-40B4-BE49-F238E27FC236}">
                <a16:creationId xmlns:a16="http://schemas.microsoft.com/office/drawing/2014/main" id="{E0DFB5B9-E37F-587E-354B-DF9AE6984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0781"/>
            <a:ext cx="4401165" cy="3039738"/>
          </a:xfrm>
          <a:prstGeom prst="rect">
            <a:avLst/>
          </a:prstGeom>
        </p:spPr>
      </p:pic>
      <p:sp>
        <p:nvSpPr>
          <p:cNvPr id="30" name="TextBox 29">
            <a:extLst>
              <a:ext uri="{FF2B5EF4-FFF2-40B4-BE49-F238E27FC236}">
                <a16:creationId xmlns:a16="http://schemas.microsoft.com/office/drawing/2014/main" id="{D9E9EF19-291B-557C-066F-63A7DE7BE282}"/>
              </a:ext>
            </a:extLst>
          </p:cNvPr>
          <p:cNvSpPr txBox="1"/>
          <p:nvPr/>
        </p:nvSpPr>
        <p:spPr>
          <a:xfrm>
            <a:off x="813189" y="4668892"/>
            <a:ext cx="1537152" cy="369332"/>
          </a:xfrm>
          <a:prstGeom prst="rect">
            <a:avLst/>
          </a:prstGeom>
          <a:noFill/>
        </p:spPr>
        <p:txBody>
          <a:bodyPr wrap="none" rtlCol="0">
            <a:spAutoFit/>
          </a:bodyPr>
          <a:lstStyle/>
          <a:p>
            <a:r>
              <a:rPr lang="en-US" dirty="0"/>
              <a:t>Input program</a:t>
            </a:r>
          </a:p>
        </p:txBody>
      </p:sp>
    </p:spTree>
    <p:extLst>
      <p:ext uri="{BB962C8B-B14F-4D97-AF65-F5344CB8AC3E}">
        <p14:creationId xmlns:p14="http://schemas.microsoft.com/office/powerpoint/2010/main" val="134478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73" grpId="0" animBg="1"/>
      <p:bldP spid="276" grpId="0" animBg="1"/>
      <p:bldP spid="277" grpId="0" animBg="1"/>
      <p:bldP spid="278" grpId="0" animBg="1"/>
      <p:bldP spid="280" grpId="0" animBg="1"/>
      <p:bldP spid="281" grpId="0" animBg="1"/>
      <p:bldP spid="282" grpId="0" animBg="1"/>
      <p:bldP spid="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334EB-9DE6-BA9F-91C9-7D7B49281A79}"/>
            </a:ext>
          </a:extLst>
        </p:cNvPr>
        <p:cNvGrpSpPr/>
        <p:nvPr/>
      </p:nvGrpSpPr>
      <p:grpSpPr>
        <a:xfrm>
          <a:off x="0" y="0"/>
          <a:ext cx="0" cy="0"/>
          <a:chOff x="0" y="0"/>
          <a:chExt cx="0" cy="0"/>
        </a:xfrm>
      </p:grpSpPr>
      <p:pic>
        <p:nvPicPr>
          <p:cNvPr id="192" name="Picture 191" descr="A screenshot of a computer code&#10;&#10;AI-generated content may be incorrect.">
            <a:extLst>
              <a:ext uri="{FF2B5EF4-FFF2-40B4-BE49-F238E27FC236}">
                <a16:creationId xmlns:a16="http://schemas.microsoft.com/office/drawing/2014/main" id="{F718CB7A-D6BD-26E1-8341-42755657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41862"/>
            <a:ext cx="4401165" cy="3039738"/>
          </a:xfrm>
          <a:prstGeom prst="rect">
            <a:avLst/>
          </a:prstGeom>
        </p:spPr>
      </p:pic>
      <p:sp>
        <p:nvSpPr>
          <p:cNvPr id="4" name="Title 3">
            <a:extLst>
              <a:ext uri="{FF2B5EF4-FFF2-40B4-BE49-F238E27FC236}">
                <a16:creationId xmlns:a16="http://schemas.microsoft.com/office/drawing/2014/main" id="{6C9A1FD3-46BE-72B2-85B4-5672BAEC64AB}"/>
              </a:ext>
            </a:extLst>
          </p:cNvPr>
          <p:cNvSpPr>
            <a:spLocks noGrp="1"/>
          </p:cNvSpPr>
          <p:nvPr>
            <p:ph type="title"/>
          </p:nvPr>
        </p:nvSpPr>
        <p:spPr/>
        <p:txBody>
          <a:bodyPr/>
          <a:lstStyle/>
          <a:p>
            <a:r>
              <a:rPr lang="de-CH" dirty="0"/>
              <a:t>Background: Automatic Differentiation </a:t>
            </a:r>
          </a:p>
        </p:txBody>
      </p:sp>
      <p:sp>
        <p:nvSpPr>
          <p:cNvPr id="2" name="TextBox 1">
            <a:extLst>
              <a:ext uri="{FF2B5EF4-FFF2-40B4-BE49-F238E27FC236}">
                <a16:creationId xmlns:a16="http://schemas.microsoft.com/office/drawing/2014/main" id="{E13368C5-EC68-C813-4C18-07903A37E1E9}"/>
              </a:ext>
            </a:extLst>
          </p:cNvPr>
          <p:cNvSpPr txBox="1"/>
          <p:nvPr/>
        </p:nvSpPr>
        <p:spPr>
          <a:xfrm>
            <a:off x="842222" y="4800600"/>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991CEFCA-2450-B2E2-E2A9-00A0D00D769C}"/>
              </a:ext>
            </a:extLst>
          </p:cNvPr>
          <p:cNvSpPr txBox="1"/>
          <p:nvPr/>
        </p:nvSpPr>
        <p:spPr>
          <a:xfrm>
            <a:off x="4114800" y="6096000"/>
            <a:ext cx="2898679" cy="646331"/>
          </a:xfrm>
          <a:prstGeom prst="rect">
            <a:avLst/>
          </a:prstGeom>
          <a:noFill/>
        </p:spPr>
        <p:txBody>
          <a:bodyPr wrap="none" rtlCol="0">
            <a:spAutoFit/>
          </a:bodyPr>
          <a:lstStyle/>
          <a:p>
            <a:r>
              <a:rPr lang="en-US" dirty="0"/>
              <a:t>Intermediate representation </a:t>
            </a:r>
          </a:p>
          <a:p>
            <a:r>
              <a:rPr lang="en-US" dirty="0"/>
              <a:t>of the function f</a:t>
            </a:r>
          </a:p>
        </p:txBody>
      </p:sp>
      <p:sp>
        <p:nvSpPr>
          <p:cNvPr id="6" name="TextBox 5">
            <a:extLst>
              <a:ext uri="{FF2B5EF4-FFF2-40B4-BE49-F238E27FC236}">
                <a16:creationId xmlns:a16="http://schemas.microsoft.com/office/drawing/2014/main" id="{CF99B01B-155D-AC71-9756-B0676E2EE8F1}"/>
              </a:ext>
            </a:extLst>
          </p:cNvPr>
          <p:cNvSpPr txBox="1"/>
          <p:nvPr/>
        </p:nvSpPr>
        <p:spPr>
          <a:xfrm>
            <a:off x="8064149" y="6096001"/>
            <a:ext cx="3846630" cy="646331"/>
          </a:xfrm>
          <a:prstGeom prst="rect">
            <a:avLst/>
          </a:prstGeom>
          <a:noFill/>
        </p:spPr>
        <p:txBody>
          <a:bodyPr wrap="none" rtlCol="0">
            <a:spAutoFit/>
          </a:bodyPr>
          <a:lstStyle/>
          <a:p>
            <a:r>
              <a:rPr lang="en-US" dirty="0"/>
              <a:t>Intermediate representation </a:t>
            </a:r>
          </a:p>
          <a:p>
            <a:r>
              <a:rPr lang="en-US" dirty="0"/>
              <a:t>of the gradient computation function f’</a:t>
            </a:r>
          </a:p>
        </p:txBody>
      </p:sp>
      <p:cxnSp>
        <p:nvCxnSpPr>
          <p:cNvPr id="34" name="Straight Arrow Connector 33">
            <a:extLst>
              <a:ext uri="{FF2B5EF4-FFF2-40B4-BE49-F238E27FC236}">
                <a16:creationId xmlns:a16="http://schemas.microsoft.com/office/drawing/2014/main" id="{294DDE47-BCD5-3D2C-A47F-CA303BE6172D}"/>
              </a:ext>
            </a:extLst>
          </p:cNvPr>
          <p:cNvCxnSpPr>
            <a:cxnSpLocks/>
          </p:cNvCxnSpPr>
          <p:nvPr/>
        </p:nvCxnSpPr>
        <p:spPr>
          <a:xfrm>
            <a:off x="5190855" y="4664721"/>
            <a:ext cx="0" cy="434583"/>
          </a:xfrm>
          <a:prstGeom prst="straightConnector1">
            <a:avLst/>
          </a:prstGeom>
          <a:ln w="15875">
            <a:solidFill>
              <a:schemeClr val="tx1"/>
            </a:solidFill>
            <a:tailEnd type="triangle" w="med" len="med"/>
          </a:ln>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id="{D00E8704-25E1-4A96-7321-009818723C05}"/>
              </a:ext>
            </a:extLst>
          </p:cNvPr>
          <p:cNvSpPr>
            <a:spLocks/>
          </p:cNvSpPr>
          <p:nvPr/>
        </p:nvSpPr>
        <p:spPr>
          <a:xfrm>
            <a:off x="4191000" y="146432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83" name="Connector: Elbow 82">
            <a:extLst>
              <a:ext uri="{FF2B5EF4-FFF2-40B4-BE49-F238E27FC236}">
                <a16:creationId xmlns:a16="http://schemas.microsoft.com/office/drawing/2014/main" id="{4A2ED435-43AA-5E0B-BAC3-EDAB77087807}"/>
              </a:ext>
            </a:extLst>
          </p:cNvPr>
          <p:cNvCxnSpPr>
            <a:cxnSpLocks/>
            <a:stCxn id="81" idx="4"/>
            <a:endCxn id="9" idx="6"/>
          </p:cNvCxnSpPr>
          <p:nvPr/>
        </p:nvCxnSpPr>
        <p:spPr>
          <a:xfrm rot="16200000" flipH="1">
            <a:off x="4659941" y="1946356"/>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C602852-9ABA-D854-1ACF-0D29324720B7}"/>
              </a:ext>
            </a:extLst>
          </p:cNvPr>
          <p:cNvCxnSpPr>
            <a:cxnSpLocks/>
            <a:stCxn id="91" idx="4"/>
            <a:endCxn id="9" idx="7"/>
          </p:cNvCxnSpPr>
          <p:nvPr/>
        </p:nvCxnSpPr>
        <p:spPr>
          <a:xfrm rot="5400000">
            <a:off x="5606343" y="1930909"/>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FDD675B2-5FB1-4A6F-0C5E-CF2B3B169788}"/>
              </a:ext>
            </a:extLst>
          </p:cNvPr>
          <p:cNvSpPr>
            <a:spLocks/>
          </p:cNvSpPr>
          <p:nvPr/>
        </p:nvSpPr>
        <p:spPr>
          <a:xfrm>
            <a:off x="5597216" y="147127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99" name="Oval 98">
            <a:extLst>
              <a:ext uri="{FF2B5EF4-FFF2-40B4-BE49-F238E27FC236}">
                <a16:creationId xmlns:a16="http://schemas.microsoft.com/office/drawing/2014/main" id="{8B4F2E8C-8C9B-FAF4-8354-0A2FF7A3ECAA}"/>
              </a:ext>
            </a:extLst>
          </p:cNvPr>
          <p:cNvSpPr>
            <a:spLocks/>
          </p:cNvSpPr>
          <p:nvPr/>
        </p:nvSpPr>
        <p:spPr>
          <a:xfrm>
            <a:off x="5654040" y="334670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100" name="Oval 99">
            <a:extLst>
              <a:ext uri="{FF2B5EF4-FFF2-40B4-BE49-F238E27FC236}">
                <a16:creationId xmlns:a16="http://schemas.microsoft.com/office/drawing/2014/main" id="{F0B3A246-165B-4D81-7DED-7546274225E7}"/>
              </a:ext>
            </a:extLst>
          </p:cNvPr>
          <p:cNvSpPr>
            <a:spLocks/>
          </p:cNvSpPr>
          <p:nvPr/>
        </p:nvSpPr>
        <p:spPr>
          <a:xfrm>
            <a:off x="4192502" y="327050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101" name="Connector: Elbow 100">
            <a:extLst>
              <a:ext uri="{FF2B5EF4-FFF2-40B4-BE49-F238E27FC236}">
                <a16:creationId xmlns:a16="http://schemas.microsoft.com/office/drawing/2014/main" id="{9FA24BFD-8420-9E0B-AA2C-D6E09D00BE3A}"/>
              </a:ext>
            </a:extLst>
          </p:cNvPr>
          <p:cNvCxnSpPr>
            <a:cxnSpLocks/>
            <a:stCxn id="99" idx="4"/>
            <a:endCxn id="106" idx="7"/>
          </p:cNvCxnSpPr>
          <p:nvPr/>
        </p:nvCxnSpPr>
        <p:spPr>
          <a:xfrm rot="5400000">
            <a:off x="5631230" y="3694564"/>
            <a:ext cx="242654"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00C6BDA7-1F15-53B9-E59E-1D2D3B3AF64E}"/>
              </a:ext>
            </a:extLst>
          </p:cNvPr>
          <p:cNvCxnSpPr>
            <a:cxnSpLocks/>
            <a:stCxn id="100" idx="4"/>
            <a:endCxn id="106" idx="6"/>
          </p:cNvCxnSpPr>
          <p:nvPr/>
        </p:nvCxnSpPr>
        <p:spPr>
          <a:xfrm rot="16200000" flipH="1">
            <a:off x="4622545" y="3791437"/>
            <a:ext cx="318854"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6" name="Octagon 105">
            <a:extLst>
              <a:ext uri="{FF2B5EF4-FFF2-40B4-BE49-F238E27FC236}">
                <a16:creationId xmlns:a16="http://schemas.microsoft.com/office/drawing/2014/main" id="{7CFDA972-1A86-B975-ED67-4A8016D3FB63}"/>
              </a:ext>
            </a:extLst>
          </p:cNvPr>
          <p:cNvSpPr>
            <a:spLocks/>
          </p:cNvSpPr>
          <p:nvPr/>
        </p:nvSpPr>
        <p:spPr>
          <a:xfrm>
            <a:off x="4780694" y="4128854"/>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07" name="Oval 106">
            <a:extLst>
              <a:ext uri="{FF2B5EF4-FFF2-40B4-BE49-F238E27FC236}">
                <a16:creationId xmlns:a16="http://schemas.microsoft.com/office/drawing/2014/main" id="{4FDC01A8-1549-842F-7571-D3ADA49F0CC6}"/>
              </a:ext>
            </a:extLst>
          </p:cNvPr>
          <p:cNvSpPr>
            <a:spLocks/>
          </p:cNvSpPr>
          <p:nvPr/>
        </p:nvSpPr>
        <p:spPr>
          <a:xfrm>
            <a:off x="4834311" y="509930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a:t>
            </a:r>
          </a:p>
        </p:txBody>
      </p:sp>
      <p:cxnSp>
        <p:nvCxnSpPr>
          <p:cNvPr id="110" name="Connector: Elbow 109">
            <a:extLst>
              <a:ext uri="{FF2B5EF4-FFF2-40B4-BE49-F238E27FC236}">
                <a16:creationId xmlns:a16="http://schemas.microsoft.com/office/drawing/2014/main" id="{AB5F1389-8A9C-2AC6-DACF-E58FC7F864B9}"/>
              </a:ext>
            </a:extLst>
          </p:cNvPr>
          <p:cNvCxnSpPr>
            <a:cxnSpLocks/>
            <a:endCxn id="100" idx="0"/>
          </p:cNvCxnSpPr>
          <p:nvPr/>
        </p:nvCxnSpPr>
        <p:spPr>
          <a:xfrm rot="5400000">
            <a:off x="4539840" y="2593017"/>
            <a:ext cx="741630" cy="613345"/>
          </a:xfrm>
          <a:prstGeom prst="bentConnector3">
            <a:avLst>
              <a:gd name="adj1" fmla="val 80824"/>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Octagon 8">
            <a:extLst>
              <a:ext uri="{FF2B5EF4-FFF2-40B4-BE49-F238E27FC236}">
                <a16:creationId xmlns:a16="http://schemas.microsoft.com/office/drawing/2014/main" id="{9D6A7074-E61E-A47D-5D5F-F44C1E18A742}"/>
              </a:ext>
            </a:extLst>
          </p:cNvPr>
          <p:cNvSpPr>
            <a:spLocks/>
          </p:cNvSpPr>
          <p:nvPr/>
        </p:nvSpPr>
        <p:spPr>
          <a:xfrm>
            <a:off x="4867578" y="2333262"/>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123" name="Oval 122">
            <a:extLst>
              <a:ext uri="{FF2B5EF4-FFF2-40B4-BE49-F238E27FC236}">
                <a16:creationId xmlns:a16="http://schemas.microsoft.com/office/drawing/2014/main" id="{A53CD633-6D46-C705-4B9A-9E3B4118B395}"/>
              </a:ext>
            </a:extLst>
          </p:cNvPr>
          <p:cNvSpPr>
            <a:spLocks/>
          </p:cNvSpPr>
          <p:nvPr/>
        </p:nvSpPr>
        <p:spPr>
          <a:xfrm>
            <a:off x="8746855" y="14478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124" name="Connector: Elbow 123">
            <a:extLst>
              <a:ext uri="{FF2B5EF4-FFF2-40B4-BE49-F238E27FC236}">
                <a16:creationId xmlns:a16="http://schemas.microsoft.com/office/drawing/2014/main" id="{C9712420-EA61-7681-23E8-20EFC08A6501}"/>
              </a:ext>
            </a:extLst>
          </p:cNvPr>
          <p:cNvCxnSpPr>
            <a:cxnSpLocks/>
            <a:stCxn id="123" idx="4"/>
            <a:endCxn id="134" idx="6"/>
          </p:cNvCxnSpPr>
          <p:nvPr/>
        </p:nvCxnSpPr>
        <p:spPr>
          <a:xfrm rot="16200000" flipH="1">
            <a:off x="9215796" y="19298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80F6D61B-BD3E-6337-78E9-631F7B5D5495}"/>
              </a:ext>
            </a:extLst>
          </p:cNvPr>
          <p:cNvCxnSpPr>
            <a:cxnSpLocks/>
            <a:stCxn id="126" idx="4"/>
            <a:endCxn id="134" idx="7"/>
          </p:cNvCxnSpPr>
          <p:nvPr/>
        </p:nvCxnSpPr>
        <p:spPr>
          <a:xfrm rot="5400000">
            <a:off x="10158342" y="1912148"/>
            <a:ext cx="328584" cy="480603"/>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37D1C2AA-68E1-3E97-2A39-BE3BA34286AB}"/>
              </a:ext>
            </a:extLst>
          </p:cNvPr>
          <p:cNvSpPr>
            <a:spLocks/>
          </p:cNvSpPr>
          <p:nvPr/>
        </p:nvSpPr>
        <p:spPr>
          <a:xfrm>
            <a:off x="10153070" y="1447800"/>
            <a:ext cx="819729" cy="540357"/>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Go</a:t>
            </a:r>
          </a:p>
        </p:txBody>
      </p:sp>
      <p:sp>
        <p:nvSpPr>
          <p:cNvPr id="128" name="Oval 127">
            <a:extLst>
              <a:ext uri="{FF2B5EF4-FFF2-40B4-BE49-F238E27FC236}">
                <a16:creationId xmlns:a16="http://schemas.microsoft.com/office/drawing/2014/main" id="{2FB890EB-F8AE-A210-C9FA-F021FEFDF321}"/>
              </a:ext>
            </a:extLst>
          </p:cNvPr>
          <p:cNvSpPr>
            <a:spLocks/>
          </p:cNvSpPr>
          <p:nvPr/>
        </p:nvSpPr>
        <p:spPr>
          <a:xfrm>
            <a:off x="9474260" y="3360743"/>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Gc</a:t>
            </a:r>
          </a:p>
        </p:txBody>
      </p:sp>
      <p:sp>
        <p:nvSpPr>
          <p:cNvPr id="131" name="Octagon 130">
            <a:extLst>
              <a:ext uri="{FF2B5EF4-FFF2-40B4-BE49-F238E27FC236}">
                <a16:creationId xmlns:a16="http://schemas.microsoft.com/office/drawing/2014/main" id="{2514F4FC-2917-9E01-1A4C-48503F4317F8}"/>
              </a:ext>
            </a:extLst>
          </p:cNvPr>
          <p:cNvSpPr>
            <a:spLocks/>
          </p:cNvSpPr>
          <p:nvPr/>
        </p:nvSpPr>
        <p:spPr>
          <a:xfrm>
            <a:off x="9448833" y="4114800"/>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cxnSp>
        <p:nvCxnSpPr>
          <p:cNvPr id="133" name="Connector: Elbow 132">
            <a:extLst>
              <a:ext uri="{FF2B5EF4-FFF2-40B4-BE49-F238E27FC236}">
                <a16:creationId xmlns:a16="http://schemas.microsoft.com/office/drawing/2014/main" id="{4DB53B3D-E035-D9C6-2D07-CAA84633EF64}"/>
              </a:ext>
            </a:extLst>
          </p:cNvPr>
          <p:cNvCxnSpPr>
            <a:cxnSpLocks/>
          </p:cNvCxnSpPr>
          <p:nvPr/>
        </p:nvCxnSpPr>
        <p:spPr>
          <a:xfrm rot="5400000">
            <a:off x="9629614" y="3135129"/>
            <a:ext cx="451227" cy="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4" name="Octagon 133">
            <a:extLst>
              <a:ext uri="{FF2B5EF4-FFF2-40B4-BE49-F238E27FC236}">
                <a16:creationId xmlns:a16="http://schemas.microsoft.com/office/drawing/2014/main" id="{66B35C6F-FE49-A24A-F7D7-200DC6129D4B}"/>
              </a:ext>
            </a:extLst>
          </p:cNvPr>
          <p:cNvSpPr>
            <a:spLocks/>
          </p:cNvSpPr>
          <p:nvPr/>
        </p:nvSpPr>
        <p:spPr>
          <a:xfrm>
            <a:off x="9423433" y="23167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140" name="Oval 139">
            <a:extLst>
              <a:ext uri="{FF2B5EF4-FFF2-40B4-BE49-F238E27FC236}">
                <a16:creationId xmlns:a16="http://schemas.microsoft.com/office/drawing/2014/main" id="{8AC301CB-B76B-4EA1-E0E6-04D00C30CA9D}"/>
              </a:ext>
            </a:extLst>
          </p:cNvPr>
          <p:cNvSpPr>
            <a:spLocks/>
          </p:cNvSpPr>
          <p:nvPr/>
        </p:nvSpPr>
        <p:spPr>
          <a:xfrm>
            <a:off x="8880784" y="5349582"/>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Ga</a:t>
            </a:r>
          </a:p>
        </p:txBody>
      </p:sp>
      <p:sp>
        <p:nvSpPr>
          <p:cNvPr id="141" name="Oval 140">
            <a:extLst>
              <a:ext uri="{FF2B5EF4-FFF2-40B4-BE49-F238E27FC236}">
                <a16:creationId xmlns:a16="http://schemas.microsoft.com/office/drawing/2014/main" id="{D09CB665-5102-B0EC-CAA7-E1741866966C}"/>
              </a:ext>
            </a:extLst>
          </p:cNvPr>
          <p:cNvSpPr>
            <a:spLocks/>
          </p:cNvSpPr>
          <p:nvPr/>
        </p:nvSpPr>
        <p:spPr>
          <a:xfrm>
            <a:off x="10287000" y="5356539"/>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Gb</a:t>
            </a:r>
          </a:p>
        </p:txBody>
      </p:sp>
      <p:cxnSp>
        <p:nvCxnSpPr>
          <p:cNvPr id="146" name="Connector: Elbow 145">
            <a:extLst>
              <a:ext uri="{FF2B5EF4-FFF2-40B4-BE49-F238E27FC236}">
                <a16:creationId xmlns:a16="http://schemas.microsoft.com/office/drawing/2014/main" id="{365D9D94-80E5-1FA7-A39F-928C7075BB28}"/>
              </a:ext>
            </a:extLst>
          </p:cNvPr>
          <p:cNvCxnSpPr>
            <a:cxnSpLocks/>
            <a:stCxn id="131" idx="3"/>
            <a:endCxn id="140" idx="0"/>
          </p:cNvCxnSpPr>
          <p:nvPr/>
        </p:nvCxnSpPr>
        <p:spPr>
          <a:xfrm rot="5400000">
            <a:off x="9148826" y="4870306"/>
            <a:ext cx="622715" cy="33583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56CDD04D-7D34-681A-2F7A-652D8A243F10}"/>
              </a:ext>
            </a:extLst>
          </p:cNvPr>
          <p:cNvCxnSpPr>
            <a:cxnSpLocks/>
            <a:stCxn id="131" idx="2"/>
            <a:endCxn id="141" idx="0"/>
          </p:cNvCxnSpPr>
          <p:nvPr/>
        </p:nvCxnSpPr>
        <p:spPr>
          <a:xfrm rot="16200000" flipH="1">
            <a:off x="10088270" y="4746329"/>
            <a:ext cx="629672" cy="590748"/>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A29DE380-5C78-FAA2-7E67-645D64CF5576}"/>
              </a:ext>
            </a:extLst>
          </p:cNvPr>
          <p:cNvCxnSpPr>
            <a:stCxn id="128" idx="4"/>
          </p:cNvCxnSpPr>
          <p:nvPr/>
        </p:nvCxnSpPr>
        <p:spPr>
          <a:xfrm>
            <a:off x="9885740" y="3900239"/>
            <a:ext cx="0" cy="21456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5" name="Slide Number Placeholder 194">
            <a:extLst>
              <a:ext uri="{FF2B5EF4-FFF2-40B4-BE49-F238E27FC236}">
                <a16:creationId xmlns:a16="http://schemas.microsoft.com/office/drawing/2014/main" id="{1FF944CA-5D6D-3279-0082-39F116EBCB24}"/>
              </a:ext>
            </a:extLst>
          </p:cNvPr>
          <p:cNvSpPr>
            <a:spLocks noGrp="1"/>
          </p:cNvSpPr>
          <p:nvPr>
            <p:ph type="sldNum" sz="quarter" idx="12"/>
          </p:nvPr>
        </p:nvSpPr>
        <p:spPr/>
        <p:txBody>
          <a:bodyPr/>
          <a:lstStyle/>
          <a:p>
            <a:fld id="{6C6AE60A-B69C-4790-82F7-3882EDF23186}" type="slidenum">
              <a:rPr lang="de-DE" smtClean="0"/>
              <a:pPr/>
              <a:t>2</a:t>
            </a:fld>
            <a:endParaRPr lang="de-DE" dirty="0"/>
          </a:p>
        </p:txBody>
      </p:sp>
      <p:cxnSp>
        <p:nvCxnSpPr>
          <p:cNvPr id="196" name="Straight Arrow Connector 195">
            <a:extLst>
              <a:ext uri="{FF2B5EF4-FFF2-40B4-BE49-F238E27FC236}">
                <a16:creationId xmlns:a16="http://schemas.microsoft.com/office/drawing/2014/main" id="{7380D1FF-19BA-9F92-EE3F-B188B68B92E4}"/>
              </a:ext>
            </a:extLst>
          </p:cNvPr>
          <p:cNvCxnSpPr>
            <a:cxnSpLocks/>
          </p:cNvCxnSpPr>
          <p:nvPr/>
        </p:nvCxnSpPr>
        <p:spPr>
          <a:xfrm flipV="1">
            <a:off x="6260409" y="2622774"/>
            <a:ext cx="2807391" cy="148"/>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198" name="Straight Arrow Connector 197">
            <a:extLst>
              <a:ext uri="{FF2B5EF4-FFF2-40B4-BE49-F238E27FC236}">
                <a16:creationId xmlns:a16="http://schemas.microsoft.com/office/drawing/2014/main" id="{0CFEDA94-448C-9E6F-E721-CAB0B253AD42}"/>
              </a:ext>
            </a:extLst>
          </p:cNvPr>
          <p:cNvCxnSpPr>
            <a:cxnSpLocks/>
          </p:cNvCxnSpPr>
          <p:nvPr/>
        </p:nvCxnSpPr>
        <p:spPr>
          <a:xfrm flipV="1">
            <a:off x="6245202" y="4443740"/>
            <a:ext cx="2807391" cy="148"/>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200" name="Straight Arrow Connector 199">
            <a:extLst>
              <a:ext uri="{FF2B5EF4-FFF2-40B4-BE49-F238E27FC236}">
                <a16:creationId xmlns:a16="http://schemas.microsoft.com/office/drawing/2014/main" id="{3ECF14C2-4B7B-B086-B23A-B13517208B84}"/>
              </a:ext>
            </a:extLst>
          </p:cNvPr>
          <p:cNvCxnSpPr>
            <a:cxnSpLocks/>
          </p:cNvCxnSpPr>
          <p:nvPr/>
        </p:nvCxnSpPr>
        <p:spPr>
          <a:xfrm>
            <a:off x="3276600" y="3429000"/>
            <a:ext cx="838200" cy="858"/>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083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1" grpId="0" animBg="1"/>
      <p:bldP spid="91" grpId="0" animBg="1"/>
      <p:bldP spid="99" grpId="0" animBg="1"/>
      <p:bldP spid="100" grpId="0" animBg="1"/>
      <p:bldP spid="106" grpId="0" animBg="1"/>
      <p:bldP spid="107" grpId="0" animBg="1"/>
      <p:bldP spid="9" grpId="0" animBg="1"/>
      <p:bldP spid="123" grpId="0" animBg="1"/>
      <p:bldP spid="126" grpId="0" animBg="1"/>
      <p:bldP spid="128" grpId="0" animBg="1"/>
      <p:bldP spid="131" grpId="0" animBg="1"/>
      <p:bldP spid="134" grpId="0" animBg="1"/>
      <p:bldP spid="140" grpId="0" animBg="1"/>
      <p:bldP spid="1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C8CD-2EA4-3637-8FCF-6B743AC64B2B}"/>
            </a:ext>
          </a:extLst>
        </p:cNvPr>
        <p:cNvGrpSpPr/>
        <p:nvPr/>
      </p:nvGrpSpPr>
      <p:grpSpPr>
        <a:xfrm>
          <a:off x="0" y="0"/>
          <a:ext cx="0" cy="0"/>
          <a:chOff x="0" y="0"/>
          <a:chExt cx="0" cy="0"/>
        </a:xfrm>
      </p:grpSpPr>
      <p:pic>
        <p:nvPicPr>
          <p:cNvPr id="338" name="Picture 337" descr="A screenshot of a computer code&#10;&#10;AI-generated content may be incorrect.">
            <a:extLst>
              <a:ext uri="{FF2B5EF4-FFF2-40B4-BE49-F238E27FC236}">
                <a16:creationId xmlns:a16="http://schemas.microsoft.com/office/drawing/2014/main" id="{F193CF6A-1B97-1098-0C12-9E97D44AD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295400"/>
            <a:ext cx="5759361" cy="4160755"/>
          </a:xfrm>
          <a:prstGeom prst="rect">
            <a:avLst/>
          </a:prstGeom>
        </p:spPr>
      </p:pic>
      <p:cxnSp>
        <p:nvCxnSpPr>
          <p:cNvPr id="22" name="Straight Arrow Connector 21">
            <a:extLst>
              <a:ext uri="{FF2B5EF4-FFF2-40B4-BE49-F238E27FC236}">
                <a16:creationId xmlns:a16="http://schemas.microsoft.com/office/drawing/2014/main" id="{52E43991-23BA-0705-D9F9-F2D357856EA8}"/>
              </a:ext>
            </a:extLst>
          </p:cNvPr>
          <p:cNvCxnSpPr>
            <a:cxnSpLocks/>
            <a:stCxn id="193" idx="2"/>
          </p:cNvCxnSpPr>
          <p:nvPr/>
        </p:nvCxnSpPr>
        <p:spPr>
          <a:xfrm flipH="1">
            <a:off x="843579" y="3468131"/>
            <a:ext cx="2" cy="106996"/>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FA6A35C-F1F5-5451-02F1-73D15DF8A1A0}"/>
              </a:ext>
            </a:extLst>
          </p:cNvPr>
          <p:cNvCxnSpPr>
            <a:cxnSpLocks/>
          </p:cNvCxnSpPr>
          <p:nvPr/>
        </p:nvCxnSpPr>
        <p:spPr>
          <a:xfrm>
            <a:off x="861378" y="5025081"/>
            <a:ext cx="0" cy="63059"/>
          </a:xfrm>
          <a:prstGeom prst="straightConnector1">
            <a:avLst/>
          </a:prstGeom>
          <a:ln w="9525">
            <a:tailEnd type="triangle" w="sm" len="sm"/>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5B3C9DD-EAC8-06AD-784A-1F66204D036E}"/>
              </a:ext>
            </a:extLst>
          </p:cNvPr>
          <p:cNvSpPr txBox="1"/>
          <p:nvPr/>
        </p:nvSpPr>
        <p:spPr>
          <a:xfrm rot="16200000">
            <a:off x="817571" y="3096166"/>
            <a:ext cx="1766125" cy="430887"/>
          </a:xfrm>
          <a:prstGeom prst="rect">
            <a:avLst/>
          </a:prstGeom>
          <a:noFill/>
        </p:spPr>
        <p:txBody>
          <a:bodyPr wrap="none" rtlCol="0">
            <a:spAutoFit/>
          </a:bodyPr>
          <a:lstStyle/>
          <a:p>
            <a:r>
              <a:rPr lang="en-US" sz="2200" dirty="0"/>
              <a:t>Reverse CCS</a:t>
            </a:r>
          </a:p>
        </p:txBody>
      </p:sp>
      <p:cxnSp>
        <p:nvCxnSpPr>
          <p:cNvPr id="28" name="Straight Arrow Connector 27">
            <a:extLst>
              <a:ext uri="{FF2B5EF4-FFF2-40B4-BE49-F238E27FC236}">
                <a16:creationId xmlns:a16="http://schemas.microsoft.com/office/drawing/2014/main" id="{A0681BF2-F1C6-9A4F-E194-049EDA3BD88A}"/>
              </a:ext>
            </a:extLst>
          </p:cNvPr>
          <p:cNvCxnSpPr>
            <a:cxnSpLocks/>
          </p:cNvCxnSpPr>
          <p:nvPr/>
        </p:nvCxnSpPr>
        <p:spPr>
          <a:xfrm>
            <a:off x="1556762" y="2301595"/>
            <a:ext cx="3048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A7A5B88-4764-60EB-A269-C34BAB423D55}"/>
              </a:ext>
            </a:extLst>
          </p:cNvPr>
          <p:cNvCxnSpPr>
            <a:cxnSpLocks/>
          </p:cNvCxnSpPr>
          <p:nvPr/>
        </p:nvCxnSpPr>
        <p:spPr>
          <a:xfrm>
            <a:off x="1556762" y="4230979"/>
            <a:ext cx="3048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866A9BD4-1AC7-493B-4C4B-43CCD68BD58D}"/>
              </a:ext>
            </a:extLst>
          </p:cNvPr>
          <p:cNvCxnSpPr>
            <a:cxnSpLocks/>
            <a:stCxn id="275" idx="2"/>
            <a:endCxn id="243" idx="0"/>
          </p:cNvCxnSpPr>
          <p:nvPr/>
        </p:nvCxnSpPr>
        <p:spPr>
          <a:xfrm>
            <a:off x="2504562" y="3303130"/>
            <a:ext cx="2851" cy="211208"/>
          </a:xfrm>
          <a:prstGeom prst="straightConnector1">
            <a:avLst/>
          </a:prstGeom>
          <a:ln w="22225">
            <a:tailEnd type="triangle" w="sm" len="sm"/>
          </a:ln>
        </p:spPr>
        <p:style>
          <a:lnRef idx="2">
            <a:schemeClr val="accent1"/>
          </a:lnRef>
          <a:fillRef idx="0">
            <a:schemeClr val="accent1"/>
          </a:fillRef>
          <a:effectRef idx="1">
            <a:schemeClr val="accent1"/>
          </a:effectRef>
          <a:fontRef idx="minor">
            <a:schemeClr val="tx1"/>
          </a:fontRef>
        </p:style>
      </p:cxnSp>
      <p:graphicFrame>
        <p:nvGraphicFramePr>
          <p:cNvPr id="193" name="Table 192">
            <a:extLst>
              <a:ext uri="{FF2B5EF4-FFF2-40B4-BE49-F238E27FC236}">
                <a16:creationId xmlns:a16="http://schemas.microsoft.com/office/drawing/2014/main" id="{3B64A9D9-B536-6E9A-6572-16CFABB1D03B}"/>
              </a:ext>
            </a:extLst>
          </p:cNvPr>
          <p:cNvGraphicFramePr>
            <a:graphicFrameLocks noGrp="1"/>
          </p:cNvGraphicFramePr>
          <p:nvPr>
            <p:extLst>
              <p:ext uri="{D42A27DB-BD31-4B8C-83A1-F6EECF244321}">
                <p14:modId xmlns:p14="http://schemas.microsoft.com/office/powerpoint/2010/main" val="1755258505"/>
              </p:ext>
            </p:extLst>
          </p:nvPr>
        </p:nvGraphicFramePr>
        <p:xfrm>
          <a:off x="253587" y="1170299"/>
          <a:ext cx="1179989" cy="2297832"/>
        </p:xfrm>
        <a:graphic>
          <a:graphicData uri="http://schemas.openxmlformats.org/drawingml/2006/table">
            <a:tbl>
              <a:tblPr firstRow="1" bandRow="1">
                <a:tableStyleId>{5C22544A-7EE6-4342-B048-85BDC9FD1C3A}</a:tableStyleId>
              </a:tblPr>
              <a:tblGrid>
                <a:gridCol w="1179989">
                  <a:extLst>
                    <a:ext uri="{9D8B030D-6E8A-4147-A177-3AD203B41FA5}">
                      <a16:colId xmlns:a16="http://schemas.microsoft.com/office/drawing/2014/main" val="4244023817"/>
                    </a:ext>
                  </a:extLst>
                </a:gridCol>
              </a:tblGrid>
              <a:tr h="250606">
                <a:tc>
                  <a:txBody>
                    <a:bodyPr/>
                    <a:lstStyle/>
                    <a:p>
                      <a:endParaRPr lang="en-US" sz="1000" b="1"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57521"/>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881457"/>
                  </a:ext>
                </a:extLst>
              </a:tr>
              <a:tr h="1546014">
                <a:tc>
                  <a:txBody>
                    <a:bodyPr/>
                    <a:lstStyle/>
                    <a:p>
                      <a:endParaRPr lang="en-US" sz="19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631608"/>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973618"/>
                  </a:ext>
                </a:extLst>
              </a:tr>
            </a:tbl>
          </a:graphicData>
        </a:graphic>
      </p:graphicFrame>
      <p:sp>
        <p:nvSpPr>
          <p:cNvPr id="194" name="Rectangle 193">
            <a:extLst>
              <a:ext uri="{FF2B5EF4-FFF2-40B4-BE49-F238E27FC236}">
                <a16:creationId xmlns:a16="http://schemas.microsoft.com/office/drawing/2014/main" id="{8B92FBD3-27C7-B7B4-5A03-881A9A99AE39}"/>
              </a:ext>
            </a:extLst>
          </p:cNvPr>
          <p:cNvSpPr>
            <a:spLocks/>
          </p:cNvSpPr>
          <p:nvPr/>
        </p:nvSpPr>
        <p:spPr>
          <a:xfrm>
            <a:off x="292399" y="1704566"/>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1F9FA63-F2A3-3ACF-E4EE-D67C7A55DD67}"/>
              </a:ext>
            </a:extLst>
          </p:cNvPr>
          <p:cNvSpPr>
            <a:spLocks/>
          </p:cNvSpPr>
          <p:nvPr/>
        </p:nvSpPr>
        <p:spPr>
          <a:xfrm>
            <a:off x="670609" y="1726436"/>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196" name="Straight Arrow Connector 195">
            <a:extLst>
              <a:ext uri="{FF2B5EF4-FFF2-40B4-BE49-F238E27FC236}">
                <a16:creationId xmlns:a16="http://schemas.microsoft.com/office/drawing/2014/main" id="{A9379B15-F387-2BBB-E3BE-11EB9B8AB19D}"/>
              </a:ext>
            </a:extLst>
          </p:cNvPr>
          <p:cNvCxnSpPr>
            <a:cxnSpLocks/>
            <a:stCxn id="195" idx="4"/>
            <a:endCxn id="197" idx="0"/>
          </p:cNvCxnSpPr>
          <p:nvPr/>
        </p:nvCxnSpPr>
        <p:spPr>
          <a:xfrm>
            <a:off x="830630" y="1973322"/>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97" name="Trapezoid 196">
            <a:extLst>
              <a:ext uri="{FF2B5EF4-FFF2-40B4-BE49-F238E27FC236}">
                <a16:creationId xmlns:a16="http://schemas.microsoft.com/office/drawing/2014/main" id="{CE181C55-6043-8481-73FD-EB7AFAC8C3D1}"/>
              </a:ext>
            </a:extLst>
          </p:cNvPr>
          <p:cNvSpPr>
            <a:spLocks/>
          </p:cNvSpPr>
          <p:nvPr/>
        </p:nvSpPr>
        <p:spPr>
          <a:xfrm>
            <a:off x="362634" y="2015686"/>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903716F3-B6FF-6C47-7CB7-E483DA6B5C8F}"/>
              </a:ext>
            </a:extLst>
          </p:cNvPr>
          <p:cNvSpPr>
            <a:spLocks/>
          </p:cNvSpPr>
          <p:nvPr/>
        </p:nvSpPr>
        <p:spPr>
          <a:xfrm rot="10800000">
            <a:off x="362634" y="2211759"/>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Arrow Connector 198">
            <a:extLst>
              <a:ext uri="{FF2B5EF4-FFF2-40B4-BE49-F238E27FC236}">
                <a16:creationId xmlns:a16="http://schemas.microsoft.com/office/drawing/2014/main" id="{5179894D-FDBF-6747-D303-DEFE9A139A81}"/>
              </a:ext>
            </a:extLst>
          </p:cNvPr>
          <p:cNvCxnSpPr>
            <a:cxnSpLocks/>
          </p:cNvCxnSpPr>
          <p:nvPr/>
        </p:nvCxnSpPr>
        <p:spPr>
          <a:xfrm>
            <a:off x="829223" y="2087737"/>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0" name="Octagon 199">
            <a:extLst>
              <a:ext uri="{FF2B5EF4-FFF2-40B4-BE49-F238E27FC236}">
                <a16:creationId xmlns:a16="http://schemas.microsoft.com/office/drawing/2014/main" id="{298D13A4-9F63-0445-1D86-C9A49F9AA314}"/>
              </a:ext>
            </a:extLst>
          </p:cNvPr>
          <p:cNvSpPr>
            <a:spLocks/>
          </p:cNvSpPr>
          <p:nvPr/>
        </p:nvSpPr>
        <p:spPr>
          <a:xfrm>
            <a:off x="726311" y="2116544"/>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01" name="Straight Arrow Connector 200">
            <a:extLst>
              <a:ext uri="{FF2B5EF4-FFF2-40B4-BE49-F238E27FC236}">
                <a16:creationId xmlns:a16="http://schemas.microsoft.com/office/drawing/2014/main" id="{E86B9FC1-24EB-78A9-375E-4EF60C0D667C}"/>
              </a:ext>
            </a:extLst>
          </p:cNvPr>
          <p:cNvCxnSpPr>
            <a:cxnSpLocks/>
          </p:cNvCxnSpPr>
          <p:nvPr/>
        </p:nvCxnSpPr>
        <p:spPr>
          <a:xfrm>
            <a:off x="832737" y="2184187"/>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02" name="Straight Arrow Connector 201">
            <a:extLst>
              <a:ext uri="{FF2B5EF4-FFF2-40B4-BE49-F238E27FC236}">
                <a16:creationId xmlns:a16="http://schemas.microsoft.com/office/drawing/2014/main" id="{8E29BFAE-77FF-20E1-3257-34B3E6AEAFEB}"/>
              </a:ext>
            </a:extLst>
          </p:cNvPr>
          <p:cNvCxnSpPr>
            <a:cxnSpLocks/>
            <a:stCxn id="198" idx="0"/>
          </p:cNvCxnSpPr>
          <p:nvPr/>
        </p:nvCxnSpPr>
        <p:spPr>
          <a:xfrm>
            <a:off x="831900" y="2284911"/>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03" name="Straight Arrow Connector 202">
            <a:extLst>
              <a:ext uri="{FF2B5EF4-FFF2-40B4-BE49-F238E27FC236}">
                <a16:creationId xmlns:a16="http://schemas.microsoft.com/office/drawing/2014/main" id="{78DA25F5-B2C7-A51D-BA83-21F21E59B488}"/>
              </a:ext>
            </a:extLst>
          </p:cNvPr>
          <p:cNvCxnSpPr>
            <a:cxnSpLocks/>
            <a:stCxn id="208" idx="0"/>
          </p:cNvCxnSpPr>
          <p:nvPr/>
        </p:nvCxnSpPr>
        <p:spPr>
          <a:xfrm flipH="1">
            <a:off x="838897" y="2865613"/>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4" name="Oval 203">
            <a:extLst>
              <a:ext uri="{FF2B5EF4-FFF2-40B4-BE49-F238E27FC236}">
                <a16:creationId xmlns:a16="http://schemas.microsoft.com/office/drawing/2014/main" id="{93E2C86C-490E-225B-0D65-B89300149039}"/>
              </a:ext>
            </a:extLst>
          </p:cNvPr>
          <p:cNvSpPr>
            <a:spLocks/>
          </p:cNvSpPr>
          <p:nvPr/>
        </p:nvSpPr>
        <p:spPr>
          <a:xfrm>
            <a:off x="670609" y="2315841"/>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205" name="Oval 204">
            <a:extLst>
              <a:ext uri="{FF2B5EF4-FFF2-40B4-BE49-F238E27FC236}">
                <a16:creationId xmlns:a16="http://schemas.microsoft.com/office/drawing/2014/main" id="{38DE0694-E0FB-1ECB-7673-CE5687127524}"/>
              </a:ext>
            </a:extLst>
          </p:cNvPr>
          <p:cNvSpPr>
            <a:spLocks/>
          </p:cNvSpPr>
          <p:nvPr/>
        </p:nvSpPr>
        <p:spPr>
          <a:xfrm>
            <a:off x="672751" y="2896937"/>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206" name="Straight Arrow Connector 205">
            <a:extLst>
              <a:ext uri="{FF2B5EF4-FFF2-40B4-BE49-F238E27FC236}">
                <a16:creationId xmlns:a16="http://schemas.microsoft.com/office/drawing/2014/main" id="{DBB30D44-6B9E-B161-A7A0-CFD72F3197BC}"/>
              </a:ext>
            </a:extLst>
          </p:cNvPr>
          <p:cNvCxnSpPr>
            <a:cxnSpLocks/>
            <a:stCxn id="204" idx="4"/>
          </p:cNvCxnSpPr>
          <p:nvPr/>
        </p:nvCxnSpPr>
        <p:spPr>
          <a:xfrm flipH="1" flipV="1">
            <a:off x="806864" y="2559828"/>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7" name="Trapezoid 206">
            <a:extLst>
              <a:ext uri="{FF2B5EF4-FFF2-40B4-BE49-F238E27FC236}">
                <a16:creationId xmlns:a16="http://schemas.microsoft.com/office/drawing/2014/main" id="{4B289C08-6B03-CC93-7228-2631BB5B5336}"/>
              </a:ext>
            </a:extLst>
          </p:cNvPr>
          <p:cNvSpPr>
            <a:spLocks/>
          </p:cNvSpPr>
          <p:nvPr/>
        </p:nvSpPr>
        <p:spPr>
          <a:xfrm>
            <a:off x="369706" y="2596386"/>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a:extLst>
              <a:ext uri="{FF2B5EF4-FFF2-40B4-BE49-F238E27FC236}">
                <a16:creationId xmlns:a16="http://schemas.microsoft.com/office/drawing/2014/main" id="{85A18EA6-07B5-6E68-88A1-9F1274B616D1}"/>
              </a:ext>
            </a:extLst>
          </p:cNvPr>
          <p:cNvSpPr>
            <a:spLocks/>
          </p:cNvSpPr>
          <p:nvPr/>
        </p:nvSpPr>
        <p:spPr>
          <a:xfrm rot="10800000">
            <a:off x="369706" y="2792460"/>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Arrow Connector 208">
            <a:extLst>
              <a:ext uri="{FF2B5EF4-FFF2-40B4-BE49-F238E27FC236}">
                <a16:creationId xmlns:a16="http://schemas.microsoft.com/office/drawing/2014/main" id="{623BD86C-84CA-34F4-C517-E455B50A536D}"/>
              </a:ext>
            </a:extLst>
          </p:cNvPr>
          <p:cNvCxnSpPr>
            <a:cxnSpLocks/>
          </p:cNvCxnSpPr>
          <p:nvPr/>
        </p:nvCxnSpPr>
        <p:spPr>
          <a:xfrm>
            <a:off x="836295" y="2668439"/>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0" name="Octagon 209">
            <a:extLst>
              <a:ext uri="{FF2B5EF4-FFF2-40B4-BE49-F238E27FC236}">
                <a16:creationId xmlns:a16="http://schemas.microsoft.com/office/drawing/2014/main" id="{ECEF95C0-6249-7B6B-FF90-169744D446BB}"/>
              </a:ext>
            </a:extLst>
          </p:cNvPr>
          <p:cNvSpPr>
            <a:spLocks/>
          </p:cNvSpPr>
          <p:nvPr/>
        </p:nvSpPr>
        <p:spPr>
          <a:xfrm>
            <a:off x="733384" y="2697245"/>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11" name="Straight Arrow Connector 210">
            <a:extLst>
              <a:ext uri="{FF2B5EF4-FFF2-40B4-BE49-F238E27FC236}">
                <a16:creationId xmlns:a16="http://schemas.microsoft.com/office/drawing/2014/main" id="{CD3C77A8-CE5E-7796-39E7-29B1A1C4A145}"/>
              </a:ext>
            </a:extLst>
          </p:cNvPr>
          <p:cNvCxnSpPr>
            <a:cxnSpLocks/>
          </p:cNvCxnSpPr>
          <p:nvPr/>
        </p:nvCxnSpPr>
        <p:spPr>
          <a:xfrm>
            <a:off x="839809" y="2764887"/>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12" name="Straight Arrow Connector 211">
            <a:extLst>
              <a:ext uri="{FF2B5EF4-FFF2-40B4-BE49-F238E27FC236}">
                <a16:creationId xmlns:a16="http://schemas.microsoft.com/office/drawing/2014/main" id="{23B81C59-9E23-02C5-59D1-F3AD2FB60DD0}"/>
              </a:ext>
            </a:extLst>
          </p:cNvPr>
          <p:cNvCxnSpPr>
            <a:cxnSpLocks/>
          </p:cNvCxnSpPr>
          <p:nvPr/>
        </p:nvCxnSpPr>
        <p:spPr>
          <a:xfrm>
            <a:off x="833755" y="2564298"/>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3" name="Rectangle 212">
            <a:extLst>
              <a:ext uri="{FF2B5EF4-FFF2-40B4-BE49-F238E27FC236}">
                <a16:creationId xmlns:a16="http://schemas.microsoft.com/office/drawing/2014/main" id="{3DF3D0DD-41CD-24C7-A654-10C232E3D020}"/>
              </a:ext>
            </a:extLst>
          </p:cNvPr>
          <p:cNvSpPr>
            <a:spLocks/>
          </p:cNvSpPr>
          <p:nvPr/>
        </p:nvSpPr>
        <p:spPr>
          <a:xfrm>
            <a:off x="308834" y="3571051"/>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A8E4904F-8A8F-9F19-17CC-F661315091E2}"/>
              </a:ext>
            </a:extLst>
          </p:cNvPr>
          <p:cNvSpPr>
            <a:spLocks/>
          </p:cNvSpPr>
          <p:nvPr/>
        </p:nvSpPr>
        <p:spPr>
          <a:xfrm>
            <a:off x="687044" y="3592921"/>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215" name="Straight Arrow Connector 214">
            <a:extLst>
              <a:ext uri="{FF2B5EF4-FFF2-40B4-BE49-F238E27FC236}">
                <a16:creationId xmlns:a16="http://schemas.microsoft.com/office/drawing/2014/main" id="{158A9BF9-57D7-7E10-C6C2-2A2EF7BF1FDC}"/>
              </a:ext>
            </a:extLst>
          </p:cNvPr>
          <p:cNvCxnSpPr>
            <a:cxnSpLocks/>
            <a:stCxn id="214" idx="4"/>
            <a:endCxn id="216" idx="0"/>
          </p:cNvCxnSpPr>
          <p:nvPr/>
        </p:nvCxnSpPr>
        <p:spPr>
          <a:xfrm>
            <a:off x="847066" y="3839808"/>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6" name="Trapezoid 215">
            <a:extLst>
              <a:ext uri="{FF2B5EF4-FFF2-40B4-BE49-F238E27FC236}">
                <a16:creationId xmlns:a16="http://schemas.microsoft.com/office/drawing/2014/main" id="{854E370B-B26B-EFCB-61F7-661EB880F8A4}"/>
              </a:ext>
            </a:extLst>
          </p:cNvPr>
          <p:cNvSpPr>
            <a:spLocks/>
          </p:cNvSpPr>
          <p:nvPr/>
        </p:nvSpPr>
        <p:spPr>
          <a:xfrm>
            <a:off x="379070" y="3882171"/>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a:extLst>
              <a:ext uri="{FF2B5EF4-FFF2-40B4-BE49-F238E27FC236}">
                <a16:creationId xmlns:a16="http://schemas.microsoft.com/office/drawing/2014/main" id="{A41E8739-1385-6E0B-3037-D59CC7DC061C}"/>
              </a:ext>
            </a:extLst>
          </p:cNvPr>
          <p:cNvSpPr>
            <a:spLocks/>
          </p:cNvSpPr>
          <p:nvPr/>
        </p:nvSpPr>
        <p:spPr>
          <a:xfrm rot="10800000">
            <a:off x="379070" y="4078244"/>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Arrow Connector 217">
            <a:extLst>
              <a:ext uri="{FF2B5EF4-FFF2-40B4-BE49-F238E27FC236}">
                <a16:creationId xmlns:a16="http://schemas.microsoft.com/office/drawing/2014/main" id="{770B4972-BCFF-A479-81C4-EC0025AEA8B7}"/>
              </a:ext>
            </a:extLst>
          </p:cNvPr>
          <p:cNvCxnSpPr>
            <a:cxnSpLocks/>
          </p:cNvCxnSpPr>
          <p:nvPr/>
        </p:nvCxnSpPr>
        <p:spPr>
          <a:xfrm>
            <a:off x="845658" y="3954222"/>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19" name="Octagon 218">
            <a:extLst>
              <a:ext uri="{FF2B5EF4-FFF2-40B4-BE49-F238E27FC236}">
                <a16:creationId xmlns:a16="http://schemas.microsoft.com/office/drawing/2014/main" id="{AC20449D-8E73-9AA1-EE55-A2B41532D2CE}"/>
              </a:ext>
            </a:extLst>
          </p:cNvPr>
          <p:cNvSpPr>
            <a:spLocks/>
          </p:cNvSpPr>
          <p:nvPr/>
        </p:nvSpPr>
        <p:spPr>
          <a:xfrm>
            <a:off x="742748" y="3983030"/>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20" name="Straight Arrow Connector 219">
            <a:extLst>
              <a:ext uri="{FF2B5EF4-FFF2-40B4-BE49-F238E27FC236}">
                <a16:creationId xmlns:a16="http://schemas.microsoft.com/office/drawing/2014/main" id="{79F7F084-C7BD-46BE-6DBF-E3A61319EB5E}"/>
              </a:ext>
            </a:extLst>
          </p:cNvPr>
          <p:cNvCxnSpPr>
            <a:cxnSpLocks/>
          </p:cNvCxnSpPr>
          <p:nvPr/>
        </p:nvCxnSpPr>
        <p:spPr>
          <a:xfrm>
            <a:off x="849173" y="4050672"/>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21" name="Straight Arrow Connector 220">
            <a:extLst>
              <a:ext uri="{FF2B5EF4-FFF2-40B4-BE49-F238E27FC236}">
                <a16:creationId xmlns:a16="http://schemas.microsoft.com/office/drawing/2014/main" id="{6BB960EA-472C-6345-C1F8-B5CCA7FFCA89}"/>
              </a:ext>
            </a:extLst>
          </p:cNvPr>
          <p:cNvCxnSpPr>
            <a:cxnSpLocks/>
            <a:stCxn id="217" idx="0"/>
          </p:cNvCxnSpPr>
          <p:nvPr/>
        </p:nvCxnSpPr>
        <p:spPr>
          <a:xfrm>
            <a:off x="848335" y="4151395"/>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22" name="Straight Arrow Connector 221">
            <a:extLst>
              <a:ext uri="{FF2B5EF4-FFF2-40B4-BE49-F238E27FC236}">
                <a16:creationId xmlns:a16="http://schemas.microsoft.com/office/drawing/2014/main" id="{BCC94D3D-61B8-BC14-23DB-6DA027345441}"/>
              </a:ext>
            </a:extLst>
          </p:cNvPr>
          <p:cNvCxnSpPr>
            <a:cxnSpLocks/>
            <a:stCxn id="227" idx="0"/>
          </p:cNvCxnSpPr>
          <p:nvPr/>
        </p:nvCxnSpPr>
        <p:spPr>
          <a:xfrm flipH="1">
            <a:off x="855332" y="4732097"/>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23" name="Oval 222">
            <a:extLst>
              <a:ext uri="{FF2B5EF4-FFF2-40B4-BE49-F238E27FC236}">
                <a16:creationId xmlns:a16="http://schemas.microsoft.com/office/drawing/2014/main" id="{0891C6F5-B66B-C581-C7DC-AB739223EDCA}"/>
              </a:ext>
            </a:extLst>
          </p:cNvPr>
          <p:cNvSpPr>
            <a:spLocks/>
          </p:cNvSpPr>
          <p:nvPr/>
        </p:nvSpPr>
        <p:spPr>
          <a:xfrm>
            <a:off x="687044" y="4182326"/>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sp>
        <p:nvSpPr>
          <p:cNvPr id="224" name="Oval 223">
            <a:extLst>
              <a:ext uri="{FF2B5EF4-FFF2-40B4-BE49-F238E27FC236}">
                <a16:creationId xmlns:a16="http://schemas.microsoft.com/office/drawing/2014/main" id="{AF995C6B-F1E6-51F1-B0A3-DF4DADFF09BA}"/>
              </a:ext>
            </a:extLst>
          </p:cNvPr>
          <p:cNvSpPr>
            <a:spLocks/>
          </p:cNvSpPr>
          <p:nvPr/>
        </p:nvSpPr>
        <p:spPr>
          <a:xfrm>
            <a:off x="689187" y="4763422"/>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a:t>
            </a:r>
          </a:p>
        </p:txBody>
      </p:sp>
      <p:cxnSp>
        <p:nvCxnSpPr>
          <p:cNvPr id="225" name="Straight Arrow Connector 224">
            <a:extLst>
              <a:ext uri="{FF2B5EF4-FFF2-40B4-BE49-F238E27FC236}">
                <a16:creationId xmlns:a16="http://schemas.microsoft.com/office/drawing/2014/main" id="{7C741C6A-8B4F-C945-CA3D-C1056BCCF8F0}"/>
              </a:ext>
            </a:extLst>
          </p:cNvPr>
          <p:cNvCxnSpPr>
            <a:cxnSpLocks/>
            <a:stCxn id="223" idx="4"/>
          </p:cNvCxnSpPr>
          <p:nvPr/>
        </p:nvCxnSpPr>
        <p:spPr>
          <a:xfrm flipH="1" flipV="1">
            <a:off x="823301" y="4426313"/>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26" name="Trapezoid 225">
            <a:extLst>
              <a:ext uri="{FF2B5EF4-FFF2-40B4-BE49-F238E27FC236}">
                <a16:creationId xmlns:a16="http://schemas.microsoft.com/office/drawing/2014/main" id="{AF700B3B-00F9-B82F-943E-D3E035B91C5A}"/>
              </a:ext>
            </a:extLst>
          </p:cNvPr>
          <p:cNvSpPr>
            <a:spLocks/>
          </p:cNvSpPr>
          <p:nvPr/>
        </p:nvSpPr>
        <p:spPr>
          <a:xfrm>
            <a:off x="386142" y="4462872"/>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a:extLst>
              <a:ext uri="{FF2B5EF4-FFF2-40B4-BE49-F238E27FC236}">
                <a16:creationId xmlns:a16="http://schemas.microsoft.com/office/drawing/2014/main" id="{B43C88EE-C5B7-DDFA-38A0-2BFE0DAB9912}"/>
              </a:ext>
            </a:extLst>
          </p:cNvPr>
          <p:cNvSpPr>
            <a:spLocks/>
          </p:cNvSpPr>
          <p:nvPr/>
        </p:nvSpPr>
        <p:spPr>
          <a:xfrm rot="10800000">
            <a:off x="386142" y="4658945"/>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Arrow Connector 227">
            <a:extLst>
              <a:ext uri="{FF2B5EF4-FFF2-40B4-BE49-F238E27FC236}">
                <a16:creationId xmlns:a16="http://schemas.microsoft.com/office/drawing/2014/main" id="{4FEF9856-A1B8-CC0D-040B-5BEE0CEA2443}"/>
              </a:ext>
            </a:extLst>
          </p:cNvPr>
          <p:cNvCxnSpPr>
            <a:cxnSpLocks/>
          </p:cNvCxnSpPr>
          <p:nvPr/>
        </p:nvCxnSpPr>
        <p:spPr>
          <a:xfrm>
            <a:off x="852730" y="4534923"/>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29" name="Octagon 228">
            <a:extLst>
              <a:ext uri="{FF2B5EF4-FFF2-40B4-BE49-F238E27FC236}">
                <a16:creationId xmlns:a16="http://schemas.microsoft.com/office/drawing/2014/main" id="{414EB249-2C04-0756-B51C-E1DFC1FC26EC}"/>
              </a:ext>
            </a:extLst>
          </p:cNvPr>
          <p:cNvSpPr>
            <a:spLocks/>
          </p:cNvSpPr>
          <p:nvPr/>
        </p:nvSpPr>
        <p:spPr>
          <a:xfrm>
            <a:off x="749819" y="4563730"/>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30" name="Straight Arrow Connector 229">
            <a:extLst>
              <a:ext uri="{FF2B5EF4-FFF2-40B4-BE49-F238E27FC236}">
                <a16:creationId xmlns:a16="http://schemas.microsoft.com/office/drawing/2014/main" id="{990FB00D-9BA1-72A5-B4B0-1EC30EFFE046}"/>
              </a:ext>
            </a:extLst>
          </p:cNvPr>
          <p:cNvCxnSpPr>
            <a:cxnSpLocks/>
          </p:cNvCxnSpPr>
          <p:nvPr/>
        </p:nvCxnSpPr>
        <p:spPr>
          <a:xfrm>
            <a:off x="856245" y="4631372"/>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31" name="Straight Arrow Connector 230">
            <a:extLst>
              <a:ext uri="{FF2B5EF4-FFF2-40B4-BE49-F238E27FC236}">
                <a16:creationId xmlns:a16="http://schemas.microsoft.com/office/drawing/2014/main" id="{63760632-6963-8979-7A77-A1C2595EE520}"/>
              </a:ext>
            </a:extLst>
          </p:cNvPr>
          <p:cNvCxnSpPr>
            <a:cxnSpLocks/>
          </p:cNvCxnSpPr>
          <p:nvPr/>
        </p:nvCxnSpPr>
        <p:spPr>
          <a:xfrm>
            <a:off x="850191" y="4430783"/>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2" name="Rectangle 231">
            <a:extLst>
              <a:ext uri="{FF2B5EF4-FFF2-40B4-BE49-F238E27FC236}">
                <a16:creationId xmlns:a16="http://schemas.microsoft.com/office/drawing/2014/main" id="{9E0DF2C9-FAF5-F9BF-3C41-A2BC9949253C}"/>
              </a:ext>
            </a:extLst>
          </p:cNvPr>
          <p:cNvSpPr>
            <a:spLocks/>
          </p:cNvSpPr>
          <p:nvPr/>
        </p:nvSpPr>
        <p:spPr>
          <a:xfrm>
            <a:off x="314643" y="5086842"/>
            <a:ext cx="1075108"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CF4F022F-3123-0801-94B1-8EB0F6678C61}"/>
              </a:ext>
            </a:extLst>
          </p:cNvPr>
          <p:cNvSpPr>
            <a:spLocks/>
          </p:cNvSpPr>
          <p:nvPr/>
        </p:nvSpPr>
        <p:spPr>
          <a:xfrm>
            <a:off x="692854" y="5115696"/>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a:t>
            </a:r>
          </a:p>
        </p:txBody>
      </p:sp>
      <p:cxnSp>
        <p:nvCxnSpPr>
          <p:cNvPr id="234" name="Straight Arrow Connector 233">
            <a:extLst>
              <a:ext uri="{FF2B5EF4-FFF2-40B4-BE49-F238E27FC236}">
                <a16:creationId xmlns:a16="http://schemas.microsoft.com/office/drawing/2014/main" id="{7AF22A7E-7AF0-BB5C-429D-E6DB6A2CF5CE}"/>
              </a:ext>
            </a:extLst>
          </p:cNvPr>
          <p:cNvCxnSpPr>
            <a:cxnSpLocks/>
            <a:stCxn id="233" idx="4"/>
            <a:endCxn id="235" idx="0"/>
          </p:cNvCxnSpPr>
          <p:nvPr/>
        </p:nvCxnSpPr>
        <p:spPr>
          <a:xfrm>
            <a:off x="852876" y="5362584"/>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5" name="Trapezoid 234">
            <a:extLst>
              <a:ext uri="{FF2B5EF4-FFF2-40B4-BE49-F238E27FC236}">
                <a16:creationId xmlns:a16="http://schemas.microsoft.com/office/drawing/2014/main" id="{53041CA7-732E-70D0-89A8-57458B4EC99C}"/>
              </a:ext>
            </a:extLst>
          </p:cNvPr>
          <p:cNvSpPr>
            <a:spLocks/>
          </p:cNvSpPr>
          <p:nvPr/>
        </p:nvSpPr>
        <p:spPr>
          <a:xfrm>
            <a:off x="384880" y="5404945"/>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a:extLst>
              <a:ext uri="{FF2B5EF4-FFF2-40B4-BE49-F238E27FC236}">
                <a16:creationId xmlns:a16="http://schemas.microsoft.com/office/drawing/2014/main" id="{F91AE509-0F0E-A9F4-87F5-60969A96AD45}"/>
              </a:ext>
            </a:extLst>
          </p:cNvPr>
          <p:cNvSpPr>
            <a:spLocks/>
          </p:cNvSpPr>
          <p:nvPr/>
        </p:nvSpPr>
        <p:spPr>
          <a:xfrm rot="10800000">
            <a:off x="384880" y="5601019"/>
            <a:ext cx="938537" cy="73153"/>
          </a:xfrm>
          <a:prstGeom prst="trapezoid">
            <a:avLst>
              <a:gd name="adj" fmla="val 92500"/>
            </a:avLst>
          </a:prstGeom>
          <a:solidFill>
            <a:srgbClr val="FFE8B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Arrow Connector 236">
            <a:extLst>
              <a:ext uri="{FF2B5EF4-FFF2-40B4-BE49-F238E27FC236}">
                <a16:creationId xmlns:a16="http://schemas.microsoft.com/office/drawing/2014/main" id="{24CCD8E4-442B-4729-C60E-E54AA4F4A871}"/>
              </a:ext>
            </a:extLst>
          </p:cNvPr>
          <p:cNvCxnSpPr>
            <a:cxnSpLocks/>
          </p:cNvCxnSpPr>
          <p:nvPr/>
        </p:nvCxnSpPr>
        <p:spPr>
          <a:xfrm>
            <a:off x="851470" y="5476997"/>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8" name="Octagon 237">
            <a:extLst>
              <a:ext uri="{FF2B5EF4-FFF2-40B4-BE49-F238E27FC236}">
                <a16:creationId xmlns:a16="http://schemas.microsoft.com/office/drawing/2014/main" id="{7B1B7685-28B4-23EF-19AA-1FD7DA5D2507}"/>
              </a:ext>
            </a:extLst>
          </p:cNvPr>
          <p:cNvSpPr>
            <a:spLocks/>
          </p:cNvSpPr>
          <p:nvPr/>
        </p:nvSpPr>
        <p:spPr>
          <a:xfrm>
            <a:off x="748558" y="5500724"/>
            <a:ext cx="203428" cy="72279"/>
          </a:xfrm>
          <a:prstGeom prst="octagon">
            <a:avLst/>
          </a:prstGeom>
          <a:solidFill>
            <a:srgbClr val="FFE8B5"/>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39" name="Straight Arrow Connector 238">
            <a:extLst>
              <a:ext uri="{FF2B5EF4-FFF2-40B4-BE49-F238E27FC236}">
                <a16:creationId xmlns:a16="http://schemas.microsoft.com/office/drawing/2014/main" id="{9918A721-AF87-85C3-8C43-89C8E7B9BA5E}"/>
              </a:ext>
            </a:extLst>
          </p:cNvPr>
          <p:cNvCxnSpPr>
            <a:cxnSpLocks/>
          </p:cNvCxnSpPr>
          <p:nvPr/>
        </p:nvCxnSpPr>
        <p:spPr>
          <a:xfrm>
            <a:off x="854983" y="5573446"/>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40" name="Straight Arrow Connector 239">
            <a:extLst>
              <a:ext uri="{FF2B5EF4-FFF2-40B4-BE49-F238E27FC236}">
                <a16:creationId xmlns:a16="http://schemas.microsoft.com/office/drawing/2014/main" id="{5F0D0A8E-9B9A-0968-0DD0-2148BBC127BF}"/>
              </a:ext>
            </a:extLst>
          </p:cNvPr>
          <p:cNvCxnSpPr>
            <a:cxnSpLocks/>
            <a:stCxn id="236" idx="0"/>
          </p:cNvCxnSpPr>
          <p:nvPr/>
        </p:nvCxnSpPr>
        <p:spPr>
          <a:xfrm>
            <a:off x="854146" y="5674170"/>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41" name="Oval 240">
            <a:extLst>
              <a:ext uri="{FF2B5EF4-FFF2-40B4-BE49-F238E27FC236}">
                <a16:creationId xmlns:a16="http://schemas.microsoft.com/office/drawing/2014/main" id="{D63B2C7F-2F66-4181-21FB-F04F1B143124}"/>
              </a:ext>
            </a:extLst>
          </p:cNvPr>
          <p:cNvSpPr>
            <a:spLocks/>
          </p:cNvSpPr>
          <p:nvPr/>
        </p:nvSpPr>
        <p:spPr>
          <a:xfrm>
            <a:off x="694760" y="5719071"/>
            <a:ext cx="320040" cy="246889"/>
          </a:xfrm>
          <a:prstGeom prst="ellipse">
            <a:avLst/>
          </a:prstGeom>
          <a:solidFill>
            <a:srgbClr val="FFE8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O</a:t>
            </a:r>
          </a:p>
        </p:txBody>
      </p:sp>
      <p:cxnSp>
        <p:nvCxnSpPr>
          <p:cNvPr id="242" name="Straight Arrow Connector 241">
            <a:extLst>
              <a:ext uri="{FF2B5EF4-FFF2-40B4-BE49-F238E27FC236}">
                <a16:creationId xmlns:a16="http://schemas.microsoft.com/office/drawing/2014/main" id="{AB6DF736-A700-83DE-FBA8-711945A44576}"/>
              </a:ext>
            </a:extLst>
          </p:cNvPr>
          <p:cNvCxnSpPr>
            <a:cxnSpLocks/>
            <a:stCxn id="241" idx="4"/>
          </p:cNvCxnSpPr>
          <p:nvPr/>
        </p:nvCxnSpPr>
        <p:spPr>
          <a:xfrm flipH="1" flipV="1">
            <a:off x="831015" y="5963058"/>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graphicFrame>
        <p:nvGraphicFramePr>
          <p:cNvPr id="243" name="Table 242">
            <a:extLst>
              <a:ext uri="{FF2B5EF4-FFF2-40B4-BE49-F238E27FC236}">
                <a16:creationId xmlns:a16="http://schemas.microsoft.com/office/drawing/2014/main" id="{FC639D6A-0229-701E-BE2F-A70C6F1EAE1E}"/>
              </a:ext>
            </a:extLst>
          </p:cNvPr>
          <p:cNvGraphicFramePr>
            <a:graphicFrameLocks noGrp="1"/>
          </p:cNvGraphicFramePr>
          <p:nvPr>
            <p:extLst>
              <p:ext uri="{D42A27DB-BD31-4B8C-83A1-F6EECF244321}">
                <p14:modId xmlns:p14="http://schemas.microsoft.com/office/powerpoint/2010/main" val="1398462478"/>
              </p:ext>
            </p:extLst>
          </p:nvPr>
        </p:nvGraphicFramePr>
        <p:xfrm>
          <a:off x="1917419" y="3514338"/>
          <a:ext cx="1179989" cy="2297832"/>
        </p:xfrm>
        <a:graphic>
          <a:graphicData uri="http://schemas.openxmlformats.org/drawingml/2006/table">
            <a:tbl>
              <a:tblPr firstRow="1" bandRow="1">
                <a:tableStyleId>{5C22544A-7EE6-4342-B048-85BDC9FD1C3A}</a:tableStyleId>
              </a:tblPr>
              <a:tblGrid>
                <a:gridCol w="1179989">
                  <a:extLst>
                    <a:ext uri="{9D8B030D-6E8A-4147-A177-3AD203B41FA5}">
                      <a16:colId xmlns:a16="http://schemas.microsoft.com/office/drawing/2014/main" val="4244023817"/>
                    </a:ext>
                  </a:extLst>
                </a:gridCol>
              </a:tblGrid>
              <a:tr h="250606">
                <a:tc>
                  <a:txBody>
                    <a:bodyPr/>
                    <a:lstStyle/>
                    <a:p>
                      <a:endParaRPr lang="en-US" sz="1000" b="1"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57521"/>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881457"/>
                  </a:ext>
                </a:extLst>
              </a:tr>
              <a:tr h="1546014">
                <a:tc>
                  <a:txBody>
                    <a:bodyPr/>
                    <a:lstStyle/>
                    <a:p>
                      <a:endParaRPr lang="en-US" sz="1900"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631608"/>
                  </a:ext>
                </a:extLst>
              </a:tr>
              <a:tr h="250606">
                <a:tc>
                  <a:txBody>
                    <a:bodyPr/>
                    <a:lstStyle/>
                    <a:p>
                      <a:endParaRPr lang="en-US" sz="10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973618"/>
                  </a:ext>
                </a:extLst>
              </a:tr>
            </a:tbl>
          </a:graphicData>
        </a:graphic>
      </p:graphicFrame>
      <p:sp>
        <p:nvSpPr>
          <p:cNvPr id="244" name="Rectangle 243">
            <a:extLst>
              <a:ext uri="{FF2B5EF4-FFF2-40B4-BE49-F238E27FC236}">
                <a16:creationId xmlns:a16="http://schemas.microsoft.com/office/drawing/2014/main" id="{BD3F1D7A-D567-6CA4-7632-64473F510B63}"/>
              </a:ext>
            </a:extLst>
          </p:cNvPr>
          <p:cNvSpPr>
            <a:spLocks/>
          </p:cNvSpPr>
          <p:nvPr/>
        </p:nvSpPr>
        <p:spPr>
          <a:xfrm>
            <a:off x="1956228" y="4048605"/>
            <a:ext cx="1089661" cy="145282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A0E39CA6-4DA0-A162-E275-C1238E81B2AA}"/>
              </a:ext>
            </a:extLst>
          </p:cNvPr>
          <p:cNvSpPr>
            <a:spLocks/>
          </p:cNvSpPr>
          <p:nvPr/>
        </p:nvSpPr>
        <p:spPr>
          <a:xfrm>
            <a:off x="2334440" y="4070475"/>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246" name="Straight Arrow Connector 245">
            <a:extLst>
              <a:ext uri="{FF2B5EF4-FFF2-40B4-BE49-F238E27FC236}">
                <a16:creationId xmlns:a16="http://schemas.microsoft.com/office/drawing/2014/main" id="{74DBEC11-5C79-77D8-0B35-50B5E58C77C1}"/>
              </a:ext>
            </a:extLst>
          </p:cNvPr>
          <p:cNvCxnSpPr>
            <a:cxnSpLocks/>
            <a:stCxn id="245" idx="4"/>
            <a:endCxn id="247" idx="0"/>
          </p:cNvCxnSpPr>
          <p:nvPr/>
        </p:nvCxnSpPr>
        <p:spPr>
          <a:xfrm>
            <a:off x="2494461" y="4317361"/>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47" name="Trapezoid 246">
            <a:extLst>
              <a:ext uri="{FF2B5EF4-FFF2-40B4-BE49-F238E27FC236}">
                <a16:creationId xmlns:a16="http://schemas.microsoft.com/office/drawing/2014/main" id="{13F923CA-77AB-D8B6-1EC2-368FE2E3D1B1}"/>
              </a:ext>
            </a:extLst>
          </p:cNvPr>
          <p:cNvSpPr>
            <a:spLocks/>
          </p:cNvSpPr>
          <p:nvPr/>
        </p:nvSpPr>
        <p:spPr>
          <a:xfrm>
            <a:off x="2026465" y="4359725"/>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a:extLst>
              <a:ext uri="{FF2B5EF4-FFF2-40B4-BE49-F238E27FC236}">
                <a16:creationId xmlns:a16="http://schemas.microsoft.com/office/drawing/2014/main" id="{DC8081EF-2391-0409-8A48-F112D7C4C2F7}"/>
              </a:ext>
            </a:extLst>
          </p:cNvPr>
          <p:cNvSpPr>
            <a:spLocks/>
          </p:cNvSpPr>
          <p:nvPr/>
        </p:nvSpPr>
        <p:spPr>
          <a:xfrm rot="10800000">
            <a:off x="2026465" y="4555798"/>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Arrow Connector 248">
            <a:extLst>
              <a:ext uri="{FF2B5EF4-FFF2-40B4-BE49-F238E27FC236}">
                <a16:creationId xmlns:a16="http://schemas.microsoft.com/office/drawing/2014/main" id="{4F7B1CB9-6B65-EADE-6648-AF31E67296D8}"/>
              </a:ext>
            </a:extLst>
          </p:cNvPr>
          <p:cNvCxnSpPr>
            <a:cxnSpLocks/>
          </p:cNvCxnSpPr>
          <p:nvPr/>
        </p:nvCxnSpPr>
        <p:spPr>
          <a:xfrm>
            <a:off x="2493054" y="4431776"/>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50" name="Octagon 249">
            <a:extLst>
              <a:ext uri="{FF2B5EF4-FFF2-40B4-BE49-F238E27FC236}">
                <a16:creationId xmlns:a16="http://schemas.microsoft.com/office/drawing/2014/main" id="{475F3766-E3CB-EA8D-3A3B-0C84FE7FC802}"/>
              </a:ext>
            </a:extLst>
          </p:cNvPr>
          <p:cNvSpPr>
            <a:spLocks/>
          </p:cNvSpPr>
          <p:nvPr/>
        </p:nvSpPr>
        <p:spPr>
          <a:xfrm>
            <a:off x="2390143" y="4460583"/>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51" name="Straight Arrow Connector 250">
            <a:extLst>
              <a:ext uri="{FF2B5EF4-FFF2-40B4-BE49-F238E27FC236}">
                <a16:creationId xmlns:a16="http://schemas.microsoft.com/office/drawing/2014/main" id="{582D5F6C-3D4C-0CEB-AD30-5011641C6567}"/>
              </a:ext>
            </a:extLst>
          </p:cNvPr>
          <p:cNvCxnSpPr>
            <a:cxnSpLocks/>
          </p:cNvCxnSpPr>
          <p:nvPr/>
        </p:nvCxnSpPr>
        <p:spPr>
          <a:xfrm>
            <a:off x="2496567" y="4528224"/>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52" name="Straight Arrow Connector 251">
            <a:extLst>
              <a:ext uri="{FF2B5EF4-FFF2-40B4-BE49-F238E27FC236}">
                <a16:creationId xmlns:a16="http://schemas.microsoft.com/office/drawing/2014/main" id="{16B44B5F-5409-27B1-D2F2-1818F893C6B5}"/>
              </a:ext>
            </a:extLst>
          </p:cNvPr>
          <p:cNvCxnSpPr>
            <a:cxnSpLocks/>
            <a:stCxn id="248" idx="0"/>
          </p:cNvCxnSpPr>
          <p:nvPr/>
        </p:nvCxnSpPr>
        <p:spPr>
          <a:xfrm>
            <a:off x="2495730" y="4628950"/>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53" name="Straight Arrow Connector 252">
            <a:extLst>
              <a:ext uri="{FF2B5EF4-FFF2-40B4-BE49-F238E27FC236}">
                <a16:creationId xmlns:a16="http://schemas.microsoft.com/office/drawing/2014/main" id="{045E1317-B4BD-F345-4FC7-DDBE36804692}"/>
              </a:ext>
            </a:extLst>
          </p:cNvPr>
          <p:cNvCxnSpPr>
            <a:cxnSpLocks/>
            <a:stCxn id="258" idx="0"/>
          </p:cNvCxnSpPr>
          <p:nvPr/>
        </p:nvCxnSpPr>
        <p:spPr>
          <a:xfrm flipH="1">
            <a:off x="2502728" y="5209652"/>
            <a:ext cx="76" cy="41839"/>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54" name="Oval 253">
            <a:extLst>
              <a:ext uri="{FF2B5EF4-FFF2-40B4-BE49-F238E27FC236}">
                <a16:creationId xmlns:a16="http://schemas.microsoft.com/office/drawing/2014/main" id="{EEE2B7CB-F5DE-C652-D999-DCF1A8DE5452}"/>
              </a:ext>
            </a:extLst>
          </p:cNvPr>
          <p:cNvSpPr>
            <a:spLocks/>
          </p:cNvSpPr>
          <p:nvPr/>
        </p:nvSpPr>
        <p:spPr>
          <a:xfrm>
            <a:off x="2334440" y="4659879"/>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255" name="Oval 254">
            <a:extLst>
              <a:ext uri="{FF2B5EF4-FFF2-40B4-BE49-F238E27FC236}">
                <a16:creationId xmlns:a16="http://schemas.microsoft.com/office/drawing/2014/main" id="{6F445050-868D-CCA7-27CD-9B90CB5EC4AE}"/>
              </a:ext>
            </a:extLst>
          </p:cNvPr>
          <p:cNvSpPr>
            <a:spLocks/>
          </p:cNvSpPr>
          <p:nvPr/>
        </p:nvSpPr>
        <p:spPr>
          <a:xfrm>
            <a:off x="2336583" y="5240975"/>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256" name="Straight Arrow Connector 255">
            <a:extLst>
              <a:ext uri="{FF2B5EF4-FFF2-40B4-BE49-F238E27FC236}">
                <a16:creationId xmlns:a16="http://schemas.microsoft.com/office/drawing/2014/main" id="{F9D6B53F-722B-DA06-28EF-5ABD21A6835C}"/>
              </a:ext>
            </a:extLst>
          </p:cNvPr>
          <p:cNvCxnSpPr>
            <a:cxnSpLocks/>
            <a:stCxn id="254" idx="4"/>
          </p:cNvCxnSpPr>
          <p:nvPr/>
        </p:nvCxnSpPr>
        <p:spPr>
          <a:xfrm flipH="1" flipV="1">
            <a:off x="2470696" y="4903866"/>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57" name="Trapezoid 256">
            <a:extLst>
              <a:ext uri="{FF2B5EF4-FFF2-40B4-BE49-F238E27FC236}">
                <a16:creationId xmlns:a16="http://schemas.microsoft.com/office/drawing/2014/main" id="{06AC4804-4F2D-739E-7BF7-2DA57A0BC01C}"/>
              </a:ext>
            </a:extLst>
          </p:cNvPr>
          <p:cNvSpPr>
            <a:spLocks/>
          </p:cNvSpPr>
          <p:nvPr/>
        </p:nvSpPr>
        <p:spPr>
          <a:xfrm>
            <a:off x="2033537" y="4940425"/>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a:extLst>
              <a:ext uri="{FF2B5EF4-FFF2-40B4-BE49-F238E27FC236}">
                <a16:creationId xmlns:a16="http://schemas.microsoft.com/office/drawing/2014/main" id="{8B0EE701-29CF-B9E9-FB16-DC7F15846B43}"/>
              </a:ext>
            </a:extLst>
          </p:cNvPr>
          <p:cNvSpPr>
            <a:spLocks/>
          </p:cNvSpPr>
          <p:nvPr/>
        </p:nvSpPr>
        <p:spPr>
          <a:xfrm rot="10800000">
            <a:off x="2033537" y="5136499"/>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Arrow Connector 258">
            <a:extLst>
              <a:ext uri="{FF2B5EF4-FFF2-40B4-BE49-F238E27FC236}">
                <a16:creationId xmlns:a16="http://schemas.microsoft.com/office/drawing/2014/main" id="{BE6FC069-9227-53FC-FC0F-799CC62C8AAC}"/>
              </a:ext>
            </a:extLst>
          </p:cNvPr>
          <p:cNvCxnSpPr>
            <a:cxnSpLocks/>
          </p:cNvCxnSpPr>
          <p:nvPr/>
        </p:nvCxnSpPr>
        <p:spPr>
          <a:xfrm>
            <a:off x="2500125" y="5012478"/>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60" name="Octagon 259">
            <a:extLst>
              <a:ext uri="{FF2B5EF4-FFF2-40B4-BE49-F238E27FC236}">
                <a16:creationId xmlns:a16="http://schemas.microsoft.com/office/drawing/2014/main" id="{C29CA553-8829-5A96-21EB-C6009B43A582}"/>
              </a:ext>
            </a:extLst>
          </p:cNvPr>
          <p:cNvSpPr>
            <a:spLocks/>
          </p:cNvSpPr>
          <p:nvPr/>
        </p:nvSpPr>
        <p:spPr>
          <a:xfrm>
            <a:off x="2397215" y="5041285"/>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61" name="Straight Arrow Connector 260">
            <a:extLst>
              <a:ext uri="{FF2B5EF4-FFF2-40B4-BE49-F238E27FC236}">
                <a16:creationId xmlns:a16="http://schemas.microsoft.com/office/drawing/2014/main" id="{BB599F28-27B8-8F6B-CD80-36C52DD4B5EA}"/>
              </a:ext>
            </a:extLst>
          </p:cNvPr>
          <p:cNvCxnSpPr>
            <a:cxnSpLocks/>
          </p:cNvCxnSpPr>
          <p:nvPr/>
        </p:nvCxnSpPr>
        <p:spPr>
          <a:xfrm>
            <a:off x="2503640" y="5108926"/>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62" name="Straight Arrow Connector 261">
            <a:extLst>
              <a:ext uri="{FF2B5EF4-FFF2-40B4-BE49-F238E27FC236}">
                <a16:creationId xmlns:a16="http://schemas.microsoft.com/office/drawing/2014/main" id="{B6E9147F-35C7-DF74-A1A6-5F37755D0ED7}"/>
              </a:ext>
            </a:extLst>
          </p:cNvPr>
          <p:cNvCxnSpPr>
            <a:cxnSpLocks/>
          </p:cNvCxnSpPr>
          <p:nvPr/>
        </p:nvCxnSpPr>
        <p:spPr>
          <a:xfrm>
            <a:off x="2497586" y="4908337"/>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63" name="Rectangle 262">
            <a:extLst>
              <a:ext uri="{FF2B5EF4-FFF2-40B4-BE49-F238E27FC236}">
                <a16:creationId xmlns:a16="http://schemas.microsoft.com/office/drawing/2014/main" id="{4A51F0CF-03F1-8020-C606-71EE6DECCBEA}"/>
              </a:ext>
            </a:extLst>
          </p:cNvPr>
          <p:cNvSpPr>
            <a:spLocks/>
          </p:cNvSpPr>
          <p:nvPr/>
        </p:nvSpPr>
        <p:spPr>
          <a:xfrm>
            <a:off x="1953161" y="1333261"/>
            <a:ext cx="1075108"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5FC2CFC3-176A-545D-75CB-62161D948C08}"/>
              </a:ext>
            </a:extLst>
          </p:cNvPr>
          <p:cNvSpPr>
            <a:spLocks/>
          </p:cNvSpPr>
          <p:nvPr/>
        </p:nvSpPr>
        <p:spPr>
          <a:xfrm>
            <a:off x="2331371" y="1362114"/>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265" name="Straight Arrow Connector 264">
            <a:extLst>
              <a:ext uri="{FF2B5EF4-FFF2-40B4-BE49-F238E27FC236}">
                <a16:creationId xmlns:a16="http://schemas.microsoft.com/office/drawing/2014/main" id="{4DFD2641-38A8-9EFC-CBBC-8474E2AAB806}"/>
              </a:ext>
            </a:extLst>
          </p:cNvPr>
          <p:cNvCxnSpPr>
            <a:cxnSpLocks/>
            <a:stCxn id="264" idx="4"/>
            <a:endCxn id="266" idx="0"/>
          </p:cNvCxnSpPr>
          <p:nvPr/>
        </p:nvCxnSpPr>
        <p:spPr>
          <a:xfrm>
            <a:off x="2491393" y="1609002"/>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66" name="Trapezoid 265">
            <a:extLst>
              <a:ext uri="{FF2B5EF4-FFF2-40B4-BE49-F238E27FC236}">
                <a16:creationId xmlns:a16="http://schemas.microsoft.com/office/drawing/2014/main" id="{CF65D1CE-71DF-E926-D460-7B9FEBFA2F68}"/>
              </a:ext>
            </a:extLst>
          </p:cNvPr>
          <p:cNvSpPr>
            <a:spLocks/>
          </p:cNvSpPr>
          <p:nvPr/>
        </p:nvSpPr>
        <p:spPr>
          <a:xfrm>
            <a:off x="2023397" y="1651365"/>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a:extLst>
              <a:ext uri="{FF2B5EF4-FFF2-40B4-BE49-F238E27FC236}">
                <a16:creationId xmlns:a16="http://schemas.microsoft.com/office/drawing/2014/main" id="{E27F490B-A1EE-9890-B6B2-F5587A8984EC}"/>
              </a:ext>
            </a:extLst>
          </p:cNvPr>
          <p:cNvSpPr>
            <a:spLocks/>
          </p:cNvSpPr>
          <p:nvPr/>
        </p:nvSpPr>
        <p:spPr>
          <a:xfrm rot="10800000">
            <a:off x="2023397" y="1847437"/>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Arrow Connector 267">
            <a:extLst>
              <a:ext uri="{FF2B5EF4-FFF2-40B4-BE49-F238E27FC236}">
                <a16:creationId xmlns:a16="http://schemas.microsoft.com/office/drawing/2014/main" id="{19C4F785-1002-B882-16BA-BC707083B248}"/>
              </a:ext>
            </a:extLst>
          </p:cNvPr>
          <p:cNvCxnSpPr>
            <a:cxnSpLocks/>
          </p:cNvCxnSpPr>
          <p:nvPr/>
        </p:nvCxnSpPr>
        <p:spPr>
          <a:xfrm>
            <a:off x="2489986" y="1723416"/>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69" name="Octagon 268">
            <a:extLst>
              <a:ext uri="{FF2B5EF4-FFF2-40B4-BE49-F238E27FC236}">
                <a16:creationId xmlns:a16="http://schemas.microsoft.com/office/drawing/2014/main" id="{83DD5080-3696-E9A3-6C3F-60F51FEEAF14}"/>
              </a:ext>
            </a:extLst>
          </p:cNvPr>
          <p:cNvSpPr>
            <a:spLocks/>
          </p:cNvSpPr>
          <p:nvPr/>
        </p:nvSpPr>
        <p:spPr>
          <a:xfrm>
            <a:off x="2387075" y="1747143"/>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70" name="Straight Arrow Connector 269">
            <a:extLst>
              <a:ext uri="{FF2B5EF4-FFF2-40B4-BE49-F238E27FC236}">
                <a16:creationId xmlns:a16="http://schemas.microsoft.com/office/drawing/2014/main" id="{5CD61F3F-54BD-B6CA-2FB2-24000A115D83}"/>
              </a:ext>
            </a:extLst>
          </p:cNvPr>
          <p:cNvCxnSpPr>
            <a:cxnSpLocks/>
          </p:cNvCxnSpPr>
          <p:nvPr/>
        </p:nvCxnSpPr>
        <p:spPr>
          <a:xfrm>
            <a:off x="2493500" y="1819865"/>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71" name="Straight Arrow Connector 270">
            <a:extLst>
              <a:ext uri="{FF2B5EF4-FFF2-40B4-BE49-F238E27FC236}">
                <a16:creationId xmlns:a16="http://schemas.microsoft.com/office/drawing/2014/main" id="{F21F9629-90CE-1707-1798-A4B9C9D4449E}"/>
              </a:ext>
            </a:extLst>
          </p:cNvPr>
          <p:cNvCxnSpPr>
            <a:cxnSpLocks/>
            <a:stCxn id="267" idx="0"/>
          </p:cNvCxnSpPr>
          <p:nvPr/>
        </p:nvCxnSpPr>
        <p:spPr>
          <a:xfrm>
            <a:off x="2492663" y="1920590"/>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72" name="Oval 271">
            <a:extLst>
              <a:ext uri="{FF2B5EF4-FFF2-40B4-BE49-F238E27FC236}">
                <a16:creationId xmlns:a16="http://schemas.microsoft.com/office/drawing/2014/main" id="{B9390EF4-C09E-7CE8-A36D-DCC3B56C3BEE}"/>
              </a:ext>
            </a:extLst>
          </p:cNvPr>
          <p:cNvSpPr>
            <a:spLocks/>
          </p:cNvSpPr>
          <p:nvPr/>
        </p:nvSpPr>
        <p:spPr>
          <a:xfrm>
            <a:off x="2331371" y="1965489"/>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273" name="Straight Arrow Connector 272">
            <a:extLst>
              <a:ext uri="{FF2B5EF4-FFF2-40B4-BE49-F238E27FC236}">
                <a16:creationId xmlns:a16="http://schemas.microsoft.com/office/drawing/2014/main" id="{11442D27-75B5-D585-CCAC-30DCD8A27C37}"/>
              </a:ext>
            </a:extLst>
          </p:cNvPr>
          <p:cNvCxnSpPr>
            <a:cxnSpLocks/>
            <a:stCxn id="272" idx="4"/>
          </p:cNvCxnSpPr>
          <p:nvPr/>
        </p:nvCxnSpPr>
        <p:spPr>
          <a:xfrm flipH="1" flipV="1">
            <a:off x="2467628" y="2209477"/>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74" name="TextBox 273">
            <a:extLst>
              <a:ext uri="{FF2B5EF4-FFF2-40B4-BE49-F238E27FC236}">
                <a16:creationId xmlns:a16="http://schemas.microsoft.com/office/drawing/2014/main" id="{029CB982-2633-19E3-239B-8E9357E69023}"/>
              </a:ext>
            </a:extLst>
          </p:cNvPr>
          <p:cNvSpPr txBox="1"/>
          <p:nvPr/>
        </p:nvSpPr>
        <p:spPr>
          <a:xfrm>
            <a:off x="2253587" y="1321915"/>
            <a:ext cx="481222" cy="338554"/>
          </a:xfrm>
          <a:prstGeom prst="rect">
            <a:avLst/>
          </a:prstGeom>
          <a:noFill/>
        </p:spPr>
        <p:txBody>
          <a:bodyPr wrap="none" rtlCol="0">
            <a:spAutoFit/>
          </a:bodyPr>
          <a:lstStyle/>
          <a:p>
            <a:r>
              <a:rPr lang="en-US" sz="1600" dirty="0"/>
              <a:t>GO</a:t>
            </a:r>
          </a:p>
        </p:txBody>
      </p:sp>
      <p:sp>
        <p:nvSpPr>
          <p:cNvPr id="275" name="Rectangle 274">
            <a:extLst>
              <a:ext uri="{FF2B5EF4-FFF2-40B4-BE49-F238E27FC236}">
                <a16:creationId xmlns:a16="http://schemas.microsoft.com/office/drawing/2014/main" id="{29973EAE-129C-A77C-8FA7-8D11F668592D}"/>
              </a:ext>
            </a:extLst>
          </p:cNvPr>
          <p:cNvSpPr>
            <a:spLocks/>
          </p:cNvSpPr>
          <p:nvPr/>
        </p:nvSpPr>
        <p:spPr>
          <a:xfrm>
            <a:off x="1967008" y="2378385"/>
            <a:ext cx="1075108" cy="924745"/>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1BDDCB37-941C-BCA3-1857-856A11A59051}"/>
              </a:ext>
            </a:extLst>
          </p:cNvPr>
          <p:cNvSpPr>
            <a:spLocks/>
          </p:cNvSpPr>
          <p:nvPr/>
        </p:nvSpPr>
        <p:spPr>
          <a:xfrm>
            <a:off x="2345220" y="2407237"/>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277" name="Straight Arrow Connector 276">
            <a:extLst>
              <a:ext uri="{FF2B5EF4-FFF2-40B4-BE49-F238E27FC236}">
                <a16:creationId xmlns:a16="http://schemas.microsoft.com/office/drawing/2014/main" id="{7AE910B0-6204-3856-D0B1-E8058FBBFFB1}"/>
              </a:ext>
            </a:extLst>
          </p:cNvPr>
          <p:cNvCxnSpPr>
            <a:cxnSpLocks/>
            <a:stCxn id="276" idx="4"/>
            <a:endCxn id="278" idx="0"/>
          </p:cNvCxnSpPr>
          <p:nvPr/>
        </p:nvCxnSpPr>
        <p:spPr>
          <a:xfrm>
            <a:off x="2505240" y="2654125"/>
            <a:ext cx="1273" cy="4236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78" name="Trapezoid 277">
            <a:extLst>
              <a:ext uri="{FF2B5EF4-FFF2-40B4-BE49-F238E27FC236}">
                <a16:creationId xmlns:a16="http://schemas.microsoft.com/office/drawing/2014/main" id="{0EAB8448-C500-5CC4-9239-DBAE8E1787ED}"/>
              </a:ext>
            </a:extLst>
          </p:cNvPr>
          <p:cNvSpPr>
            <a:spLocks/>
          </p:cNvSpPr>
          <p:nvPr/>
        </p:nvSpPr>
        <p:spPr>
          <a:xfrm>
            <a:off x="2037244" y="2696487"/>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a:extLst>
              <a:ext uri="{FF2B5EF4-FFF2-40B4-BE49-F238E27FC236}">
                <a16:creationId xmlns:a16="http://schemas.microsoft.com/office/drawing/2014/main" id="{781AEFF6-4C4F-E908-8997-A76B914825FB}"/>
              </a:ext>
            </a:extLst>
          </p:cNvPr>
          <p:cNvSpPr>
            <a:spLocks/>
          </p:cNvSpPr>
          <p:nvPr/>
        </p:nvSpPr>
        <p:spPr>
          <a:xfrm rot="10800000">
            <a:off x="2037244" y="2892561"/>
            <a:ext cx="938537" cy="73153"/>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Arrow Connector 279">
            <a:extLst>
              <a:ext uri="{FF2B5EF4-FFF2-40B4-BE49-F238E27FC236}">
                <a16:creationId xmlns:a16="http://schemas.microsoft.com/office/drawing/2014/main" id="{03A9028C-30DB-6946-1227-35CD02229DDE}"/>
              </a:ext>
            </a:extLst>
          </p:cNvPr>
          <p:cNvCxnSpPr>
            <a:cxnSpLocks/>
          </p:cNvCxnSpPr>
          <p:nvPr/>
        </p:nvCxnSpPr>
        <p:spPr>
          <a:xfrm>
            <a:off x="2503833" y="2768540"/>
            <a:ext cx="0" cy="2977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81" name="Octagon 280">
            <a:extLst>
              <a:ext uri="{FF2B5EF4-FFF2-40B4-BE49-F238E27FC236}">
                <a16:creationId xmlns:a16="http://schemas.microsoft.com/office/drawing/2014/main" id="{8B687D67-2FBE-5D16-9F76-7ABABE9D970D}"/>
              </a:ext>
            </a:extLst>
          </p:cNvPr>
          <p:cNvSpPr>
            <a:spLocks/>
          </p:cNvSpPr>
          <p:nvPr/>
        </p:nvSpPr>
        <p:spPr>
          <a:xfrm>
            <a:off x="2400922" y="2792266"/>
            <a:ext cx="203428" cy="72279"/>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82" name="Straight Arrow Connector 281">
            <a:extLst>
              <a:ext uri="{FF2B5EF4-FFF2-40B4-BE49-F238E27FC236}">
                <a16:creationId xmlns:a16="http://schemas.microsoft.com/office/drawing/2014/main" id="{7827AA7A-00A8-BBCF-B4DB-98E03E6C656D}"/>
              </a:ext>
            </a:extLst>
          </p:cNvPr>
          <p:cNvCxnSpPr>
            <a:cxnSpLocks/>
          </p:cNvCxnSpPr>
          <p:nvPr/>
        </p:nvCxnSpPr>
        <p:spPr>
          <a:xfrm>
            <a:off x="2507347" y="2864988"/>
            <a:ext cx="0" cy="32433"/>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83" name="Straight Arrow Connector 282">
            <a:extLst>
              <a:ext uri="{FF2B5EF4-FFF2-40B4-BE49-F238E27FC236}">
                <a16:creationId xmlns:a16="http://schemas.microsoft.com/office/drawing/2014/main" id="{31BCEA82-B0AA-6614-07CD-F35583B52A09}"/>
              </a:ext>
            </a:extLst>
          </p:cNvPr>
          <p:cNvCxnSpPr>
            <a:cxnSpLocks/>
            <a:stCxn id="279" idx="0"/>
          </p:cNvCxnSpPr>
          <p:nvPr/>
        </p:nvCxnSpPr>
        <p:spPr>
          <a:xfrm>
            <a:off x="2506510" y="2965712"/>
            <a:ext cx="0" cy="32626"/>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84" name="Oval 283">
            <a:extLst>
              <a:ext uri="{FF2B5EF4-FFF2-40B4-BE49-F238E27FC236}">
                <a16:creationId xmlns:a16="http://schemas.microsoft.com/office/drawing/2014/main" id="{DEE17EFB-C06A-E450-9A2F-C3ABF6CE48B1}"/>
              </a:ext>
            </a:extLst>
          </p:cNvPr>
          <p:cNvSpPr>
            <a:spLocks/>
          </p:cNvSpPr>
          <p:nvPr/>
        </p:nvSpPr>
        <p:spPr>
          <a:xfrm>
            <a:off x="2345220" y="3010613"/>
            <a:ext cx="320040" cy="24688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285" name="Straight Arrow Connector 284">
            <a:extLst>
              <a:ext uri="{FF2B5EF4-FFF2-40B4-BE49-F238E27FC236}">
                <a16:creationId xmlns:a16="http://schemas.microsoft.com/office/drawing/2014/main" id="{334DF4E2-6381-A63F-83A2-EE474125ED30}"/>
              </a:ext>
            </a:extLst>
          </p:cNvPr>
          <p:cNvCxnSpPr>
            <a:cxnSpLocks/>
            <a:stCxn id="284" idx="4"/>
          </p:cNvCxnSpPr>
          <p:nvPr/>
        </p:nvCxnSpPr>
        <p:spPr>
          <a:xfrm flipH="1" flipV="1">
            <a:off x="2481475" y="3254599"/>
            <a:ext cx="23763" cy="2902"/>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86" name="TextBox 285">
            <a:extLst>
              <a:ext uri="{FF2B5EF4-FFF2-40B4-BE49-F238E27FC236}">
                <a16:creationId xmlns:a16="http://schemas.microsoft.com/office/drawing/2014/main" id="{32DB6C08-AC02-5BA0-C83E-314EDD57926B}"/>
              </a:ext>
            </a:extLst>
          </p:cNvPr>
          <p:cNvSpPr txBox="1"/>
          <p:nvPr/>
        </p:nvSpPr>
        <p:spPr>
          <a:xfrm>
            <a:off x="2267434" y="2367038"/>
            <a:ext cx="453970" cy="338554"/>
          </a:xfrm>
          <a:prstGeom prst="rect">
            <a:avLst/>
          </a:prstGeom>
          <a:noFill/>
        </p:spPr>
        <p:txBody>
          <a:bodyPr wrap="none" rtlCol="0">
            <a:spAutoFit/>
          </a:bodyPr>
          <a:lstStyle/>
          <a:p>
            <a:r>
              <a:rPr lang="en-US" sz="1600" dirty="0"/>
              <a:t>GB</a:t>
            </a:r>
          </a:p>
        </p:txBody>
      </p:sp>
      <p:sp>
        <p:nvSpPr>
          <p:cNvPr id="287" name="TextBox 286">
            <a:extLst>
              <a:ext uri="{FF2B5EF4-FFF2-40B4-BE49-F238E27FC236}">
                <a16:creationId xmlns:a16="http://schemas.microsoft.com/office/drawing/2014/main" id="{133B71ED-517B-8C16-AE18-2944AE12CBA0}"/>
              </a:ext>
            </a:extLst>
          </p:cNvPr>
          <p:cNvSpPr txBox="1"/>
          <p:nvPr/>
        </p:nvSpPr>
        <p:spPr>
          <a:xfrm>
            <a:off x="2267876" y="1930246"/>
            <a:ext cx="453970" cy="338554"/>
          </a:xfrm>
          <a:prstGeom prst="rect">
            <a:avLst/>
          </a:prstGeom>
          <a:noFill/>
        </p:spPr>
        <p:txBody>
          <a:bodyPr wrap="none" rtlCol="0">
            <a:spAutoFit/>
          </a:bodyPr>
          <a:lstStyle/>
          <a:p>
            <a:r>
              <a:rPr lang="en-US" sz="1600" dirty="0"/>
              <a:t>GB</a:t>
            </a:r>
          </a:p>
        </p:txBody>
      </p:sp>
      <p:sp>
        <p:nvSpPr>
          <p:cNvPr id="288" name="TextBox 287">
            <a:extLst>
              <a:ext uri="{FF2B5EF4-FFF2-40B4-BE49-F238E27FC236}">
                <a16:creationId xmlns:a16="http://schemas.microsoft.com/office/drawing/2014/main" id="{5B2A1160-2D8B-2F2F-E41A-95F5CFE37BF8}"/>
              </a:ext>
            </a:extLst>
          </p:cNvPr>
          <p:cNvSpPr txBox="1"/>
          <p:nvPr/>
        </p:nvSpPr>
        <p:spPr>
          <a:xfrm>
            <a:off x="2277577" y="2972502"/>
            <a:ext cx="447687" cy="338554"/>
          </a:xfrm>
          <a:prstGeom prst="rect">
            <a:avLst/>
          </a:prstGeom>
          <a:noFill/>
        </p:spPr>
        <p:txBody>
          <a:bodyPr wrap="none" rtlCol="0">
            <a:spAutoFit/>
          </a:bodyPr>
          <a:lstStyle/>
          <a:p>
            <a:r>
              <a:rPr lang="en-US" sz="1600" dirty="0"/>
              <a:t>GA</a:t>
            </a:r>
          </a:p>
        </p:txBody>
      </p:sp>
      <p:sp>
        <p:nvSpPr>
          <p:cNvPr id="289" name="TextBox 288">
            <a:extLst>
              <a:ext uri="{FF2B5EF4-FFF2-40B4-BE49-F238E27FC236}">
                <a16:creationId xmlns:a16="http://schemas.microsoft.com/office/drawing/2014/main" id="{0B9EE251-C290-6078-24AA-B97E91E82EAE}"/>
              </a:ext>
            </a:extLst>
          </p:cNvPr>
          <p:cNvSpPr txBox="1"/>
          <p:nvPr/>
        </p:nvSpPr>
        <p:spPr>
          <a:xfrm>
            <a:off x="2269958" y="4018181"/>
            <a:ext cx="447687" cy="338554"/>
          </a:xfrm>
          <a:prstGeom prst="rect">
            <a:avLst/>
          </a:prstGeom>
          <a:noFill/>
        </p:spPr>
        <p:txBody>
          <a:bodyPr wrap="none" rtlCol="0">
            <a:spAutoFit/>
          </a:bodyPr>
          <a:lstStyle/>
          <a:p>
            <a:r>
              <a:rPr lang="en-US" sz="1600" dirty="0"/>
              <a:t>GA</a:t>
            </a:r>
          </a:p>
        </p:txBody>
      </p:sp>
      <p:sp>
        <p:nvSpPr>
          <p:cNvPr id="290" name="TextBox 289">
            <a:extLst>
              <a:ext uri="{FF2B5EF4-FFF2-40B4-BE49-F238E27FC236}">
                <a16:creationId xmlns:a16="http://schemas.microsoft.com/office/drawing/2014/main" id="{7B18B66D-4353-5241-960A-46C6BFB4F576}"/>
              </a:ext>
            </a:extLst>
          </p:cNvPr>
          <p:cNvSpPr txBox="1"/>
          <p:nvPr/>
        </p:nvSpPr>
        <p:spPr>
          <a:xfrm>
            <a:off x="2269958" y="5191662"/>
            <a:ext cx="447687" cy="338554"/>
          </a:xfrm>
          <a:prstGeom prst="rect">
            <a:avLst/>
          </a:prstGeom>
          <a:noFill/>
        </p:spPr>
        <p:txBody>
          <a:bodyPr wrap="none" rtlCol="0">
            <a:spAutoFit/>
          </a:bodyPr>
          <a:lstStyle/>
          <a:p>
            <a:r>
              <a:rPr lang="en-US" sz="1600" dirty="0"/>
              <a:t>GA</a:t>
            </a:r>
          </a:p>
        </p:txBody>
      </p:sp>
      <p:sp>
        <p:nvSpPr>
          <p:cNvPr id="291" name="TextBox 290">
            <a:extLst>
              <a:ext uri="{FF2B5EF4-FFF2-40B4-BE49-F238E27FC236}">
                <a16:creationId xmlns:a16="http://schemas.microsoft.com/office/drawing/2014/main" id="{110019FC-EA49-2C4B-821A-6D1E6EBF08B5}"/>
              </a:ext>
            </a:extLst>
          </p:cNvPr>
          <p:cNvSpPr txBox="1"/>
          <p:nvPr/>
        </p:nvSpPr>
        <p:spPr>
          <a:xfrm>
            <a:off x="2269955" y="4612540"/>
            <a:ext cx="453970" cy="338554"/>
          </a:xfrm>
          <a:prstGeom prst="rect">
            <a:avLst/>
          </a:prstGeom>
          <a:noFill/>
        </p:spPr>
        <p:txBody>
          <a:bodyPr wrap="none" rtlCol="0">
            <a:spAutoFit/>
          </a:bodyPr>
          <a:lstStyle/>
          <a:p>
            <a:r>
              <a:rPr lang="en-US" sz="1600" dirty="0"/>
              <a:t>GB</a:t>
            </a:r>
          </a:p>
        </p:txBody>
      </p:sp>
      <p:cxnSp>
        <p:nvCxnSpPr>
          <p:cNvPr id="293" name="Straight Arrow Connector 292">
            <a:extLst>
              <a:ext uri="{FF2B5EF4-FFF2-40B4-BE49-F238E27FC236}">
                <a16:creationId xmlns:a16="http://schemas.microsoft.com/office/drawing/2014/main" id="{D1C32637-A27C-7C86-BB02-019D1350B622}"/>
              </a:ext>
            </a:extLst>
          </p:cNvPr>
          <p:cNvCxnSpPr>
            <a:cxnSpLocks/>
            <a:stCxn id="287" idx="2"/>
            <a:endCxn id="286" idx="0"/>
          </p:cNvCxnSpPr>
          <p:nvPr/>
        </p:nvCxnSpPr>
        <p:spPr>
          <a:xfrm flipH="1">
            <a:off x="2494419" y="2268800"/>
            <a:ext cx="442" cy="98238"/>
          </a:xfrm>
          <a:prstGeom prst="straightConnector1">
            <a:avLst/>
          </a:prstGeom>
          <a:ln w="22225">
            <a:tailEnd type="triangle" w="sm" len="sm"/>
          </a:ln>
        </p:spPr>
        <p:style>
          <a:lnRef idx="2">
            <a:schemeClr val="accent1"/>
          </a:lnRef>
          <a:fillRef idx="0">
            <a:schemeClr val="accent1"/>
          </a:fillRef>
          <a:effectRef idx="1">
            <a:schemeClr val="accent1"/>
          </a:effectRef>
          <a:fontRef idx="minor">
            <a:schemeClr val="tx1"/>
          </a:fontRef>
        </p:style>
      </p:cxnSp>
      <p:sp>
        <p:nvSpPr>
          <p:cNvPr id="297" name="TextBox 296">
            <a:extLst>
              <a:ext uri="{FF2B5EF4-FFF2-40B4-BE49-F238E27FC236}">
                <a16:creationId xmlns:a16="http://schemas.microsoft.com/office/drawing/2014/main" id="{7B4BD34D-559E-62E8-BA40-40E3C9540401}"/>
              </a:ext>
            </a:extLst>
          </p:cNvPr>
          <p:cNvSpPr txBox="1"/>
          <p:nvPr/>
        </p:nvSpPr>
        <p:spPr>
          <a:xfrm>
            <a:off x="280040" y="1121596"/>
            <a:ext cx="954107" cy="307777"/>
          </a:xfrm>
          <a:prstGeom prst="rect">
            <a:avLst/>
          </a:prstGeom>
          <a:noFill/>
        </p:spPr>
        <p:txBody>
          <a:bodyPr wrap="none" rtlCol="0">
            <a:spAutoFit/>
          </a:bodyPr>
          <a:lstStyle/>
          <a:p>
            <a:r>
              <a:rPr lang="en-US" sz="1400" dirty="0"/>
              <a:t>init     (</a:t>
            </a:r>
            <a:r>
              <a:rPr lang="en-US" sz="1400" dirty="0" err="1"/>
              <a:t>i</a:t>
            </a:r>
            <a:r>
              <a:rPr lang="en-US" sz="1400" dirty="0"/>
              <a:t>=1)</a:t>
            </a:r>
          </a:p>
        </p:txBody>
      </p:sp>
      <p:sp>
        <p:nvSpPr>
          <p:cNvPr id="298" name="TextBox 297">
            <a:extLst>
              <a:ext uri="{FF2B5EF4-FFF2-40B4-BE49-F238E27FC236}">
                <a16:creationId xmlns:a16="http://schemas.microsoft.com/office/drawing/2014/main" id="{2815FD58-3528-16A5-F1BC-7713F9E6F012}"/>
              </a:ext>
            </a:extLst>
          </p:cNvPr>
          <p:cNvSpPr txBox="1"/>
          <p:nvPr/>
        </p:nvSpPr>
        <p:spPr>
          <a:xfrm>
            <a:off x="188790" y="1359056"/>
            <a:ext cx="1050288" cy="307777"/>
          </a:xfrm>
          <a:prstGeom prst="rect">
            <a:avLst/>
          </a:prstGeom>
          <a:noFill/>
        </p:spPr>
        <p:txBody>
          <a:bodyPr wrap="none" rtlCol="0">
            <a:spAutoFit/>
          </a:bodyPr>
          <a:lstStyle/>
          <a:p>
            <a:r>
              <a:rPr lang="en-US" sz="1400" dirty="0"/>
              <a:t>while   (</a:t>
            </a:r>
            <a:r>
              <a:rPr lang="en-US" sz="1400" dirty="0" err="1"/>
              <a:t>i</a:t>
            </a:r>
            <a:r>
              <a:rPr lang="en-US" sz="1400" dirty="0"/>
              <a:t>&lt;3)</a:t>
            </a:r>
          </a:p>
        </p:txBody>
      </p:sp>
      <p:sp>
        <p:nvSpPr>
          <p:cNvPr id="299" name="TextBox 298">
            <a:extLst>
              <a:ext uri="{FF2B5EF4-FFF2-40B4-BE49-F238E27FC236}">
                <a16:creationId xmlns:a16="http://schemas.microsoft.com/office/drawing/2014/main" id="{C77D6EDC-C7AE-D6CF-EFD9-15F061E60FF5}"/>
              </a:ext>
            </a:extLst>
          </p:cNvPr>
          <p:cNvSpPr txBox="1"/>
          <p:nvPr/>
        </p:nvSpPr>
        <p:spPr>
          <a:xfrm>
            <a:off x="181028" y="3153172"/>
            <a:ext cx="1325106" cy="307777"/>
          </a:xfrm>
          <a:prstGeom prst="rect">
            <a:avLst/>
          </a:prstGeom>
          <a:noFill/>
        </p:spPr>
        <p:txBody>
          <a:bodyPr wrap="none" rtlCol="0">
            <a:spAutoFit/>
          </a:bodyPr>
          <a:lstStyle/>
          <a:p>
            <a:r>
              <a:rPr lang="en-US" sz="1400" dirty="0"/>
              <a:t>update   i=(i+1)</a:t>
            </a:r>
          </a:p>
        </p:txBody>
      </p:sp>
      <p:sp>
        <p:nvSpPr>
          <p:cNvPr id="300" name="TextBox 299">
            <a:extLst>
              <a:ext uri="{FF2B5EF4-FFF2-40B4-BE49-F238E27FC236}">
                <a16:creationId xmlns:a16="http://schemas.microsoft.com/office/drawing/2014/main" id="{81CD9ED1-9E03-A94E-C77B-DD09CAA672BA}"/>
              </a:ext>
            </a:extLst>
          </p:cNvPr>
          <p:cNvSpPr txBox="1"/>
          <p:nvPr/>
        </p:nvSpPr>
        <p:spPr>
          <a:xfrm>
            <a:off x="1979419" y="3467821"/>
            <a:ext cx="954107" cy="307777"/>
          </a:xfrm>
          <a:prstGeom prst="rect">
            <a:avLst/>
          </a:prstGeom>
          <a:noFill/>
        </p:spPr>
        <p:txBody>
          <a:bodyPr wrap="none" rtlCol="0">
            <a:spAutoFit/>
          </a:bodyPr>
          <a:lstStyle/>
          <a:p>
            <a:r>
              <a:rPr lang="en-US" sz="1400" dirty="0"/>
              <a:t>init     (</a:t>
            </a:r>
            <a:r>
              <a:rPr lang="en-US" sz="1400" dirty="0" err="1"/>
              <a:t>i</a:t>
            </a:r>
            <a:r>
              <a:rPr lang="en-US" sz="1400" dirty="0"/>
              <a:t>=2)</a:t>
            </a:r>
          </a:p>
        </p:txBody>
      </p:sp>
      <p:sp>
        <p:nvSpPr>
          <p:cNvPr id="301" name="TextBox 300">
            <a:extLst>
              <a:ext uri="{FF2B5EF4-FFF2-40B4-BE49-F238E27FC236}">
                <a16:creationId xmlns:a16="http://schemas.microsoft.com/office/drawing/2014/main" id="{5ADB8DA4-5D53-18C2-52F5-F6CB70DCB139}"/>
              </a:ext>
            </a:extLst>
          </p:cNvPr>
          <p:cNvSpPr txBox="1"/>
          <p:nvPr/>
        </p:nvSpPr>
        <p:spPr>
          <a:xfrm>
            <a:off x="1910726" y="3714690"/>
            <a:ext cx="1050288" cy="307777"/>
          </a:xfrm>
          <a:prstGeom prst="rect">
            <a:avLst/>
          </a:prstGeom>
          <a:noFill/>
        </p:spPr>
        <p:txBody>
          <a:bodyPr wrap="none" rtlCol="0">
            <a:spAutoFit/>
          </a:bodyPr>
          <a:lstStyle/>
          <a:p>
            <a:r>
              <a:rPr lang="en-US" sz="1400" dirty="0"/>
              <a:t>while   (i≥1)</a:t>
            </a:r>
          </a:p>
        </p:txBody>
      </p:sp>
      <p:sp>
        <p:nvSpPr>
          <p:cNvPr id="302" name="TextBox 301">
            <a:extLst>
              <a:ext uri="{FF2B5EF4-FFF2-40B4-BE49-F238E27FC236}">
                <a16:creationId xmlns:a16="http://schemas.microsoft.com/office/drawing/2014/main" id="{AFF0104C-897A-3FF0-6855-B46FC5502D62}"/>
              </a:ext>
            </a:extLst>
          </p:cNvPr>
          <p:cNvSpPr txBox="1"/>
          <p:nvPr/>
        </p:nvSpPr>
        <p:spPr>
          <a:xfrm>
            <a:off x="1862656" y="5505803"/>
            <a:ext cx="1276311" cy="307777"/>
          </a:xfrm>
          <a:prstGeom prst="rect">
            <a:avLst/>
          </a:prstGeom>
          <a:noFill/>
        </p:spPr>
        <p:txBody>
          <a:bodyPr wrap="none" rtlCol="0">
            <a:spAutoFit/>
          </a:bodyPr>
          <a:lstStyle/>
          <a:p>
            <a:r>
              <a:rPr lang="en-US" sz="1400" dirty="0"/>
              <a:t>update   i=(i-1)</a:t>
            </a:r>
          </a:p>
        </p:txBody>
      </p:sp>
      <p:sp>
        <p:nvSpPr>
          <p:cNvPr id="3" name="Rectangle 2">
            <a:extLst>
              <a:ext uri="{FF2B5EF4-FFF2-40B4-BE49-F238E27FC236}">
                <a16:creationId xmlns:a16="http://schemas.microsoft.com/office/drawing/2014/main" id="{53780E91-8BAD-4BE4-1D1F-ADA1E3C1FC47}"/>
              </a:ext>
            </a:extLst>
          </p:cNvPr>
          <p:cNvSpPr>
            <a:spLocks/>
          </p:cNvSpPr>
          <p:nvPr/>
        </p:nvSpPr>
        <p:spPr>
          <a:xfrm>
            <a:off x="4038600" y="2296692"/>
            <a:ext cx="1925247" cy="2565399"/>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a:extLst>
              <a:ext uri="{FF2B5EF4-FFF2-40B4-BE49-F238E27FC236}">
                <a16:creationId xmlns:a16="http://schemas.microsoft.com/office/drawing/2014/main" id="{2163B902-9ECD-F6B6-EB2E-0791DE4CF433}"/>
              </a:ext>
            </a:extLst>
          </p:cNvPr>
          <p:cNvSpPr>
            <a:spLocks/>
          </p:cNvSpPr>
          <p:nvPr/>
        </p:nvSpPr>
        <p:spPr>
          <a:xfrm>
            <a:off x="4758021" y="2334961"/>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cxnSp>
        <p:nvCxnSpPr>
          <p:cNvPr id="310" name="Straight Arrow Connector 309">
            <a:extLst>
              <a:ext uri="{FF2B5EF4-FFF2-40B4-BE49-F238E27FC236}">
                <a16:creationId xmlns:a16="http://schemas.microsoft.com/office/drawing/2014/main" id="{41C7BC41-8361-211F-9ACD-C0D38F158636}"/>
              </a:ext>
            </a:extLst>
          </p:cNvPr>
          <p:cNvCxnSpPr>
            <a:cxnSpLocks/>
            <a:stCxn id="309" idx="4"/>
            <a:endCxn id="311" idx="0"/>
          </p:cNvCxnSpPr>
          <p:nvPr/>
        </p:nvCxnSpPr>
        <p:spPr>
          <a:xfrm flipH="1">
            <a:off x="5014199" y="2764791"/>
            <a:ext cx="1196" cy="113019"/>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11" name="Trapezoid 310">
            <a:extLst>
              <a:ext uri="{FF2B5EF4-FFF2-40B4-BE49-F238E27FC236}">
                <a16:creationId xmlns:a16="http://schemas.microsoft.com/office/drawing/2014/main" id="{EEF111E6-562D-388C-C320-16331E507B4F}"/>
              </a:ext>
            </a:extLst>
          </p:cNvPr>
          <p:cNvSpPr>
            <a:spLocks/>
          </p:cNvSpPr>
          <p:nvPr/>
        </p:nvSpPr>
        <p:spPr>
          <a:xfrm>
            <a:off x="4137899" y="2877810"/>
            <a:ext cx="1752600" cy="302695"/>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[j=1:i]</a:t>
            </a:r>
          </a:p>
        </p:txBody>
      </p:sp>
      <p:cxnSp>
        <p:nvCxnSpPr>
          <p:cNvPr id="312" name="Straight Arrow Connector 311">
            <a:extLst>
              <a:ext uri="{FF2B5EF4-FFF2-40B4-BE49-F238E27FC236}">
                <a16:creationId xmlns:a16="http://schemas.microsoft.com/office/drawing/2014/main" id="{652C0016-C5BA-D488-7E5F-0656C3A92216}"/>
              </a:ext>
            </a:extLst>
          </p:cNvPr>
          <p:cNvCxnSpPr>
            <a:cxnSpLocks/>
          </p:cNvCxnSpPr>
          <p:nvPr/>
        </p:nvCxnSpPr>
        <p:spPr>
          <a:xfrm>
            <a:off x="5011340" y="3734437"/>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14" name="TextBox 313">
            <a:extLst>
              <a:ext uri="{FF2B5EF4-FFF2-40B4-BE49-F238E27FC236}">
                <a16:creationId xmlns:a16="http://schemas.microsoft.com/office/drawing/2014/main" id="{5A88EB35-426A-B607-78B3-E53CA434DA26}"/>
              </a:ext>
            </a:extLst>
          </p:cNvPr>
          <p:cNvSpPr txBox="1"/>
          <p:nvPr/>
        </p:nvSpPr>
        <p:spPr>
          <a:xfrm>
            <a:off x="5029201" y="3119853"/>
            <a:ext cx="659155" cy="369332"/>
          </a:xfrm>
          <a:prstGeom prst="rect">
            <a:avLst/>
          </a:prstGeom>
          <a:noFill/>
        </p:spPr>
        <p:txBody>
          <a:bodyPr wrap="none" rtlCol="0">
            <a:spAutoFit/>
          </a:bodyPr>
          <a:lstStyle/>
          <a:p>
            <a:r>
              <a:rPr lang="en-US" dirty="0"/>
              <a:t>GA[j]</a:t>
            </a:r>
          </a:p>
        </p:txBody>
      </p:sp>
      <p:sp>
        <p:nvSpPr>
          <p:cNvPr id="315" name="TextBox 314">
            <a:extLst>
              <a:ext uri="{FF2B5EF4-FFF2-40B4-BE49-F238E27FC236}">
                <a16:creationId xmlns:a16="http://schemas.microsoft.com/office/drawing/2014/main" id="{470B36F6-ADAC-93B0-E64A-1F824F5F6E57}"/>
              </a:ext>
            </a:extLst>
          </p:cNvPr>
          <p:cNvSpPr txBox="1"/>
          <p:nvPr/>
        </p:nvSpPr>
        <p:spPr>
          <a:xfrm>
            <a:off x="5063473" y="3671196"/>
            <a:ext cx="838691" cy="369332"/>
          </a:xfrm>
          <a:prstGeom prst="rect">
            <a:avLst/>
          </a:prstGeom>
          <a:noFill/>
        </p:spPr>
        <p:txBody>
          <a:bodyPr wrap="none" rtlCol="0">
            <a:spAutoFit/>
          </a:bodyPr>
          <a:lstStyle/>
          <a:p>
            <a:r>
              <a:rPr lang="en-US" dirty="0"/>
              <a:t>GB[j-1]</a:t>
            </a:r>
          </a:p>
        </p:txBody>
      </p:sp>
      <p:sp>
        <p:nvSpPr>
          <p:cNvPr id="318" name="TextBox 317">
            <a:extLst>
              <a:ext uri="{FF2B5EF4-FFF2-40B4-BE49-F238E27FC236}">
                <a16:creationId xmlns:a16="http://schemas.microsoft.com/office/drawing/2014/main" id="{7022D97A-3EE9-7DC1-A323-3006FCFBE226}"/>
              </a:ext>
            </a:extLst>
          </p:cNvPr>
          <p:cNvSpPr txBox="1"/>
          <p:nvPr/>
        </p:nvSpPr>
        <p:spPr>
          <a:xfrm>
            <a:off x="4782405" y="2361869"/>
            <a:ext cx="463588" cy="369332"/>
          </a:xfrm>
          <a:prstGeom prst="rect">
            <a:avLst/>
          </a:prstGeom>
          <a:noFill/>
        </p:spPr>
        <p:txBody>
          <a:bodyPr wrap="none" rtlCol="0">
            <a:spAutoFit/>
          </a:bodyPr>
          <a:lstStyle/>
          <a:p>
            <a:r>
              <a:rPr lang="en-US" dirty="0"/>
              <a:t>GA</a:t>
            </a:r>
          </a:p>
        </p:txBody>
      </p:sp>
      <p:cxnSp>
        <p:nvCxnSpPr>
          <p:cNvPr id="324" name="Straight Arrow Connector 323">
            <a:extLst>
              <a:ext uri="{FF2B5EF4-FFF2-40B4-BE49-F238E27FC236}">
                <a16:creationId xmlns:a16="http://schemas.microsoft.com/office/drawing/2014/main" id="{78E42939-D3AD-8707-BE36-38D1330FE875}"/>
              </a:ext>
            </a:extLst>
          </p:cNvPr>
          <p:cNvCxnSpPr>
            <a:cxnSpLocks/>
          </p:cNvCxnSpPr>
          <p:nvPr/>
        </p:nvCxnSpPr>
        <p:spPr>
          <a:xfrm>
            <a:off x="5013871" y="3185692"/>
            <a:ext cx="0" cy="29573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13" name="Octagon 312">
            <a:extLst>
              <a:ext uri="{FF2B5EF4-FFF2-40B4-BE49-F238E27FC236}">
                <a16:creationId xmlns:a16="http://schemas.microsoft.com/office/drawing/2014/main" id="{75D78554-CDB4-1B79-26C3-50F49F865993}"/>
              </a:ext>
            </a:extLst>
          </p:cNvPr>
          <p:cNvSpPr>
            <a:spLocks/>
          </p:cNvSpPr>
          <p:nvPr/>
        </p:nvSpPr>
        <p:spPr>
          <a:xfrm>
            <a:off x="4439840" y="3459288"/>
            <a:ext cx="1143000"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out=inp*2</a:t>
            </a:r>
          </a:p>
        </p:txBody>
      </p:sp>
      <p:cxnSp>
        <p:nvCxnSpPr>
          <p:cNvPr id="328" name="Straight Arrow Connector 327">
            <a:extLst>
              <a:ext uri="{FF2B5EF4-FFF2-40B4-BE49-F238E27FC236}">
                <a16:creationId xmlns:a16="http://schemas.microsoft.com/office/drawing/2014/main" id="{0958EC7F-4AE5-4AE2-D5D5-E5A9C2ADEF73}"/>
              </a:ext>
            </a:extLst>
          </p:cNvPr>
          <p:cNvCxnSpPr>
            <a:cxnSpLocks/>
          </p:cNvCxnSpPr>
          <p:nvPr/>
        </p:nvCxnSpPr>
        <p:spPr>
          <a:xfrm>
            <a:off x="5012675" y="4145790"/>
            <a:ext cx="0" cy="259102"/>
          </a:xfrm>
          <a:prstGeom prst="straightConnector1">
            <a:avLst/>
          </a:prstGeom>
          <a:ln w="2857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17" name="Trapezoid 316">
            <a:extLst>
              <a:ext uri="{FF2B5EF4-FFF2-40B4-BE49-F238E27FC236}">
                <a16:creationId xmlns:a16="http://schemas.microsoft.com/office/drawing/2014/main" id="{024B6599-BB53-ECBE-42C8-63B3E2E4E673}"/>
              </a:ext>
            </a:extLst>
          </p:cNvPr>
          <p:cNvSpPr>
            <a:spLocks/>
          </p:cNvSpPr>
          <p:nvPr/>
        </p:nvSpPr>
        <p:spPr>
          <a:xfrm rot="10800000">
            <a:off x="4135040" y="3993540"/>
            <a:ext cx="1752600" cy="302695"/>
          </a:xfrm>
          <a:prstGeom prst="trapezoid">
            <a:avLst>
              <a:gd name="adj" fmla="val 92500"/>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6" name="Oval 325">
            <a:extLst>
              <a:ext uri="{FF2B5EF4-FFF2-40B4-BE49-F238E27FC236}">
                <a16:creationId xmlns:a16="http://schemas.microsoft.com/office/drawing/2014/main" id="{30A9FAF9-8FDE-58C2-5243-192673F0F688}"/>
              </a:ext>
            </a:extLst>
          </p:cNvPr>
          <p:cNvSpPr>
            <a:spLocks/>
          </p:cNvSpPr>
          <p:nvPr/>
        </p:nvSpPr>
        <p:spPr>
          <a:xfrm>
            <a:off x="4761763" y="4362205"/>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327" name="TextBox 326">
            <a:extLst>
              <a:ext uri="{FF2B5EF4-FFF2-40B4-BE49-F238E27FC236}">
                <a16:creationId xmlns:a16="http://schemas.microsoft.com/office/drawing/2014/main" id="{B97DB1FF-A935-27E1-3C74-80DC6358E02D}"/>
              </a:ext>
            </a:extLst>
          </p:cNvPr>
          <p:cNvSpPr txBox="1"/>
          <p:nvPr/>
        </p:nvSpPr>
        <p:spPr>
          <a:xfrm>
            <a:off x="4786147" y="4389113"/>
            <a:ext cx="455574" cy="369332"/>
          </a:xfrm>
          <a:prstGeom prst="rect">
            <a:avLst/>
          </a:prstGeom>
          <a:noFill/>
        </p:spPr>
        <p:txBody>
          <a:bodyPr wrap="none" rtlCol="0">
            <a:spAutoFit/>
          </a:bodyPr>
          <a:lstStyle/>
          <a:p>
            <a:r>
              <a:rPr lang="en-US" dirty="0"/>
              <a:t>GB</a:t>
            </a:r>
          </a:p>
        </p:txBody>
      </p:sp>
      <p:sp>
        <p:nvSpPr>
          <p:cNvPr id="329" name="TextBox 328">
            <a:extLst>
              <a:ext uri="{FF2B5EF4-FFF2-40B4-BE49-F238E27FC236}">
                <a16:creationId xmlns:a16="http://schemas.microsoft.com/office/drawing/2014/main" id="{55E05223-CA30-ED10-B499-FE404585FFCE}"/>
              </a:ext>
            </a:extLst>
          </p:cNvPr>
          <p:cNvSpPr txBox="1"/>
          <p:nvPr/>
        </p:nvSpPr>
        <p:spPr>
          <a:xfrm>
            <a:off x="8305800" y="4858569"/>
            <a:ext cx="1587614" cy="369332"/>
          </a:xfrm>
          <a:prstGeom prst="rect">
            <a:avLst/>
          </a:prstGeom>
          <a:noFill/>
        </p:spPr>
        <p:txBody>
          <a:bodyPr wrap="none" rtlCol="0">
            <a:spAutoFit/>
          </a:bodyPr>
          <a:lstStyle/>
          <a:p>
            <a:r>
              <a:rPr lang="en-US" dirty="0"/>
              <a:t>Generated C++</a:t>
            </a:r>
          </a:p>
        </p:txBody>
      </p:sp>
      <p:sp>
        <p:nvSpPr>
          <p:cNvPr id="332" name="Slide Number Placeholder 331">
            <a:extLst>
              <a:ext uri="{FF2B5EF4-FFF2-40B4-BE49-F238E27FC236}">
                <a16:creationId xmlns:a16="http://schemas.microsoft.com/office/drawing/2014/main" id="{2C91BF94-0621-55A0-F2DC-53646C3D7FBE}"/>
              </a:ext>
            </a:extLst>
          </p:cNvPr>
          <p:cNvSpPr>
            <a:spLocks noGrp="1"/>
          </p:cNvSpPr>
          <p:nvPr>
            <p:ph type="sldNum" sz="quarter" idx="12"/>
          </p:nvPr>
        </p:nvSpPr>
        <p:spPr/>
        <p:txBody>
          <a:bodyPr/>
          <a:lstStyle/>
          <a:p>
            <a:fld id="{6DD69A12-C92C-4BBE-9117-F68D7536AD73}" type="slidenum">
              <a:rPr lang="en-US" smtClean="0"/>
              <a:t>20</a:t>
            </a:fld>
            <a:endParaRPr lang="en-US"/>
          </a:p>
        </p:txBody>
      </p:sp>
      <p:cxnSp>
        <p:nvCxnSpPr>
          <p:cNvPr id="339" name="Straight Connector 338">
            <a:extLst>
              <a:ext uri="{FF2B5EF4-FFF2-40B4-BE49-F238E27FC236}">
                <a16:creationId xmlns:a16="http://schemas.microsoft.com/office/drawing/2014/main" id="{CDDABD5F-F5E1-2189-BFD8-8555AD3F05C4}"/>
              </a:ext>
            </a:extLst>
          </p:cNvPr>
          <p:cNvCxnSpPr>
            <a:cxnSpLocks/>
          </p:cNvCxnSpPr>
          <p:nvPr/>
        </p:nvCxnSpPr>
        <p:spPr>
          <a:xfrm flipV="1">
            <a:off x="2686927" y="2301224"/>
            <a:ext cx="1351673" cy="175098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5F3D2B8C-4123-1AA9-B306-98BFA483DCC5}"/>
              </a:ext>
            </a:extLst>
          </p:cNvPr>
          <p:cNvCxnSpPr>
            <a:cxnSpLocks/>
          </p:cNvCxnSpPr>
          <p:nvPr/>
        </p:nvCxnSpPr>
        <p:spPr>
          <a:xfrm flipV="1">
            <a:off x="2688065" y="4876800"/>
            <a:ext cx="1274335" cy="270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48" name="Straight Arrow Connector 347">
            <a:extLst>
              <a:ext uri="{FF2B5EF4-FFF2-40B4-BE49-F238E27FC236}">
                <a16:creationId xmlns:a16="http://schemas.microsoft.com/office/drawing/2014/main" id="{6B507C66-631C-EBEE-DEF2-2AC55A7DF17A}"/>
              </a:ext>
            </a:extLst>
          </p:cNvPr>
          <p:cNvCxnSpPr>
            <a:cxnSpLocks/>
          </p:cNvCxnSpPr>
          <p:nvPr/>
        </p:nvCxnSpPr>
        <p:spPr>
          <a:xfrm>
            <a:off x="6172200" y="3521629"/>
            <a:ext cx="685800" cy="0"/>
          </a:xfrm>
          <a:prstGeom prst="straightConnector1">
            <a:avLst/>
          </a:prstGeom>
          <a:ln w="60325">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350" name="Title 3">
            <a:extLst>
              <a:ext uri="{FF2B5EF4-FFF2-40B4-BE49-F238E27FC236}">
                <a16:creationId xmlns:a16="http://schemas.microsoft.com/office/drawing/2014/main" id="{07AE317F-3540-A828-C77C-FEE3716768FB}"/>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Reversing elements to extrcat the gradient computation graph</a:t>
            </a:r>
          </a:p>
        </p:txBody>
      </p:sp>
    </p:spTree>
    <p:extLst>
      <p:ext uri="{BB962C8B-B14F-4D97-AF65-F5344CB8AC3E}">
        <p14:creationId xmlns:p14="http://schemas.microsoft.com/office/powerpoint/2010/main" val="2316925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3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3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3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4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9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9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9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4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4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4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4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4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48"/>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4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5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5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5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5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5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5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5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5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58"/>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259"/>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60"/>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61"/>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6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6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64"/>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26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6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6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6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69"/>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70"/>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271"/>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7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273"/>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7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7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76"/>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77"/>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78"/>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7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80"/>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81"/>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82"/>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8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84"/>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85"/>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86"/>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87"/>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88"/>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89"/>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90"/>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9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9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0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30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02"/>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339"/>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342"/>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3"/>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309"/>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310"/>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311"/>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312"/>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31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315"/>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18"/>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324"/>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31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328"/>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317"/>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326"/>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327"/>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nodeType="clickEffect">
                                  <p:stCondLst>
                                    <p:cond delay="0"/>
                                  </p:stCondLst>
                                  <p:childTnLst>
                                    <p:set>
                                      <p:cBhvr>
                                        <p:cTn id="272" dur="1" fill="hold">
                                          <p:stCondLst>
                                            <p:cond delay="0"/>
                                          </p:stCondLst>
                                        </p:cTn>
                                        <p:tgtEl>
                                          <p:spTgt spid="348"/>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nodeType="clickEffect">
                                  <p:stCondLst>
                                    <p:cond delay="0"/>
                                  </p:stCondLst>
                                  <p:childTnLst>
                                    <p:set>
                                      <p:cBhvr>
                                        <p:cTn id="276" dur="1" fill="hold">
                                          <p:stCondLst>
                                            <p:cond delay="0"/>
                                          </p:stCondLst>
                                        </p:cTn>
                                        <p:tgtEl>
                                          <p:spTgt spid="338"/>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4" grpId="0" animBg="1"/>
      <p:bldP spid="195" grpId="0" animBg="1"/>
      <p:bldP spid="197" grpId="0" animBg="1"/>
      <p:bldP spid="198" grpId="0" animBg="1"/>
      <p:bldP spid="200" grpId="0" animBg="1"/>
      <p:bldP spid="204" grpId="0" animBg="1"/>
      <p:bldP spid="205" grpId="0" animBg="1"/>
      <p:bldP spid="207" grpId="0" animBg="1"/>
      <p:bldP spid="208" grpId="0" animBg="1"/>
      <p:bldP spid="210" grpId="0" animBg="1"/>
      <p:bldP spid="213" grpId="0" animBg="1"/>
      <p:bldP spid="214" grpId="0" animBg="1"/>
      <p:bldP spid="216" grpId="0" animBg="1"/>
      <p:bldP spid="217" grpId="0" animBg="1"/>
      <p:bldP spid="219" grpId="0" animBg="1"/>
      <p:bldP spid="223" grpId="0" animBg="1"/>
      <p:bldP spid="224" grpId="0" animBg="1"/>
      <p:bldP spid="226" grpId="0" animBg="1"/>
      <p:bldP spid="227" grpId="0" animBg="1"/>
      <p:bldP spid="229" grpId="0" animBg="1"/>
      <p:bldP spid="232" grpId="0" animBg="1"/>
      <p:bldP spid="233" grpId="0" animBg="1"/>
      <p:bldP spid="235" grpId="0" animBg="1"/>
      <p:bldP spid="236" grpId="0" animBg="1"/>
      <p:bldP spid="238" grpId="0" animBg="1"/>
      <p:bldP spid="241" grpId="0" animBg="1"/>
      <p:bldP spid="244" grpId="0" animBg="1"/>
      <p:bldP spid="245" grpId="0" animBg="1"/>
      <p:bldP spid="247" grpId="0" animBg="1"/>
      <p:bldP spid="248" grpId="0" animBg="1"/>
      <p:bldP spid="250" grpId="0" animBg="1"/>
      <p:bldP spid="254" grpId="0" animBg="1"/>
      <p:bldP spid="255" grpId="0" animBg="1"/>
      <p:bldP spid="257" grpId="0" animBg="1"/>
      <p:bldP spid="258" grpId="0" animBg="1"/>
      <p:bldP spid="260" grpId="0" animBg="1"/>
      <p:bldP spid="263" grpId="0" animBg="1"/>
      <p:bldP spid="264" grpId="0" animBg="1"/>
      <p:bldP spid="266" grpId="0" animBg="1"/>
      <p:bldP spid="267" grpId="0" animBg="1"/>
      <p:bldP spid="269" grpId="0" animBg="1"/>
      <p:bldP spid="272" grpId="0" animBg="1"/>
      <p:bldP spid="274" grpId="0"/>
      <p:bldP spid="275" grpId="0" animBg="1"/>
      <p:bldP spid="276" grpId="0" animBg="1"/>
      <p:bldP spid="278" grpId="0" animBg="1"/>
      <p:bldP spid="279" grpId="0" animBg="1"/>
      <p:bldP spid="281" grpId="0" animBg="1"/>
      <p:bldP spid="284" grpId="0" animBg="1"/>
      <p:bldP spid="286" grpId="0"/>
      <p:bldP spid="287" grpId="0"/>
      <p:bldP spid="288" grpId="0"/>
      <p:bldP spid="289" grpId="0"/>
      <p:bldP spid="290" grpId="0"/>
      <p:bldP spid="291" grpId="0"/>
      <p:bldP spid="297" grpId="0"/>
      <p:bldP spid="298" grpId="0"/>
      <p:bldP spid="299" grpId="0"/>
      <p:bldP spid="300" grpId="0"/>
      <p:bldP spid="301" grpId="0"/>
      <p:bldP spid="302" grpId="0"/>
      <p:bldP spid="3" grpId="0" animBg="1"/>
      <p:bldP spid="309" grpId="0" animBg="1"/>
      <p:bldP spid="311" grpId="0" animBg="1"/>
      <p:bldP spid="314" grpId="0"/>
      <p:bldP spid="315" grpId="0"/>
      <p:bldP spid="318" grpId="0"/>
      <p:bldP spid="313" grpId="0" animBg="1"/>
      <p:bldP spid="317" grpId="0" animBg="1"/>
      <p:bldP spid="326" grpId="0" animBg="1"/>
      <p:bldP spid="327" grpId="0"/>
      <p:bldP spid="3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29EB-F114-ED02-25EB-548423D6F3D3}"/>
            </a:ext>
          </a:extLst>
        </p:cNvPr>
        <p:cNvGrpSpPr/>
        <p:nvPr/>
      </p:nvGrpSpPr>
      <p:grpSpPr>
        <a:xfrm>
          <a:off x="0" y="0"/>
          <a:ext cx="0" cy="0"/>
          <a:chOff x="0" y="0"/>
          <a:chExt cx="0" cy="0"/>
        </a:xfrm>
      </p:grpSpPr>
      <p:sp>
        <p:nvSpPr>
          <p:cNvPr id="309" name="Title 3">
            <a:extLst>
              <a:ext uri="{FF2B5EF4-FFF2-40B4-BE49-F238E27FC236}">
                <a16:creationId xmlns:a16="http://schemas.microsoft.com/office/drawing/2014/main" id="{F071C5D2-0D4B-4385-22C6-4F256C401D64}"/>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Dynamic slicing and bound checking in JAX </a:t>
            </a:r>
          </a:p>
        </p:txBody>
      </p:sp>
      <p:sp>
        <p:nvSpPr>
          <p:cNvPr id="27" name="TextBox 26">
            <a:extLst>
              <a:ext uri="{FF2B5EF4-FFF2-40B4-BE49-F238E27FC236}">
                <a16:creationId xmlns:a16="http://schemas.microsoft.com/office/drawing/2014/main" id="{D8D3EB73-7C37-6691-6B9B-361F071FF1D8}"/>
              </a:ext>
            </a:extLst>
          </p:cNvPr>
          <p:cNvSpPr txBox="1"/>
          <p:nvPr/>
        </p:nvSpPr>
        <p:spPr>
          <a:xfrm>
            <a:off x="1447800" y="4724400"/>
            <a:ext cx="1656607" cy="369332"/>
          </a:xfrm>
          <a:prstGeom prst="rect">
            <a:avLst/>
          </a:prstGeom>
          <a:noFill/>
        </p:spPr>
        <p:txBody>
          <a:bodyPr wrap="none" rtlCol="0">
            <a:spAutoFit/>
          </a:bodyPr>
          <a:lstStyle/>
          <a:p>
            <a:r>
              <a:rPr lang="en-US" dirty="0"/>
              <a:t>JAX JIT program</a:t>
            </a:r>
          </a:p>
        </p:txBody>
      </p:sp>
      <p:sp>
        <p:nvSpPr>
          <p:cNvPr id="7" name="Slide Number Placeholder 6">
            <a:extLst>
              <a:ext uri="{FF2B5EF4-FFF2-40B4-BE49-F238E27FC236}">
                <a16:creationId xmlns:a16="http://schemas.microsoft.com/office/drawing/2014/main" id="{6423A6ED-8BD0-C4B8-CC6E-DEE8145F83F1}"/>
              </a:ext>
            </a:extLst>
          </p:cNvPr>
          <p:cNvSpPr>
            <a:spLocks noGrp="1"/>
          </p:cNvSpPr>
          <p:nvPr>
            <p:ph type="sldNum" sz="quarter" idx="12"/>
          </p:nvPr>
        </p:nvSpPr>
        <p:spPr/>
        <p:txBody>
          <a:bodyPr/>
          <a:lstStyle/>
          <a:p>
            <a:fld id="{6DD69A12-C92C-4BBE-9117-F68D7536AD73}" type="slidenum">
              <a:rPr lang="en-US" smtClean="0"/>
              <a:t>21</a:t>
            </a:fld>
            <a:endParaRPr lang="en-US"/>
          </a:p>
        </p:txBody>
      </p:sp>
      <p:sp>
        <p:nvSpPr>
          <p:cNvPr id="6" name="TextBox 5">
            <a:extLst>
              <a:ext uri="{FF2B5EF4-FFF2-40B4-BE49-F238E27FC236}">
                <a16:creationId xmlns:a16="http://schemas.microsoft.com/office/drawing/2014/main" id="{0C810DF0-392C-EE83-2BBF-82F28485DE9A}"/>
              </a:ext>
            </a:extLst>
          </p:cNvPr>
          <p:cNvSpPr txBox="1"/>
          <p:nvPr/>
        </p:nvSpPr>
        <p:spPr>
          <a:xfrm>
            <a:off x="5486400" y="1828800"/>
            <a:ext cx="6629400" cy="2585323"/>
          </a:xfrm>
          <a:prstGeom prst="rect">
            <a:avLst/>
          </a:prstGeom>
          <a:noFill/>
        </p:spPr>
        <p:txBody>
          <a:bodyPr wrap="square" rtlCol="0">
            <a:spAutoFit/>
          </a:bodyPr>
          <a:lstStyle/>
          <a:p>
            <a:r>
              <a:rPr lang="en-US" dirty="0"/>
              <a:t>Each dynamic slice in the loop translates to:</a:t>
            </a:r>
          </a:p>
          <a:p>
            <a:pPr marL="285750" indent="-285750">
              <a:buFontTx/>
              <a:buChar char="-"/>
            </a:pPr>
            <a:r>
              <a:rPr lang="en-US" dirty="0"/>
              <a:t>Get a fixed-size slice of size N-1 of A</a:t>
            </a:r>
            <a:endParaRPr lang="en-US" i="1" dirty="0"/>
          </a:p>
          <a:p>
            <a:pPr marL="285750" indent="-285750">
              <a:buFontTx/>
              <a:buChar char="-"/>
            </a:pPr>
            <a:r>
              <a:rPr lang="en-US" dirty="0"/>
              <a:t>Compute the multiplication in a new array: </a:t>
            </a:r>
            <a:r>
              <a:rPr lang="en-US" i="1" dirty="0"/>
              <a:t>cand=2*A[1:]</a:t>
            </a:r>
            <a:endParaRPr lang="en-US" dirty="0"/>
          </a:p>
          <a:p>
            <a:pPr marL="285750" indent="-285750">
              <a:buFontTx/>
              <a:buChar char="-"/>
            </a:pPr>
            <a:r>
              <a:rPr lang="en-US" dirty="0"/>
              <a:t>Make a </a:t>
            </a:r>
            <a:r>
              <a:rPr lang="en-US" dirty="0" err="1"/>
              <a:t>boolean</a:t>
            </a:r>
            <a:r>
              <a:rPr lang="en-US" dirty="0"/>
              <a:t> mask for the prefix we want to update at step </a:t>
            </a:r>
            <a:r>
              <a:rPr lang="en-US" dirty="0" err="1"/>
              <a:t>i</a:t>
            </a:r>
            <a:r>
              <a:rPr lang="en-US" dirty="0"/>
              <a:t> </a:t>
            </a:r>
            <a:r>
              <a:rPr lang="en-US" i="1" dirty="0"/>
              <a:t>mask = </a:t>
            </a:r>
            <a:r>
              <a:rPr lang="en-US" i="1" dirty="0" err="1"/>
              <a:t>arange</a:t>
            </a:r>
            <a:r>
              <a:rPr lang="en-US" i="1" dirty="0"/>
              <a:t>(N-1) &lt; (i-1)</a:t>
            </a:r>
          </a:p>
          <a:p>
            <a:pPr marL="285750" indent="-285750">
              <a:buFontTx/>
              <a:buChar char="-"/>
            </a:pPr>
            <a:r>
              <a:rPr lang="en-US" dirty="0"/>
              <a:t>Blend the old values of B (old= B[:N-1]) with the new values of </a:t>
            </a:r>
            <a:r>
              <a:rPr lang="en-US" i="1" dirty="0"/>
              <a:t>cand</a:t>
            </a:r>
            <a:r>
              <a:rPr lang="en-US" dirty="0"/>
              <a:t>: </a:t>
            </a:r>
            <a:r>
              <a:rPr lang="en-US" i="1" dirty="0"/>
              <a:t>mixed = where(mask, cand, old)</a:t>
            </a:r>
          </a:p>
          <a:p>
            <a:pPr marL="285750" indent="-285750">
              <a:buFontTx/>
              <a:buChar char="-"/>
            </a:pPr>
            <a:r>
              <a:rPr lang="en-US" i="1" dirty="0"/>
              <a:t>Put </a:t>
            </a:r>
            <a:r>
              <a:rPr lang="en-US" dirty="0"/>
              <a:t>mixed (size N-1) </a:t>
            </a:r>
            <a:r>
              <a:rPr lang="en-US" i="1" dirty="0"/>
              <a:t>back into B (size N) with: </a:t>
            </a:r>
            <a:r>
              <a:rPr lang="en-US" dirty="0"/>
              <a:t>B' = </a:t>
            </a:r>
            <a:r>
              <a:rPr lang="en-US" dirty="0" err="1"/>
              <a:t>dynamic_update_slice</a:t>
            </a:r>
            <a:r>
              <a:rPr lang="en-US" dirty="0"/>
              <a:t>(B, mixed, start=0)</a:t>
            </a:r>
          </a:p>
        </p:txBody>
      </p:sp>
      <p:pic>
        <p:nvPicPr>
          <p:cNvPr id="14" name="Picture 13">
            <a:extLst>
              <a:ext uri="{FF2B5EF4-FFF2-40B4-BE49-F238E27FC236}">
                <a16:creationId xmlns:a16="http://schemas.microsoft.com/office/drawing/2014/main" id="{BD8F28B0-3A8A-C9CF-7695-040317DD1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19200"/>
            <a:ext cx="5470026" cy="4019234"/>
          </a:xfrm>
          <a:prstGeom prst="rect">
            <a:avLst/>
          </a:prstGeom>
        </p:spPr>
      </p:pic>
    </p:spTree>
    <p:extLst>
      <p:ext uri="{BB962C8B-B14F-4D97-AF65-F5344CB8AC3E}">
        <p14:creationId xmlns:p14="http://schemas.microsoft.com/office/powerpoint/2010/main" val="1597045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FD5E-6360-C141-E349-EAB27DAEA8CC}"/>
            </a:ext>
          </a:extLst>
        </p:cNvPr>
        <p:cNvGrpSpPr/>
        <p:nvPr/>
      </p:nvGrpSpPr>
      <p:grpSpPr>
        <a:xfrm>
          <a:off x="0" y="0"/>
          <a:ext cx="0" cy="0"/>
          <a:chOff x="0" y="0"/>
          <a:chExt cx="0" cy="0"/>
        </a:xfrm>
      </p:grpSpPr>
      <p:sp>
        <p:nvSpPr>
          <p:cNvPr id="309" name="Title 3">
            <a:extLst>
              <a:ext uri="{FF2B5EF4-FFF2-40B4-BE49-F238E27FC236}">
                <a16:creationId xmlns:a16="http://schemas.microsoft.com/office/drawing/2014/main" id="{AA1DC51C-3B45-C046-492E-09A86C48C035}"/>
              </a:ext>
            </a:extLst>
          </p:cNvPr>
          <p:cNvSpPr txBox="1">
            <a:spLocks/>
          </p:cNvSpPr>
          <p:nvPr/>
        </p:nvSpPr>
        <p:spPr>
          <a:xfrm>
            <a:off x="76200" y="533400"/>
            <a:ext cx="8810414" cy="6096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Performance evaluation vs. JAX JIT on NPBench</a:t>
            </a:r>
          </a:p>
        </p:txBody>
      </p:sp>
      <p:sp>
        <p:nvSpPr>
          <p:cNvPr id="5" name="Slide Number Placeholder 4">
            <a:extLst>
              <a:ext uri="{FF2B5EF4-FFF2-40B4-BE49-F238E27FC236}">
                <a16:creationId xmlns:a16="http://schemas.microsoft.com/office/drawing/2014/main" id="{F3F1F854-7CA2-90D2-8EEF-91BF09F8DBC9}"/>
              </a:ext>
            </a:extLst>
          </p:cNvPr>
          <p:cNvSpPr>
            <a:spLocks noGrp="1"/>
          </p:cNvSpPr>
          <p:nvPr>
            <p:ph type="sldNum" sz="quarter" idx="12"/>
          </p:nvPr>
        </p:nvSpPr>
        <p:spPr/>
        <p:txBody>
          <a:bodyPr/>
          <a:lstStyle/>
          <a:p>
            <a:fld id="{6DD69A12-C92C-4BBE-9117-F68D7536AD73}" type="slidenum">
              <a:rPr lang="en-US" smtClean="0"/>
              <a:t>22</a:t>
            </a:fld>
            <a:endParaRPr lang="en-US"/>
          </a:p>
        </p:txBody>
      </p:sp>
      <p:pic>
        <p:nvPicPr>
          <p:cNvPr id="7" name="Picture 6">
            <a:extLst>
              <a:ext uri="{FF2B5EF4-FFF2-40B4-BE49-F238E27FC236}">
                <a16:creationId xmlns:a16="http://schemas.microsoft.com/office/drawing/2014/main" id="{BF813674-24B5-3A85-38F3-8257FBF810D8}"/>
              </a:ext>
            </a:extLst>
          </p:cNvPr>
          <p:cNvPicPr>
            <a:picLocks noChangeAspect="1"/>
          </p:cNvPicPr>
          <p:nvPr/>
        </p:nvPicPr>
        <p:blipFill>
          <a:blip r:embed="rId3"/>
          <a:stretch>
            <a:fillRect/>
          </a:stretch>
        </p:blipFill>
        <p:spPr>
          <a:xfrm>
            <a:off x="457200" y="1022727"/>
            <a:ext cx="8686800" cy="4396403"/>
          </a:xfrm>
          <a:prstGeom prst="rect">
            <a:avLst/>
          </a:prstGeom>
        </p:spPr>
      </p:pic>
      <p:sp>
        <p:nvSpPr>
          <p:cNvPr id="9" name="TextBox 8">
            <a:extLst>
              <a:ext uri="{FF2B5EF4-FFF2-40B4-BE49-F238E27FC236}">
                <a16:creationId xmlns:a16="http://schemas.microsoft.com/office/drawing/2014/main" id="{E31415E9-10B0-9E5D-8007-E18B55C5921A}"/>
              </a:ext>
            </a:extLst>
          </p:cNvPr>
          <p:cNvSpPr txBox="1"/>
          <p:nvPr/>
        </p:nvSpPr>
        <p:spPr>
          <a:xfrm>
            <a:off x="152400" y="5552718"/>
            <a:ext cx="11277600" cy="923330"/>
          </a:xfrm>
          <a:prstGeom prst="rect">
            <a:avLst/>
          </a:prstGeom>
          <a:noFill/>
        </p:spPr>
        <p:txBody>
          <a:bodyPr wrap="square">
            <a:spAutoFit/>
          </a:bodyPr>
          <a:lstStyle/>
          <a:p>
            <a:r>
              <a:rPr lang="en-US" dirty="0"/>
              <a:t>We run on two Intel® </a:t>
            </a:r>
            <a:r>
              <a:rPr lang="en-US" dirty="0" err="1"/>
              <a:t>Xeon®Gold</a:t>
            </a:r>
            <a:r>
              <a:rPr lang="en-US" dirty="0"/>
              <a:t> 6154 CPUs (18 cores per CPU, 72 logical processors) running at 3.00 GHz (max 3.7 GHz). This x86_64 architecture supports AVX-512, FMA, and SSE4.2 instructions. The system has two NUMA nodes, with a cache hierarchy of 32 KB L1, 1 MB L2 per core, and 25 MB L3 per CPU. </a:t>
            </a:r>
          </a:p>
        </p:txBody>
      </p:sp>
      <p:sp>
        <p:nvSpPr>
          <p:cNvPr id="2" name="TextBox 1">
            <a:extLst>
              <a:ext uri="{FF2B5EF4-FFF2-40B4-BE49-F238E27FC236}">
                <a16:creationId xmlns:a16="http://schemas.microsoft.com/office/drawing/2014/main" id="{B95D38B4-203A-7CF8-55C5-57A7678D1EC9}"/>
              </a:ext>
            </a:extLst>
          </p:cNvPr>
          <p:cNvSpPr txBox="1"/>
          <p:nvPr/>
        </p:nvSpPr>
        <p:spPr>
          <a:xfrm>
            <a:off x="152400" y="6492981"/>
            <a:ext cx="2270173" cy="461665"/>
          </a:xfrm>
          <a:prstGeom prst="rect">
            <a:avLst/>
          </a:prstGeom>
          <a:noFill/>
        </p:spPr>
        <p:txBody>
          <a:bodyPr wrap="none" rtlCol="0">
            <a:spAutoFit/>
          </a:bodyPr>
          <a:lstStyle/>
          <a:p>
            <a:r>
              <a:rPr lang="en-US" sz="1200" dirty="0">
                <a:hlinkClick r:id="rId4"/>
              </a:rPr>
              <a:t>https://github.com/spcl/npbench</a:t>
            </a:r>
            <a:endParaRPr lang="en-US" sz="1200" dirty="0"/>
          </a:p>
          <a:p>
            <a:endParaRPr lang="en-US" sz="1200" dirty="0"/>
          </a:p>
        </p:txBody>
      </p:sp>
    </p:spTree>
    <p:extLst>
      <p:ext uri="{BB962C8B-B14F-4D97-AF65-F5344CB8AC3E}">
        <p14:creationId xmlns:p14="http://schemas.microsoft.com/office/powerpoint/2010/main" val="706723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7A51D4-0661-6B8A-E9C8-F073E9E4054D}"/>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C4A8D6EA-4B09-A1CD-68A1-5FB9BD6D8D9C}"/>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JAX: Example of necessary rewrites</a:t>
            </a:r>
          </a:p>
        </p:txBody>
      </p:sp>
      <p:pic>
        <p:nvPicPr>
          <p:cNvPr id="16" name="Picture 15" descr="A screenshot of a computer code">
            <a:extLst>
              <a:ext uri="{FF2B5EF4-FFF2-40B4-BE49-F238E27FC236}">
                <a16:creationId xmlns:a16="http://schemas.microsoft.com/office/drawing/2014/main" id="{6CFA23AE-FA3F-92D6-48BF-9ADABA143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7" y="2361174"/>
            <a:ext cx="6300700" cy="3166547"/>
          </a:xfrm>
          <a:prstGeom prst="rect">
            <a:avLst/>
          </a:prstGeom>
        </p:spPr>
      </p:pic>
      <p:pic>
        <p:nvPicPr>
          <p:cNvPr id="20" name="Picture 19" descr="A screenshot of a computer program&#10;&#10;AI-generated content may be incorrect.">
            <a:extLst>
              <a:ext uri="{FF2B5EF4-FFF2-40B4-BE49-F238E27FC236}">
                <a16:creationId xmlns:a16="http://schemas.microsoft.com/office/drawing/2014/main" id="{F743E1BE-2A7E-60BE-59ED-3C6457552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012" y="138188"/>
            <a:ext cx="5688632" cy="5318528"/>
          </a:xfrm>
          <a:prstGeom prst="rect">
            <a:avLst/>
          </a:prstGeom>
        </p:spPr>
      </p:pic>
      <p:sp>
        <p:nvSpPr>
          <p:cNvPr id="21" name="TextBox 20">
            <a:extLst>
              <a:ext uri="{FF2B5EF4-FFF2-40B4-BE49-F238E27FC236}">
                <a16:creationId xmlns:a16="http://schemas.microsoft.com/office/drawing/2014/main" id="{69BD5B69-B7A4-C242-6EC4-EE8B7CC5E3FD}"/>
              </a:ext>
            </a:extLst>
          </p:cNvPr>
          <p:cNvSpPr txBox="1"/>
          <p:nvPr/>
        </p:nvSpPr>
        <p:spPr>
          <a:xfrm>
            <a:off x="1811524" y="5357347"/>
            <a:ext cx="2158091" cy="369332"/>
          </a:xfrm>
          <a:prstGeom prst="rect">
            <a:avLst/>
          </a:prstGeom>
          <a:noFill/>
        </p:spPr>
        <p:txBody>
          <a:bodyPr wrap="none" rtlCol="0">
            <a:spAutoFit/>
          </a:bodyPr>
          <a:lstStyle/>
          <a:p>
            <a:r>
              <a:rPr lang="en-US" dirty="0"/>
              <a:t>Original NumPy code</a:t>
            </a:r>
          </a:p>
        </p:txBody>
      </p:sp>
      <p:sp>
        <p:nvSpPr>
          <p:cNvPr id="22" name="TextBox 21">
            <a:extLst>
              <a:ext uri="{FF2B5EF4-FFF2-40B4-BE49-F238E27FC236}">
                <a16:creationId xmlns:a16="http://schemas.microsoft.com/office/drawing/2014/main" id="{F680CF68-E456-0BD3-BD9F-2D24A1D237AC}"/>
              </a:ext>
            </a:extLst>
          </p:cNvPr>
          <p:cNvSpPr txBox="1"/>
          <p:nvPr/>
        </p:nvSpPr>
        <p:spPr>
          <a:xfrm>
            <a:off x="8221310" y="5256630"/>
            <a:ext cx="1922834" cy="369332"/>
          </a:xfrm>
          <a:prstGeom prst="rect">
            <a:avLst/>
          </a:prstGeom>
          <a:noFill/>
        </p:spPr>
        <p:txBody>
          <a:bodyPr wrap="none" rtlCol="0">
            <a:spAutoFit/>
          </a:bodyPr>
          <a:lstStyle/>
          <a:p>
            <a:r>
              <a:rPr lang="en-US" dirty="0"/>
              <a:t>Modified JAX code</a:t>
            </a:r>
          </a:p>
        </p:txBody>
      </p:sp>
      <p:sp>
        <p:nvSpPr>
          <p:cNvPr id="4" name="Slide Number Placeholder 3">
            <a:extLst>
              <a:ext uri="{FF2B5EF4-FFF2-40B4-BE49-F238E27FC236}">
                <a16:creationId xmlns:a16="http://schemas.microsoft.com/office/drawing/2014/main" id="{F08ED8C1-FE10-F15C-A25E-3B7A696C3295}"/>
              </a:ext>
            </a:extLst>
          </p:cNvPr>
          <p:cNvSpPr>
            <a:spLocks noGrp="1"/>
          </p:cNvSpPr>
          <p:nvPr>
            <p:ph type="sldNum" sz="quarter" idx="12"/>
          </p:nvPr>
        </p:nvSpPr>
        <p:spPr/>
        <p:txBody>
          <a:bodyPr/>
          <a:lstStyle/>
          <a:p>
            <a:fld id="{6DD69A12-C92C-4BBE-9117-F68D7536AD73}" type="slidenum">
              <a:rPr lang="en-US" smtClean="0"/>
              <a:t>23</a:t>
            </a:fld>
            <a:endParaRPr lang="en-US"/>
          </a:p>
        </p:txBody>
      </p:sp>
    </p:spTree>
    <p:extLst>
      <p:ext uri="{BB962C8B-B14F-4D97-AF65-F5344CB8AC3E}">
        <p14:creationId xmlns:p14="http://schemas.microsoft.com/office/powerpoint/2010/main" val="10886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AF2F-CF79-A7BF-7BBB-AE5BF29F78C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7DEC266-4F9C-4B1F-0E52-3B8631BBB34C}"/>
              </a:ext>
            </a:extLst>
          </p:cNvPr>
          <p:cNvSpPr/>
          <p:nvPr/>
        </p:nvSpPr>
        <p:spPr>
          <a:xfrm>
            <a:off x="1715091" y="2959689"/>
            <a:ext cx="7579360"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graphicFrame>
        <p:nvGraphicFramePr>
          <p:cNvPr id="3" name="Chart 2">
            <a:extLst>
              <a:ext uri="{FF2B5EF4-FFF2-40B4-BE49-F238E27FC236}">
                <a16:creationId xmlns:a16="http://schemas.microsoft.com/office/drawing/2014/main" id="{A0881303-ECA0-0477-1623-C2AB63CDAE8C}"/>
              </a:ext>
            </a:extLst>
          </p:cNvPr>
          <p:cNvGraphicFramePr>
            <a:graphicFrameLocks/>
          </p:cNvGraphicFramePr>
          <p:nvPr>
            <p:extLst>
              <p:ext uri="{D42A27DB-BD31-4B8C-83A1-F6EECF244321}">
                <p14:modId xmlns:p14="http://schemas.microsoft.com/office/powerpoint/2010/main" val="2814613160"/>
              </p:ext>
            </p:extLst>
          </p:nvPr>
        </p:nvGraphicFramePr>
        <p:xfrm>
          <a:off x="448163" y="1150568"/>
          <a:ext cx="1092507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ED8834B-E641-D279-1128-E8DFFEE16B1F}"/>
              </a:ext>
            </a:extLst>
          </p:cNvPr>
          <p:cNvSpPr/>
          <p:nvPr/>
        </p:nvSpPr>
        <p:spPr>
          <a:xfrm>
            <a:off x="3416410" y="6550971"/>
            <a:ext cx="260383" cy="237661"/>
          </a:xfrm>
          <a:prstGeom prst="rect">
            <a:avLst/>
          </a:prstGeom>
          <a:solidFill>
            <a:srgbClr val="A7D18B"/>
          </a:solidFill>
          <a:ln>
            <a:solidFill>
              <a:srgbClr val="A7D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TextBox 4">
            <a:extLst>
              <a:ext uri="{FF2B5EF4-FFF2-40B4-BE49-F238E27FC236}">
                <a16:creationId xmlns:a16="http://schemas.microsoft.com/office/drawing/2014/main" id="{79D870B2-7035-7ABD-2BFA-B6C9EFF8B7D2}"/>
              </a:ext>
            </a:extLst>
          </p:cNvPr>
          <p:cNvSpPr txBox="1"/>
          <p:nvPr/>
        </p:nvSpPr>
        <p:spPr>
          <a:xfrm>
            <a:off x="3791744" y="6377986"/>
            <a:ext cx="1584088" cy="523220"/>
          </a:xfrm>
          <a:prstGeom prst="rect">
            <a:avLst/>
          </a:prstGeom>
          <a:noFill/>
        </p:spPr>
        <p:txBody>
          <a:bodyPr wrap="none" rtlCol="0">
            <a:spAutoFit/>
          </a:bodyPr>
          <a:lstStyle/>
          <a:p>
            <a:r>
              <a:rPr lang="en-US" sz="2800" dirty="0">
                <a:latin typeface="Linux Libertine" panose="02000503000000000000" pitchFamily="2" charset="0"/>
                <a:ea typeface="Linux Libertine" panose="02000503000000000000" pitchFamily="2" charset="0"/>
                <a:cs typeface="Linux Libertine" panose="02000503000000000000" pitchFamily="2" charset="0"/>
              </a:rPr>
              <a:t>DaCe AD</a:t>
            </a:r>
          </a:p>
        </p:txBody>
      </p:sp>
      <p:sp>
        <p:nvSpPr>
          <p:cNvPr id="7" name="TextBox 6">
            <a:extLst>
              <a:ext uri="{FF2B5EF4-FFF2-40B4-BE49-F238E27FC236}">
                <a16:creationId xmlns:a16="http://schemas.microsoft.com/office/drawing/2014/main" id="{F093E12E-1101-50F0-D252-3853B07F72F5}"/>
              </a:ext>
            </a:extLst>
          </p:cNvPr>
          <p:cNvSpPr txBox="1"/>
          <p:nvPr/>
        </p:nvSpPr>
        <p:spPr>
          <a:xfrm>
            <a:off x="7979667" y="6371148"/>
            <a:ext cx="1314784" cy="523220"/>
          </a:xfrm>
          <a:prstGeom prst="rect">
            <a:avLst/>
          </a:prstGeom>
          <a:noFill/>
        </p:spPr>
        <p:txBody>
          <a:bodyPr wrap="none" rtlCol="0">
            <a:spAutoFit/>
          </a:bodyPr>
          <a:lstStyle/>
          <a:p>
            <a:r>
              <a:rPr lang="en-US" sz="2800" dirty="0">
                <a:latin typeface="Linux Libertine" panose="02000503000000000000" pitchFamily="2" charset="0"/>
                <a:ea typeface="Linux Libertine" panose="02000503000000000000" pitchFamily="2" charset="0"/>
                <a:cs typeface="Linux Libertine" panose="02000503000000000000" pitchFamily="2" charset="0"/>
              </a:rPr>
              <a:t>JAX JIT</a:t>
            </a:r>
          </a:p>
        </p:txBody>
      </p:sp>
      <p:sp>
        <p:nvSpPr>
          <p:cNvPr id="8" name="Rectangle 7">
            <a:extLst>
              <a:ext uri="{FF2B5EF4-FFF2-40B4-BE49-F238E27FC236}">
                <a16:creationId xmlns:a16="http://schemas.microsoft.com/office/drawing/2014/main" id="{33E5E1D9-559B-F98A-CD77-EE709A29519B}"/>
              </a:ext>
            </a:extLst>
          </p:cNvPr>
          <p:cNvSpPr/>
          <p:nvPr/>
        </p:nvSpPr>
        <p:spPr>
          <a:xfrm>
            <a:off x="7632136" y="6549056"/>
            <a:ext cx="260383" cy="237661"/>
          </a:xfrm>
          <a:prstGeom prst="rect">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9" name="TextBox 8">
            <a:extLst>
              <a:ext uri="{FF2B5EF4-FFF2-40B4-BE49-F238E27FC236}">
                <a16:creationId xmlns:a16="http://schemas.microsoft.com/office/drawing/2014/main" id="{F8E7D5D2-C2EF-C56F-E903-5463457FA75A}"/>
              </a:ext>
            </a:extLst>
          </p:cNvPr>
          <p:cNvSpPr txBox="1"/>
          <p:nvPr/>
        </p:nvSpPr>
        <p:spPr>
          <a:xfrm>
            <a:off x="2469105" y="1330588"/>
            <a:ext cx="3653564" cy="523220"/>
          </a:xfrm>
          <a:prstGeom prst="rect">
            <a:avLst/>
          </a:prstGeom>
          <a:noFill/>
        </p:spPr>
        <p:txBody>
          <a:bodyPr wrap="none" rtlCol="0">
            <a:spAutoFit/>
          </a:bodyPr>
          <a:lstStyle/>
          <a:p>
            <a:r>
              <a:rPr lang="en-US" sz="2800" dirty="0">
                <a:latin typeface="Linux Libertine" panose="02000503000000000000" pitchFamily="2" charset="0"/>
                <a:ea typeface="Linux Libertine" panose="02000503000000000000" pitchFamily="2" charset="0"/>
                <a:cs typeface="Linux Libertine" panose="02000503000000000000" pitchFamily="2" charset="0"/>
              </a:rPr>
              <a:t>Average speedup: 1.43×</a:t>
            </a:r>
          </a:p>
        </p:txBody>
      </p:sp>
      <p:sp>
        <p:nvSpPr>
          <p:cNvPr id="11" name="TextBox 10">
            <a:extLst>
              <a:ext uri="{FF2B5EF4-FFF2-40B4-BE49-F238E27FC236}">
                <a16:creationId xmlns:a16="http://schemas.microsoft.com/office/drawing/2014/main" id="{637C3E69-A392-BEAC-68FF-9FC68B112980}"/>
              </a:ext>
            </a:extLst>
          </p:cNvPr>
          <p:cNvSpPr txBox="1"/>
          <p:nvPr/>
        </p:nvSpPr>
        <p:spPr>
          <a:xfrm>
            <a:off x="2928367" y="1834644"/>
            <a:ext cx="2645276" cy="523220"/>
          </a:xfrm>
          <a:prstGeom prst="rect">
            <a:avLst/>
          </a:prstGeom>
          <a:noFill/>
        </p:spPr>
        <p:txBody>
          <a:bodyPr wrap="none" rtlCol="0">
            <a:spAutoFit/>
          </a:bodyPr>
          <a:lstStyle/>
          <a:p>
            <a:r>
              <a:rPr lang="en-US" sz="2800" dirty="0">
                <a:latin typeface="Linux Libertine" panose="02000503000000000000" pitchFamily="2" charset="0"/>
                <a:ea typeface="Linux Libertine" panose="02000503000000000000" pitchFamily="2" charset="0"/>
                <a:cs typeface="Linux Libertine" panose="02000503000000000000" pitchFamily="2" charset="0"/>
              </a:rPr>
              <a:t>Geo-mean: 1.26×</a:t>
            </a:r>
          </a:p>
        </p:txBody>
      </p:sp>
      <p:sp>
        <p:nvSpPr>
          <p:cNvPr id="2" name="Title 3">
            <a:extLst>
              <a:ext uri="{FF2B5EF4-FFF2-40B4-BE49-F238E27FC236}">
                <a16:creationId xmlns:a16="http://schemas.microsoft.com/office/drawing/2014/main" id="{1CC50B7E-C6F6-DC19-F0B3-E5E64F6E4760}"/>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Performance: Vectorized programs</a:t>
            </a:r>
          </a:p>
        </p:txBody>
      </p:sp>
      <p:sp>
        <p:nvSpPr>
          <p:cNvPr id="6" name="Slide Number Placeholder 5">
            <a:extLst>
              <a:ext uri="{FF2B5EF4-FFF2-40B4-BE49-F238E27FC236}">
                <a16:creationId xmlns:a16="http://schemas.microsoft.com/office/drawing/2014/main" id="{A7B06BED-E861-CBED-6F37-883DDCC0BEA3}"/>
              </a:ext>
            </a:extLst>
          </p:cNvPr>
          <p:cNvSpPr>
            <a:spLocks noGrp="1"/>
          </p:cNvSpPr>
          <p:nvPr>
            <p:ph type="sldNum" sz="quarter" idx="12"/>
          </p:nvPr>
        </p:nvSpPr>
        <p:spPr/>
        <p:txBody>
          <a:bodyPr/>
          <a:lstStyle/>
          <a:p>
            <a:fld id="{6DD69A12-C92C-4BBE-9117-F68D7536AD73}" type="slidenum">
              <a:rPr lang="en-US" smtClean="0"/>
              <a:t>24</a:t>
            </a:fld>
            <a:endParaRPr lang="en-US"/>
          </a:p>
        </p:txBody>
      </p:sp>
    </p:spTree>
    <p:extLst>
      <p:ext uri="{BB962C8B-B14F-4D97-AF65-F5344CB8AC3E}">
        <p14:creationId xmlns:p14="http://schemas.microsoft.com/office/powerpoint/2010/main" val="3633477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3" grpId="0">
        <p:bldAsOne/>
      </p:bldGraphic>
      <p:bldP spid="4" grpId="0" animBg="1"/>
      <p:bldP spid="5" grpId="0"/>
      <p:bldP spid="7" grpId="0"/>
      <p:bldP spid="8" grpId="0" animBg="1"/>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B7BB4-0DBE-3A3D-B577-24DE1C50EEAC}"/>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0239257-0CB1-448F-EC55-835EED7C05E4}"/>
              </a:ext>
            </a:extLst>
          </p:cNvPr>
          <p:cNvGraphicFramePr>
            <a:graphicFrameLocks/>
          </p:cNvGraphicFramePr>
          <p:nvPr/>
        </p:nvGraphicFramePr>
        <p:xfrm>
          <a:off x="6858000" y="1331375"/>
          <a:ext cx="5349239" cy="2736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503AFEE6-7DC7-C7E0-D7A6-7442296E040D}"/>
              </a:ext>
            </a:extLst>
          </p:cNvPr>
          <p:cNvGraphicFramePr>
            <a:graphicFrameLocks/>
          </p:cNvGraphicFramePr>
          <p:nvPr/>
        </p:nvGraphicFramePr>
        <p:xfrm>
          <a:off x="0" y="1395063"/>
          <a:ext cx="6985000" cy="298953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1EF631AB-E3FE-8418-4625-7CBFD433A18A}"/>
              </a:ext>
            </a:extLst>
          </p:cNvPr>
          <p:cNvSpPr/>
          <p:nvPr/>
        </p:nvSpPr>
        <p:spPr>
          <a:xfrm>
            <a:off x="330051" y="3746450"/>
            <a:ext cx="11856869"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Rectangle 12">
            <a:extLst>
              <a:ext uri="{FF2B5EF4-FFF2-40B4-BE49-F238E27FC236}">
                <a16:creationId xmlns:a16="http://schemas.microsoft.com/office/drawing/2014/main" id="{7A3ABC16-2CE3-166B-45AA-57E81E55176E}"/>
              </a:ext>
            </a:extLst>
          </p:cNvPr>
          <p:cNvSpPr/>
          <p:nvPr/>
        </p:nvSpPr>
        <p:spPr>
          <a:xfrm>
            <a:off x="6981203" y="6411950"/>
            <a:ext cx="182880" cy="182880"/>
          </a:xfrm>
          <a:prstGeom prst="rect">
            <a:avLst/>
          </a:prstGeom>
          <a:solidFill>
            <a:srgbClr val="A7D18B"/>
          </a:solidFill>
          <a:ln>
            <a:solidFill>
              <a:srgbClr val="A7D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3" name="TextBox 22">
            <a:extLst>
              <a:ext uri="{FF2B5EF4-FFF2-40B4-BE49-F238E27FC236}">
                <a16:creationId xmlns:a16="http://schemas.microsoft.com/office/drawing/2014/main" id="{1ECC826A-0C7F-D359-3E65-0124D2A3DF17}"/>
              </a:ext>
            </a:extLst>
          </p:cNvPr>
          <p:cNvSpPr txBox="1"/>
          <p:nvPr/>
        </p:nvSpPr>
        <p:spPr>
          <a:xfrm>
            <a:off x="7222672" y="6303335"/>
            <a:ext cx="1181734" cy="400110"/>
          </a:xfrm>
          <a:prstGeom prst="rect">
            <a:avLst/>
          </a:prstGeom>
          <a:noFill/>
        </p:spPr>
        <p:txBody>
          <a:bodyPr wrap="none" rtlCol="0">
            <a:spAutoFit/>
          </a:bodyPr>
          <a:lstStyle/>
          <a:p>
            <a:r>
              <a:rPr lang="en-US" sz="2000" dirty="0">
                <a:latin typeface="Linux Libertine" panose="02000503000000000000" pitchFamily="2" charset="0"/>
                <a:ea typeface="Linux Libertine" panose="02000503000000000000" pitchFamily="2" charset="0"/>
                <a:cs typeface="Linux Libertine" panose="02000503000000000000" pitchFamily="2" charset="0"/>
              </a:rPr>
              <a:t>DaCe AD</a:t>
            </a:r>
          </a:p>
        </p:txBody>
      </p:sp>
      <p:sp>
        <p:nvSpPr>
          <p:cNvPr id="37" name="TextBox 36">
            <a:extLst>
              <a:ext uri="{FF2B5EF4-FFF2-40B4-BE49-F238E27FC236}">
                <a16:creationId xmlns:a16="http://schemas.microsoft.com/office/drawing/2014/main" id="{E8301501-6E55-20D2-4F7B-57AE87B3C0EE}"/>
              </a:ext>
            </a:extLst>
          </p:cNvPr>
          <p:cNvSpPr txBox="1"/>
          <p:nvPr/>
        </p:nvSpPr>
        <p:spPr>
          <a:xfrm>
            <a:off x="8870018" y="6295165"/>
            <a:ext cx="989373" cy="400110"/>
          </a:xfrm>
          <a:prstGeom prst="rect">
            <a:avLst/>
          </a:prstGeom>
          <a:noFill/>
        </p:spPr>
        <p:txBody>
          <a:bodyPr wrap="none" rtlCol="0">
            <a:spAutoFit/>
          </a:bodyPr>
          <a:lstStyle/>
          <a:p>
            <a:r>
              <a:rPr lang="en-US" sz="2000" dirty="0">
                <a:latin typeface="Linux Libertine" panose="02000503000000000000" pitchFamily="2" charset="0"/>
                <a:ea typeface="Linux Libertine" panose="02000503000000000000" pitchFamily="2" charset="0"/>
                <a:cs typeface="Linux Libertine" panose="02000503000000000000" pitchFamily="2" charset="0"/>
              </a:rPr>
              <a:t>JAX JIT</a:t>
            </a:r>
          </a:p>
        </p:txBody>
      </p:sp>
      <p:sp>
        <p:nvSpPr>
          <p:cNvPr id="38" name="Rectangle 37">
            <a:extLst>
              <a:ext uri="{FF2B5EF4-FFF2-40B4-BE49-F238E27FC236}">
                <a16:creationId xmlns:a16="http://schemas.microsoft.com/office/drawing/2014/main" id="{E21E491C-F738-4713-7BB2-570C50962775}"/>
              </a:ext>
            </a:extLst>
          </p:cNvPr>
          <p:cNvSpPr/>
          <p:nvPr/>
        </p:nvSpPr>
        <p:spPr>
          <a:xfrm>
            <a:off x="8635387" y="6403780"/>
            <a:ext cx="182880" cy="182880"/>
          </a:xfrm>
          <a:prstGeom prst="rect">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0" name="TextBox 39">
            <a:extLst>
              <a:ext uri="{FF2B5EF4-FFF2-40B4-BE49-F238E27FC236}">
                <a16:creationId xmlns:a16="http://schemas.microsoft.com/office/drawing/2014/main" id="{FD2D29EB-B222-0DF8-BAAE-D4F12137CC30}"/>
              </a:ext>
            </a:extLst>
          </p:cNvPr>
          <p:cNvSpPr txBox="1"/>
          <p:nvPr/>
        </p:nvSpPr>
        <p:spPr>
          <a:xfrm>
            <a:off x="1762047" y="6295165"/>
            <a:ext cx="2810385" cy="400110"/>
          </a:xfrm>
          <a:prstGeom prst="rect">
            <a:avLst/>
          </a:prstGeom>
          <a:noFill/>
        </p:spPr>
        <p:txBody>
          <a:bodyPr wrap="non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Average speedup: 134×</a:t>
            </a:r>
          </a:p>
        </p:txBody>
      </p:sp>
      <p:sp>
        <p:nvSpPr>
          <p:cNvPr id="41" name="TextBox 40">
            <a:extLst>
              <a:ext uri="{FF2B5EF4-FFF2-40B4-BE49-F238E27FC236}">
                <a16:creationId xmlns:a16="http://schemas.microsoft.com/office/drawing/2014/main" id="{1B9A8148-2B3A-4C09-BC8D-72C8FDDC9833}"/>
              </a:ext>
            </a:extLst>
          </p:cNvPr>
          <p:cNvSpPr txBox="1"/>
          <p:nvPr/>
        </p:nvSpPr>
        <p:spPr>
          <a:xfrm>
            <a:off x="4744463" y="6295165"/>
            <a:ext cx="1965603" cy="400110"/>
          </a:xfrm>
          <a:prstGeom prst="rect">
            <a:avLst/>
          </a:prstGeom>
          <a:noFill/>
        </p:spPr>
        <p:txBody>
          <a:bodyPr wrap="non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Geo-mean: 7.1×</a:t>
            </a:r>
          </a:p>
        </p:txBody>
      </p:sp>
      <p:graphicFrame>
        <p:nvGraphicFramePr>
          <p:cNvPr id="4" name="Chart 3">
            <a:extLst>
              <a:ext uri="{FF2B5EF4-FFF2-40B4-BE49-F238E27FC236}">
                <a16:creationId xmlns:a16="http://schemas.microsoft.com/office/drawing/2014/main" id="{0E66946C-5539-52FB-EC39-4296E81D414A}"/>
              </a:ext>
            </a:extLst>
          </p:cNvPr>
          <p:cNvGraphicFramePr>
            <a:graphicFrameLocks/>
          </p:cNvGraphicFramePr>
          <p:nvPr/>
        </p:nvGraphicFramePr>
        <p:xfrm>
          <a:off x="5080" y="3733800"/>
          <a:ext cx="7132320" cy="26955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a:extLst>
              <a:ext uri="{FF2B5EF4-FFF2-40B4-BE49-F238E27FC236}">
                <a16:creationId xmlns:a16="http://schemas.microsoft.com/office/drawing/2014/main" id="{C79196C2-E52D-18BE-3838-5EC53B41F789}"/>
              </a:ext>
            </a:extLst>
          </p:cNvPr>
          <p:cNvGraphicFramePr>
            <a:graphicFrameLocks/>
          </p:cNvGraphicFramePr>
          <p:nvPr/>
        </p:nvGraphicFramePr>
        <p:xfrm>
          <a:off x="7036703" y="3834651"/>
          <a:ext cx="5323943" cy="2400719"/>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a:extLst>
              <a:ext uri="{FF2B5EF4-FFF2-40B4-BE49-F238E27FC236}">
                <a16:creationId xmlns:a16="http://schemas.microsoft.com/office/drawing/2014/main" id="{311493EE-19C5-3483-4358-6484A7C9719A}"/>
              </a:ext>
            </a:extLst>
          </p:cNvPr>
          <p:cNvSpPr txBox="1"/>
          <p:nvPr/>
        </p:nvSpPr>
        <p:spPr>
          <a:xfrm>
            <a:off x="1003830" y="1160449"/>
            <a:ext cx="572811"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9s</a:t>
            </a:r>
          </a:p>
        </p:txBody>
      </p:sp>
      <p:sp>
        <p:nvSpPr>
          <p:cNvPr id="47" name="TextBox 46">
            <a:extLst>
              <a:ext uri="{FF2B5EF4-FFF2-40B4-BE49-F238E27FC236}">
                <a16:creationId xmlns:a16="http://schemas.microsoft.com/office/drawing/2014/main" id="{8D8F3A76-610C-A474-FAFC-F0E1BEC5E03C}"/>
              </a:ext>
            </a:extLst>
          </p:cNvPr>
          <p:cNvSpPr txBox="1"/>
          <p:nvPr/>
        </p:nvSpPr>
        <p:spPr>
          <a:xfrm>
            <a:off x="1315553" y="1162870"/>
            <a:ext cx="713843"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17s</a:t>
            </a:r>
          </a:p>
        </p:txBody>
      </p:sp>
      <p:sp>
        <p:nvSpPr>
          <p:cNvPr id="48" name="TextBox 47">
            <a:extLst>
              <a:ext uri="{FF2B5EF4-FFF2-40B4-BE49-F238E27FC236}">
                <a16:creationId xmlns:a16="http://schemas.microsoft.com/office/drawing/2014/main" id="{41A78CBC-AC33-B4DD-19DA-F6A4CA0BFB17}"/>
              </a:ext>
            </a:extLst>
          </p:cNvPr>
          <p:cNvSpPr txBox="1"/>
          <p:nvPr/>
        </p:nvSpPr>
        <p:spPr>
          <a:xfrm>
            <a:off x="571373" y="1152593"/>
            <a:ext cx="713843"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14s</a:t>
            </a:r>
          </a:p>
        </p:txBody>
      </p:sp>
      <p:sp>
        <p:nvSpPr>
          <p:cNvPr id="49" name="TextBox 48">
            <a:extLst>
              <a:ext uri="{FF2B5EF4-FFF2-40B4-BE49-F238E27FC236}">
                <a16:creationId xmlns:a16="http://schemas.microsoft.com/office/drawing/2014/main" id="{30F34825-9807-D23C-A28A-810BF0FC5FA4}"/>
              </a:ext>
            </a:extLst>
          </p:cNvPr>
          <p:cNvSpPr txBox="1"/>
          <p:nvPr/>
        </p:nvSpPr>
        <p:spPr>
          <a:xfrm>
            <a:off x="5785760" y="1171550"/>
            <a:ext cx="713843"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33s</a:t>
            </a:r>
          </a:p>
        </p:txBody>
      </p:sp>
      <p:sp>
        <p:nvSpPr>
          <p:cNvPr id="50" name="TextBox 49">
            <a:extLst>
              <a:ext uri="{FF2B5EF4-FFF2-40B4-BE49-F238E27FC236}">
                <a16:creationId xmlns:a16="http://schemas.microsoft.com/office/drawing/2014/main" id="{88CC8A90-4A12-5B04-6491-E428B72AD6F7}"/>
              </a:ext>
            </a:extLst>
          </p:cNvPr>
          <p:cNvSpPr txBox="1"/>
          <p:nvPr/>
        </p:nvSpPr>
        <p:spPr>
          <a:xfrm>
            <a:off x="6190369" y="1160449"/>
            <a:ext cx="478636"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9s</a:t>
            </a:r>
          </a:p>
        </p:txBody>
      </p:sp>
      <p:sp>
        <p:nvSpPr>
          <p:cNvPr id="51" name="TextBox 50">
            <a:extLst>
              <a:ext uri="{FF2B5EF4-FFF2-40B4-BE49-F238E27FC236}">
                <a16:creationId xmlns:a16="http://schemas.microsoft.com/office/drawing/2014/main" id="{667FDEED-E535-F43E-9234-DE5E488E28B3}"/>
              </a:ext>
            </a:extLst>
          </p:cNvPr>
          <p:cNvSpPr txBox="1"/>
          <p:nvPr/>
        </p:nvSpPr>
        <p:spPr>
          <a:xfrm>
            <a:off x="4343313" y="1174622"/>
            <a:ext cx="713843"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10s</a:t>
            </a:r>
          </a:p>
        </p:txBody>
      </p:sp>
      <p:sp>
        <p:nvSpPr>
          <p:cNvPr id="52" name="TextBox 51">
            <a:extLst>
              <a:ext uri="{FF2B5EF4-FFF2-40B4-BE49-F238E27FC236}">
                <a16:creationId xmlns:a16="http://schemas.microsoft.com/office/drawing/2014/main" id="{895C692F-12A3-E1E5-70D1-40F0F311FCF5}"/>
              </a:ext>
            </a:extLst>
          </p:cNvPr>
          <p:cNvSpPr txBox="1"/>
          <p:nvPr/>
        </p:nvSpPr>
        <p:spPr>
          <a:xfrm>
            <a:off x="8043927" y="1224263"/>
            <a:ext cx="1336965"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1523s</a:t>
            </a:r>
          </a:p>
        </p:txBody>
      </p:sp>
      <p:sp>
        <p:nvSpPr>
          <p:cNvPr id="53" name="TextBox 52">
            <a:extLst>
              <a:ext uri="{FF2B5EF4-FFF2-40B4-BE49-F238E27FC236}">
                <a16:creationId xmlns:a16="http://schemas.microsoft.com/office/drawing/2014/main" id="{FBFBDFFF-F4C3-6501-DCAE-EC44549904BE}"/>
              </a:ext>
            </a:extLst>
          </p:cNvPr>
          <p:cNvSpPr txBox="1"/>
          <p:nvPr/>
        </p:nvSpPr>
        <p:spPr>
          <a:xfrm>
            <a:off x="9065376" y="1182090"/>
            <a:ext cx="528856"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965s</a:t>
            </a:r>
          </a:p>
        </p:txBody>
      </p:sp>
      <p:sp>
        <p:nvSpPr>
          <p:cNvPr id="54" name="TextBox 53">
            <a:extLst>
              <a:ext uri="{FF2B5EF4-FFF2-40B4-BE49-F238E27FC236}">
                <a16:creationId xmlns:a16="http://schemas.microsoft.com/office/drawing/2014/main" id="{B5934CAE-7494-95BF-F110-16BBFC04028F}"/>
              </a:ext>
            </a:extLst>
          </p:cNvPr>
          <p:cNvSpPr txBox="1"/>
          <p:nvPr/>
        </p:nvSpPr>
        <p:spPr>
          <a:xfrm rot="16200000">
            <a:off x="7740769" y="1175996"/>
            <a:ext cx="619075"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6.81×</a:t>
            </a:r>
          </a:p>
        </p:txBody>
      </p:sp>
      <p:sp>
        <p:nvSpPr>
          <p:cNvPr id="55" name="TextBox 54">
            <a:extLst>
              <a:ext uri="{FF2B5EF4-FFF2-40B4-BE49-F238E27FC236}">
                <a16:creationId xmlns:a16="http://schemas.microsoft.com/office/drawing/2014/main" id="{3EEC5479-5E42-A401-C254-0F56A955F495}"/>
              </a:ext>
            </a:extLst>
          </p:cNvPr>
          <p:cNvSpPr txBox="1"/>
          <p:nvPr/>
        </p:nvSpPr>
        <p:spPr>
          <a:xfrm>
            <a:off x="9538688" y="1195883"/>
            <a:ext cx="648909"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1470s</a:t>
            </a:r>
          </a:p>
        </p:txBody>
      </p:sp>
      <p:sp>
        <p:nvSpPr>
          <p:cNvPr id="56" name="TextBox 55">
            <a:extLst>
              <a:ext uri="{FF2B5EF4-FFF2-40B4-BE49-F238E27FC236}">
                <a16:creationId xmlns:a16="http://schemas.microsoft.com/office/drawing/2014/main" id="{6BD9FF98-A75E-82B1-AFB5-BCBB20D0786F}"/>
              </a:ext>
            </a:extLst>
          </p:cNvPr>
          <p:cNvSpPr txBox="1"/>
          <p:nvPr/>
        </p:nvSpPr>
        <p:spPr>
          <a:xfrm>
            <a:off x="10132509" y="1195883"/>
            <a:ext cx="575111"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717s</a:t>
            </a:r>
          </a:p>
        </p:txBody>
      </p:sp>
      <p:sp>
        <p:nvSpPr>
          <p:cNvPr id="57" name="TextBox 56">
            <a:extLst>
              <a:ext uri="{FF2B5EF4-FFF2-40B4-BE49-F238E27FC236}">
                <a16:creationId xmlns:a16="http://schemas.microsoft.com/office/drawing/2014/main" id="{0E7D0427-73AB-0777-70A2-9A6432101056}"/>
              </a:ext>
            </a:extLst>
          </p:cNvPr>
          <p:cNvSpPr txBox="1"/>
          <p:nvPr/>
        </p:nvSpPr>
        <p:spPr>
          <a:xfrm>
            <a:off x="10619927" y="1187180"/>
            <a:ext cx="1182269"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1565s</a:t>
            </a:r>
          </a:p>
        </p:txBody>
      </p:sp>
      <p:sp>
        <p:nvSpPr>
          <p:cNvPr id="58" name="TextBox 57">
            <a:extLst>
              <a:ext uri="{FF2B5EF4-FFF2-40B4-BE49-F238E27FC236}">
                <a16:creationId xmlns:a16="http://schemas.microsoft.com/office/drawing/2014/main" id="{E128D37E-0254-2779-CC34-5DB809A89506}"/>
              </a:ext>
            </a:extLst>
          </p:cNvPr>
          <p:cNvSpPr txBox="1"/>
          <p:nvPr/>
        </p:nvSpPr>
        <p:spPr>
          <a:xfrm>
            <a:off x="11156746" y="1171549"/>
            <a:ext cx="622735"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2779s</a:t>
            </a:r>
          </a:p>
        </p:txBody>
      </p:sp>
      <p:sp>
        <p:nvSpPr>
          <p:cNvPr id="59" name="TextBox 58">
            <a:extLst>
              <a:ext uri="{FF2B5EF4-FFF2-40B4-BE49-F238E27FC236}">
                <a16:creationId xmlns:a16="http://schemas.microsoft.com/office/drawing/2014/main" id="{6F6F8DC8-E0E3-E323-4AC1-1513DAA6F54B}"/>
              </a:ext>
            </a:extLst>
          </p:cNvPr>
          <p:cNvSpPr txBox="1"/>
          <p:nvPr/>
        </p:nvSpPr>
        <p:spPr>
          <a:xfrm>
            <a:off x="11682921" y="1162123"/>
            <a:ext cx="1041787" cy="307777"/>
          </a:xfrm>
          <a:prstGeom prst="rect">
            <a:avLst/>
          </a:prstGeom>
          <a:noFill/>
        </p:spPr>
        <p:txBody>
          <a:bodyPr wrap="square" rtlCol="0">
            <a:spAutoFit/>
          </a:bodyPr>
          <a:lstStyle/>
          <a:p>
            <a:r>
              <a:rPr lang="en-US" sz="1400" dirty="0">
                <a:latin typeface="Linux Libertine" panose="02000503000000000000" pitchFamily="2" charset="0"/>
                <a:ea typeface="Linux Libertine" panose="02000503000000000000" pitchFamily="2" charset="0"/>
                <a:cs typeface="Linux Libertine" panose="02000503000000000000" pitchFamily="2" charset="0"/>
              </a:rPr>
              <a:t>2849s</a:t>
            </a:r>
          </a:p>
        </p:txBody>
      </p:sp>
      <p:sp>
        <p:nvSpPr>
          <p:cNvPr id="61" name="Rectangle 60">
            <a:extLst>
              <a:ext uri="{FF2B5EF4-FFF2-40B4-BE49-F238E27FC236}">
                <a16:creationId xmlns:a16="http://schemas.microsoft.com/office/drawing/2014/main" id="{44886574-0B26-E7B2-E0EB-8EC6FA0FD843}"/>
              </a:ext>
            </a:extLst>
          </p:cNvPr>
          <p:cNvSpPr/>
          <p:nvPr/>
        </p:nvSpPr>
        <p:spPr>
          <a:xfrm>
            <a:off x="1124643" y="1444262"/>
            <a:ext cx="82296" cy="274320"/>
          </a:xfrm>
          <a:prstGeom prst="rect">
            <a:avLst/>
          </a:prstGeom>
          <a:gradFill>
            <a:gsLst>
              <a:gs pos="0">
                <a:schemeClr val="accent1">
                  <a:lumMod val="5000"/>
                  <a:lumOff val="95000"/>
                </a:schemeClr>
              </a:gs>
              <a:gs pos="22000">
                <a:srgbClr val="A7D18B"/>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2" name="Rectangle 61">
            <a:extLst>
              <a:ext uri="{FF2B5EF4-FFF2-40B4-BE49-F238E27FC236}">
                <a16:creationId xmlns:a16="http://schemas.microsoft.com/office/drawing/2014/main" id="{D255DA7D-681D-389F-1949-1E907CEE4B6D}"/>
              </a:ext>
            </a:extLst>
          </p:cNvPr>
          <p:cNvSpPr/>
          <p:nvPr/>
        </p:nvSpPr>
        <p:spPr>
          <a:xfrm>
            <a:off x="1487308" y="1445066"/>
            <a:ext cx="82296" cy="274320"/>
          </a:xfrm>
          <a:prstGeom prst="rect">
            <a:avLst/>
          </a:prstGeom>
          <a:gradFill>
            <a:gsLst>
              <a:gs pos="0">
                <a:schemeClr val="accent1">
                  <a:lumMod val="5000"/>
                  <a:lumOff val="95000"/>
                </a:schemeClr>
              </a:gs>
              <a:gs pos="22000">
                <a:srgbClr val="A7D18B"/>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4" name="Rectangle 63">
            <a:extLst>
              <a:ext uri="{FF2B5EF4-FFF2-40B4-BE49-F238E27FC236}">
                <a16:creationId xmlns:a16="http://schemas.microsoft.com/office/drawing/2014/main" id="{EA16677C-9617-94A6-B2AA-8CFA412EFDC2}"/>
              </a:ext>
            </a:extLst>
          </p:cNvPr>
          <p:cNvSpPr/>
          <p:nvPr/>
        </p:nvSpPr>
        <p:spPr>
          <a:xfrm>
            <a:off x="762156" y="1433320"/>
            <a:ext cx="82296" cy="274320"/>
          </a:xfrm>
          <a:prstGeom prst="rect">
            <a:avLst/>
          </a:prstGeom>
          <a:gradFill>
            <a:gsLst>
              <a:gs pos="0">
                <a:schemeClr val="accent1">
                  <a:lumMod val="5000"/>
                  <a:lumOff val="95000"/>
                </a:schemeClr>
              </a:gs>
              <a:gs pos="22000">
                <a:srgbClr val="A7D18B"/>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5" name="Rectangle 64">
            <a:extLst>
              <a:ext uri="{FF2B5EF4-FFF2-40B4-BE49-F238E27FC236}">
                <a16:creationId xmlns:a16="http://schemas.microsoft.com/office/drawing/2014/main" id="{FAF7751D-13CD-2C7C-A448-8D2485B2B40F}"/>
              </a:ext>
            </a:extLst>
          </p:cNvPr>
          <p:cNvSpPr/>
          <p:nvPr/>
        </p:nvSpPr>
        <p:spPr>
          <a:xfrm>
            <a:off x="4497201" y="1426131"/>
            <a:ext cx="82296"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8" name="Rectangle 67">
            <a:extLst>
              <a:ext uri="{FF2B5EF4-FFF2-40B4-BE49-F238E27FC236}">
                <a16:creationId xmlns:a16="http://schemas.microsoft.com/office/drawing/2014/main" id="{D46CDE4D-8748-B41A-E020-02E342010A08}"/>
              </a:ext>
            </a:extLst>
          </p:cNvPr>
          <p:cNvSpPr/>
          <p:nvPr/>
        </p:nvSpPr>
        <p:spPr>
          <a:xfrm>
            <a:off x="6312229" y="1426542"/>
            <a:ext cx="82296"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0" name="Rectangle 69">
            <a:extLst>
              <a:ext uri="{FF2B5EF4-FFF2-40B4-BE49-F238E27FC236}">
                <a16:creationId xmlns:a16="http://schemas.microsoft.com/office/drawing/2014/main" id="{6D13BC37-33DE-238E-A8CA-6169E69A4477}"/>
              </a:ext>
            </a:extLst>
          </p:cNvPr>
          <p:cNvSpPr/>
          <p:nvPr/>
        </p:nvSpPr>
        <p:spPr>
          <a:xfrm>
            <a:off x="5948784" y="1419312"/>
            <a:ext cx="82296"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2" name="Rectangle 71">
            <a:extLst>
              <a:ext uri="{FF2B5EF4-FFF2-40B4-BE49-F238E27FC236}">
                <a16:creationId xmlns:a16="http://schemas.microsoft.com/office/drawing/2014/main" id="{0A210718-3E69-29C4-767A-8FBB9751A027}"/>
              </a:ext>
            </a:extLst>
          </p:cNvPr>
          <p:cNvSpPr/>
          <p:nvPr/>
        </p:nvSpPr>
        <p:spPr>
          <a:xfrm>
            <a:off x="8171770" y="1519627"/>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3" name="Rectangle 72">
            <a:extLst>
              <a:ext uri="{FF2B5EF4-FFF2-40B4-BE49-F238E27FC236}">
                <a16:creationId xmlns:a16="http://schemas.microsoft.com/office/drawing/2014/main" id="{CBFD21BE-AF75-B083-991A-7049679F949C}"/>
              </a:ext>
            </a:extLst>
          </p:cNvPr>
          <p:cNvSpPr/>
          <p:nvPr/>
        </p:nvSpPr>
        <p:spPr>
          <a:xfrm>
            <a:off x="9245833" y="1476008"/>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4" name="Rectangle 73">
            <a:extLst>
              <a:ext uri="{FF2B5EF4-FFF2-40B4-BE49-F238E27FC236}">
                <a16:creationId xmlns:a16="http://schemas.microsoft.com/office/drawing/2014/main" id="{B1C537EB-63DE-3D79-9654-B5FF1FAA0AE4}"/>
              </a:ext>
            </a:extLst>
          </p:cNvPr>
          <p:cNvSpPr/>
          <p:nvPr/>
        </p:nvSpPr>
        <p:spPr>
          <a:xfrm>
            <a:off x="9782473" y="1482921"/>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5" name="Rectangle 74">
            <a:extLst>
              <a:ext uri="{FF2B5EF4-FFF2-40B4-BE49-F238E27FC236}">
                <a16:creationId xmlns:a16="http://schemas.microsoft.com/office/drawing/2014/main" id="{99890B7D-EF65-87C7-B95F-F7D9A3969C37}"/>
              </a:ext>
            </a:extLst>
          </p:cNvPr>
          <p:cNvSpPr/>
          <p:nvPr/>
        </p:nvSpPr>
        <p:spPr>
          <a:xfrm>
            <a:off x="10319113" y="1489834"/>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6" name="Rectangle 75">
            <a:extLst>
              <a:ext uri="{FF2B5EF4-FFF2-40B4-BE49-F238E27FC236}">
                <a16:creationId xmlns:a16="http://schemas.microsoft.com/office/drawing/2014/main" id="{729770BF-5A52-F12E-A92C-4ED9151D424F}"/>
              </a:ext>
            </a:extLst>
          </p:cNvPr>
          <p:cNvSpPr/>
          <p:nvPr/>
        </p:nvSpPr>
        <p:spPr>
          <a:xfrm>
            <a:off x="10855753" y="1496747"/>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7" name="Rectangle 76">
            <a:extLst>
              <a:ext uri="{FF2B5EF4-FFF2-40B4-BE49-F238E27FC236}">
                <a16:creationId xmlns:a16="http://schemas.microsoft.com/office/drawing/2014/main" id="{5E4DA175-49FF-2255-BF80-5DC2445B9A01}"/>
              </a:ext>
            </a:extLst>
          </p:cNvPr>
          <p:cNvSpPr/>
          <p:nvPr/>
        </p:nvSpPr>
        <p:spPr>
          <a:xfrm>
            <a:off x="11393981" y="1503660"/>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 name="Rectangle 2">
            <a:extLst>
              <a:ext uri="{FF2B5EF4-FFF2-40B4-BE49-F238E27FC236}">
                <a16:creationId xmlns:a16="http://schemas.microsoft.com/office/drawing/2014/main" id="{26DD6E98-FFCA-9FBD-A4F0-6BD0BC598540}"/>
              </a:ext>
            </a:extLst>
          </p:cNvPr>
          <p:cNvSpPr/>
          <p:nvPr/>
        </p:nvSpPr>
        <p:spPr>
          <a:xfrm>
            <a:off x="11929890" y="1503747"/>
            <a:ext cx="118872"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Title 3">
            <a:extLst>
              <a:ext uri="{FF2B5EF4-FFF2-40B4-BE49-F238E27FC236}">
                <a16:creationId xmlns:a16="http://schemas.microsoft.com/office/drawing/2014/main" id="{50E8F34F-C898-EB89-7A10-B9EF7AF11C77}"/>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Performance: Non-vectorized programs</a:t>
            </a:r>
          </a:p>
        </p:txBody>
      </p:sp>
      <p:sp>
        <p:nvSpPr>
          <p:cNvPr id="6" name="Slide Number Placeholder 5">
            <a:extLst>
              <a:ext uri="{FF2B5EF4-FFF2-40B4-BE49-F238E27FC236}">
                <a16:creationId xmlns:a16="http://schemas.microsoft.com/office/drawing/2014/main" id="{B57E0BFB-B9CB-07C5-34B2-2811BA41E97F}"/>
              </a:ext>
            </a:extLst>
          </p:cNvPr>
          <p:cNvSpPr>
            <a:spLocks noGrp="1"/>
          </p:cNvSpPr>
          <p:nvPr>
            <p:ph type="sldNum" sz="quarter" idx="12"/>
          </p:nvPr>
        </p:nvSpPr>
        <p:spPr/>
        <p:txBody>
          <a:bodyPr/>
          <a:lstStyle/>
          <a:p>
            <a:fld id="{6DD69A12-C92C-4BBE-9117-F68D7536AD73}" type="slidenum">
              <a:rPr lang="en-US" smtClean="0"/>
              <a:t>25</a:t>
            </a:fld>
            <a:endParaRPr lang="en-US"/>
          </a:p>
        </p:txBody>
      </p:sp>
    </p:spTree>
    <p:extLst>
      <p:ext uri="{BB962C8B-B14F-4D97-AF65-F5344CB8AC3E}">
        <p14:creationId xmlns:p14="http://schemas.microsoft.com/office/powerpoint/2010/main" val="3473344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4" grpId="0">
        <p:bldAsOne/>
      </p:bldGraphic>
      <p:bldP spid="40" grpId="0"/>
      <p:bldP spid="41"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1" grpId="0" animBg="1"/>
      <p:bldP spid="62" grpId="0" animBg="1"/>
      <p:bldP spid="64" grpId="0" animBg="1"/>
      <p:bldP spid="65" grpId="0" animBg="1"/>
      <p:bldP spid="68" grpId="0" animBg="1"/>
      <p:bldP spid="70" grpId="0" animBg="1"/>
      <p:bldP spid="72" grpId="0" animBg="1"/>
      <p:bldP spid="73" grpId="0" animBg="1"/>
      <p:bldP spid="74" grpId="0" animBg="1"/>
      <p:bldP spid="75" grpId="0" animBg="1"/>
      <p:bldP spid="76" grpId="0" animBg="1"/>
      <p:bldP spid="7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5043-EAA3-DA91-E306-F053C898C716}"/>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46052410-83D3-165A-BE0D-59C2F943A011}"/>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Performance: Seidel2D case study</a:t>
            </a:r>
          </a:p>
        </p:txBody>
      </p:sp>
      <p:graphicFrame>
        <p:nvGraphicFramePr>
          <p:cNvPr id="7" name="Chart 6">
            <a:extLst>
              <a:ext uri="{FF2B5EF4-FFF2-40B4-BE49-F238E27FC236}">
                <a16:creationId xmlns:a16="http://schemas.microsoft.com/office/drawing/2014/main" id="{DA79755C-91B0-4E9A-4D12-375F1A2D175B}"/>
              </a:ext>
            </a:extLst>
          </p:cNvPr>
          <p:cNvGraphicFramePr>
            <a:graphicFrameLocks/>
          </p:cNvGraphicFramePr>
          <p:nvPr>
            <p:extLst>
              <p:ext uri="{D42A27DB-BD31-4B8C-83A1-F6EECF244321}">
                <p14:modId xmlns:p14="http://schemas.microsoft.com/office/powerpoint/2010/main" val="2733937698"/>
              </p:ext>
            </p:extLst>
          </p:nvPr>
        </p:nvGraphicFramePr>
        <p:xfrm>
          <a:off x="6367387" y="1055207"/>
          <a:ext cx="4803390" cy="31534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26A88DF-412F-94D8-EEB7-6A002963103D}"/>
              </a:ext>
            </a:extLst>
          </p:cNvPr>
          <p:cNvSpPr txBox="1"/>
          <p:nvPr/>
        </p:nvSpPr>
        <p:spPr>
          <a:xfrm rot="18480747">
            <a:off x="10727718" y="684605"/>
            <a:ext cx="673582"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47 mins</a:t>
            </a:r>
          </a:p>
        </p:txBody>
      </p:sp>
      <p:sp>
        <p:nvSpPr>
          <p:cNvPr id="9" name="TextBox 8">
            <a:extLst>
              <a:ext uri="{FF2B5EF4-FFF2-40B4-BE49-F238E27FC236}">
                <a16:creationId xmlns:a16="http://schemas.microsoft.com/office/drawing/2014/main" id="{B8596541-CF9C-1059-0202-C5E69748AF89}"/>
              </a:ext>
            </a:extLst>
          </p:cNvPr>
          <p:cNvSpPr txBox="1"/>
          <p:nvPr/>
        </p:nvSpPr>
        <p:spPr>
          <a:xfrm rot="18480747">
            <a:off x="10513677" y="655319"/>
            <a:ext cx="673582"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34 mins</a:t>
            </a:r>
          </a:p>
        </p:txBody>
      </p:sp>
      <p:cxnSp>
        <p:nvCxnSpPr>
          <p:cNvPr id="11" name="Straight Connector 10">
            <a:extLst>
              <a:ext uri="{FF2B5EF4-FFF2-40B4-BE49-F238E27FC236}">
                <a16:creationId xmlns:a16="http://schemas.microsoft.com/office/drawing/2014/main" id="{6B495E7A-21F4-66F4-E5CA-92AA913A2B3E}"/>
              </a:ext>
            </a:extLst>
          </p:cNvPr>
          <p:cNvCxnSpPr/>
          <p:nvPr/>
        </p:nvCxnSpPr>
        <p:spPr>
          <a:xfrm>
            <a:off x="11177127" y="115998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35C2601E-F835-1327-89E7-9FEFD799B307}"/>
              </a:ext>
            </a:extLst>
          </p:cNvPr>
          <p:cNvSpPr/>
          <p:nvPr/>
        </p:nvSpPr>
        <p:spPr>
          <a:xfrm>
            <a:off x="10877584" y="1083218"/>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5F8C22A-6A2F-A44B-043D-EA7B12816157}"/>
              </a:ext>
            </a:extLst>
          </p:cNvPr>
          <p:cNvSpPr/>
          <p:nvPr/>
        </p:nvSpPr>
        <p:spPr>
          <a:xfrm>
            <a:off x="10664767" y="1084527"/>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0F52F18-DA60-11A9-44ED-738C0CA9179E}"/>
              </a:ext>
            </a:extLst>
          </p:cNvPr>
          <p:cNvSpPr txBox="1"/>
          <p:nvPr/>
        </p:nvSpPr>
        <p:spPr>
          <a:xfrm rot="18480747">
            <a:off x="10275898" y="684605"/>
            <a:ext cx="673582"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23 mins</a:t>
            </a:r>
          </a:p>
        </p:txBody>
      </p:sp>
      <p:sp>
        <p:nvSpPr>
          <p:cNvPr id="16" name="TextBox 15">
            <a:extLst>
              <a:ext uri="{FF2B5EF4-FFF2-40B4-BE49-F238E27FC236}">
                <a16:creationId xmlns:a16="http://schemas.microsoft.com/office/drawing/2014/main" id="{3FA7347E-998F-C521-C7E6-EFA4EC874592}"/>
              </a:ext>
            </a:extLst>
          </p:cNvPr>
          <p:cNvSpPr txBox="1"/>
          <p:nvPr/>
        </p:nvSpPr>
        <p:spPr>
          <a:xfrm rot="18480747">
            <a:off x="10045982" y="655319"/>
            <a:ext cx="673582"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15 mins</a:t>
            </a:r>
          </a:p>
        </p:txBody>
      </p:sp>
      <p:cxnSp>
        <p:nvCxnSpPr>
          <p:cNvPr id="17" name="Straight Connector 16">
            <a:extLst>
              <a:ext uri="{FF2B5EF4-FFF2-40B4-BE49-F238E27FC236}">
                <a16:creationId xmlns:a16="http://schemas.microsoft.com/office/drawing/2014/main" id="{A0C08635-E561-B22A-6803-9F27FA42620F}"/>
              </a:ext>
            </a:extLst>
          </p:cNvPr>
          <p:cNvCxnSpPr/>
          <p:nvPr/>
        </p:nvCxnSpPr>
        <p:spPr>
          <a:xfrm>
            <a:off x="10722132" y="115998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95181B8-6D1D-B1BF-A988-B62084719ECE}"/>
              </a:ext>
            </a:extLst>
          </p:cNvPr>
          <p:cNvSpPr/>
          <p:nvPr/>
        </p:nvSpPr>
        <p:spPr>
          <a:xfrm>
            <a:off x="10425764" y="1083218"/>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982010B-6F50-866D-0BE8-142DEDF4EC6F}"/>
              </a:ext>
            </a:extLst>
          </p:cNvPr>
          <p:cNvSpPr/>
          <p:nvPr/>
        </p:nvSpPr>
        <p:spPr>
          <a:xfrm>
            <a:off x="10197072" y="1084527"/>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18A6DF5-C2D4-139B-ABD6-9AEDB152E684}"/>
              </a:ext>
            </a:extLst>
          </p:cNvPr>
          <p:cNvSpPr txBox="1"/>
          <p:nvPr/>
        </p:nvSpPr>
        <p:spPr>
          <a:xfrm rot="18480747">
            <a:off x="9788197" y="684605"/>
            <a:ext cx="707245"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9.4 mins</a:t>
            </a:r>
          </a:p>
        </p:txBody>
      </p:sp>
      <p:sp>
        <p:nvSpPr>
          <p:cNvPr id="21" name="TextBox 20">
            <a:extLst>
              <a:ext uri="{FF2B5EF4-FFF2-40B4-BE49-F238E27FC236}">
                <a16:creationId xmlns:a16="http://schemas.microsoft.com/office/drawing/2014/main" id="{FAE9CB32-E001-7416-8E3B-319E937E1019}"/>
              </a:ext>
            </a:extLst>
          </p:cNvPr>
          <p:cNvSpPr txBox="1"/>
          <p:nvPr/>
        </p:nvSpPr>
        <p:spPr>
          <a:xfrm rot="18480747">
            <a:off x="9557524" y="697866"/>
            <a:ext cx="707245"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5.4 mins</a:t>
            </a:r>
          </a:p>
        </p:txBody>
      </p:sp>
      <p:cxnSp>
        <p:nvCxnSpPr>
          <p:cNvPr id="22" name="Straight Connector 21">
            <a:extLst>
              <a:ext uri="{FF2B5EF4-FFF2-40B4-BE49-F238E27FC236}">
                <a16:creationId xmlns:a16="http://schemas.microsoft.com/office/drawing/2014/main" id="{E567EDDB-7125-92A2-5433-E26FD1863C12}"/>
              </a:ext>
            </a:extLst>
          </p:cNvPr>
          <p:cNvCxnSpPr/>
          <p:nvPr/>
        </p:nvCxnSpPr>
        <p:spPr>
          <a:xfrm>
            <a:off x="10267137" y="115998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385BA2F4-5CD0-6756-3649-9A5213F1DCA4}"/>
              </a:ext>
            </a:extLst>
          </p:cNvPr>
          <p:cNvSpPr/>
          <p:nvPr/>
        </p:nvSpPr>
        <p:spPr>
          <a:xfrm>
            <a:off x="9954894" y="1083218"/>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F2621BE-26F6-764B-C39E-AC41C844841A}"/>
              </a:ext>
            </a:extLst>
          </p:cNvPr>
          <p:cNvSpPr/>
          <p:nvPr/>
        </p:nvSpPr>
        <p:spPr>
          <a:xfrm>
            <a:off x="9716677" y="1084527"/>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2D1AD9A-CEF4-08EC-F47B-BB40C6DC64D8}"/>
              </a:ext>
            </a:extLst>
          </p:cNvPr>
          <p:cNvSpPr txBox="1"/>
          <p:nvPr/>
        </p:nvSpPr>
        <p:spPr>
          <a:xfrm rot="18480747">
            <a:off x="9323677" y="684605"/>
            <a:ext cx="707245"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2.8 mins</a:t>
            </a:r>
          </a:p>
        </p:txBody>
      </p:sp>
      <p:sp>
        <p:nvSpPr>
          <p:cNvPr id="28" name="TextBox 27">
            <a:extLst>
              <a:ext uri="{FF2B5EF4-FFF2-40B4-BE49-F238E27FC236}">
                <a16:creationId xmlns:a16="http://schemas.microsoft.com/office/drawing/2014/main" id="{F088F95D-3D3A-1C40-8E26-FEAB6149EC12}"/>
              </a:ext>
            </a:extLst>
          </p:cNvPr>
          <p:cNvSpPr txBox="1"/>
          <p:nvPr/>
        </p:nvSpPr>
        <p:spPr>
          <a:xfrm rot="18480747">
            <a:off x="9084236" y="683894"/>
            <a:ext cx="707245"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1.7 mins</a:t>
            </a:r>
          </a:p>
        </p:txBody>
      </p:sp>
      <p:cxnSp>
        <p:nvCxnSpPr>
          <p:cNvPr id="29" name="Straight Connector 28">
            <a:extLst>
              <a:ext uri="{FF2B5EF4-FFF2-40B4-BE49-F238E27FC236}">
                <a16:creationId xmlns:a16="http://schemas.microsoft.com/office/drawing/2014/main" id="{22F43E7D-AF9D-87C6-34BC-8D4A4FCB3DF9}"/>
              </a:ext>
            </a:extLst>
          </p:cNvPr>
          <p:cNvCxnSpPr/>
          <p:nvPr/>
        </p:nvCxnSpPr>
        <p:spPr>
          <a:xfrm>
            <a:off x="9812142" y="115998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B4973DB6-F6AB-9EA0-4BB9-45F7D3C21038}"/>
              </a:ext>
            </a:extLst>
          </p:cNvPr>
          <p:cNvSpPr/>
          <p:nvPr/>
        </p:nvSpPr>
        <p:spPr>
          <a:xfrm>
            <a:off x="9490374" y="1083218"/>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527654B-0A69-5346-27EF-2F9639A65995}"/>
              </a:ext>
            </a:extLst>
          </p:cNvPr>
          <p:cNvSpPr/>
          <p:nvPr/>
        </p:nvSpPr>
        <p:spPr>
          <a:xfrm>
            <a:off x="9252157" y="1084527"/>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16A620D-B474-8FB6-7BB4-0D4CC0E1A565}"/>
              </a:ext>
            </a:extLst>
          </p:cNvPr>
          <p:cNvSpPr txBox="1"/>
          <p:nvPr/>
        </p:nvSpPr>
        <p:spPr>
          <a:xfrm rot="18480747">
            <a:off x="8897623" y="729159"/>
            <a:ext cx="542136"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1 min</a:t>
            </a:r>
          </a:p>
        </p:txBody>
      </p:sp>
      <p:sp>
        <p:nvSpPr>
          <p:cNvPr id="33" name="TextBox 32">
            <a:extLst>
              <a:ext uri="{FF2B5EF4-FFF2-40B4-BE49-F238E27FC236}">
                <a16:creationId xmlns:a16="http://schemas.microsoft.com/office/drawing/2014/main" id="{5FF16791-2101-BEA7-DC14-2130A09D0A4C}"/>
              </a:ext>
            </a:extLst>
          </p:cNvPr>
          <p:cNvSpPr txBox="1"/>
          <p:nvPr/>
        </p:nvSpPr>
        <p:spPr>
          <a:xfrm rot="18480747">
            <a:off x="8686556" y="770438"/>
            <a:ext cx="388248"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36s</a:t>
            </a:r>
          </a:p>
        </p:txBody>
      </p:sp>
      <p:cxnSp>
        <p:nvCxnSpPr>
          <p:cNvPr id="34" name="Straight Connector 33">
            <a:extLst>
              <a:ext uri="{FF2B5EF4-FFF2-40B4-BE49-F238E27FC236}">
                <a16:creationId xmlns:a16="http://schemas.microsoft.com/office/drawing/2014/main" id="{C0BF6D9F-924E-9E9E-21BE-686D94AD3932}"/>
              </a:ext>
            </a:extLst>
          </p:cNvPr>
          <p:cNvCxnSpPr/>
          <p:nvPr/>
        </p:nvCxnSpPr>
        <p:spPr>
          <a:xfrm>
            <a:off x="9357147" y="115998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946D9B96-0B02-D8EE-143F-E3DC4106A7CC}"/>
              </a:ext>
            </a:extLst>
          </p:cNvPr>
          <p:cNvSpPr/>
          <p:nvPr/>
        </p:nvSpPr>
        <p:spPr>
          <a:xfrm>
            <a:off x="9029029" y="1083218"/>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E6E7D7-4AA6-3B34-5473-4A0B065936C8}"/>
              </a:ext>
            </a:extLst>
          </p:cNvPr>
          <p:cNvSpPr/>
          <p:nvPr/>
        </p:nvSpPr>
        <p:spPr>
          <a:xfrm>
            <a:off x="8784462" y="1084527"/>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52324BF-19B7-F413-2EE1-979930AEBEF4}"/>
              </a:ext>
            </a:extLst>
          </p:cNvPr>
          <p:cNvSpPr txBox="1"/>
          <p:nvPr/>
        </p:nvSpPr>
        <p:spPr>
          <a:xfrm rot="18480747">
            <a:off x="8464456" y="783723"/>
            <a:ext cx="388248"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19s</a:t>
            </a:r>
          </a:p>
        </p:txBody>
      </p:sp>
      <p:cxnSp>
        <p:nvCxnSpPr>
          <p:cNvPr id="43" name="Straight Connector 42">
            <a:extLst>
              <a:ext uri="{FF2B5EF4-FFF2-40B4-BE49-F238E27FC236}">
                <a16:creationId xmlns:a16="http://schemas.microsoft.com/office/drawing/2014/main" id="{3710951B-2CDD-44C0-E93C-9E2AF384CA1B}"/>
              </a:ext>
            </a:extLst>
          </p:cNvPr>
          <p:cNvCxnSpPr/>
          <p:nvPr/>
        </p:nvCxnSpPr>
        <p:spPr>
          <a:xfrm>
            <a:off x="8902152" y="115998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BC1F14A4-8FFB-7BD7-1138-098F6A3795B7}"/>
              </a:ext>
            </a:extLst>
          </p:cNvPr>
          <p:cNvSpPr/>
          <p:nvPr/>
        </p:nvSpPr>
        <p:spPr>
          <a:xfrm>
            <a:off x="8550797" y="1083218"/>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8CDF96C-A2EE-F698-1CFF-8E592097F44C}"/>
              </a:ext>
            </a:extLst>
          </p:cNvPr>
          <p:cNvSpPr/>
          <p:nvPr/>
        </p:nvSpPr>
        <p:spPr>
          <a:xfrm>
            <a:off x="8307273" y="1084527"/>
            <a:ext cx="45720" cy="45720"/>
          </a:xfrm>
          <a:prstGeom prst="ellipse">
            <a:avLst/>
          </a:prstGeom>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6CDEF7A9-9384-F824-0588-2FFACD705A5D}"/>
              </a:ext>
            </a:extLst>
          </p:cNvPr>
          <p:cNvCxnSpPr/>
          <p:nvPr/>
        </p:nvCxnSpPr>
        <p:spPr>
          <a:xfrm>
            <a:off x="8677308" y="1159981"/>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3537B218-E50A-C107-CF4C-4754800FE952}"/>
              </a:ext>
            </a:extLst>
          </p:cNvPr>
          <p:cNvSpPr txBox="1"/>
          <p:nvPr/>
        </p:nvSpPr>
        <p:spPr>
          <a:xfrm rot="18480747">
            <a:off x="8240407" y="796141"/>
            <a:ext cx="316112" cy="276999"/>
          </a:xfrm>
          <a:prstGeom prst="rect">
            <a:avLst/>
          </a:prstGeom>
          <a:noFill/>
        </p:spPr>
        <p:txBody>
          <a:bodyPr wrap="non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8s</a:t>
            </a:r>
          </a:p>
        </p:txBody>
      </p:sp>
      <p:cxnSp>
        <p:nvCxnSpPr>
          <p:cNvPr id="66" name="Straight Arrow Connector 65">
            <a:extLst>
              <a:ext uri="{FF2B5EF4-FFF2-40B4-BE49-F238E27FC236}">
                <a16:creationId xmlns:a16="http://schemas.microsoft.com/office/drawing/2014/main" id="{0FF36CA5-8170-798B-BDEA-28F92EAD4905}"/>
              </a:ext>
            </a:extLst>
          </p:cNvPr>
          <p:cNvCxnSpPr>
            <a:cxnSpLocks/>
          </p:cNvCxnSpPr>
          <p:nvPr/>
        </p:nvCxnSpPr>
        <p:spPr>
          <a:xfrm>
            <a:off x="10908462" y="1239177"/>
            <a:ext cx="0" cy="1591734"/>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F7D87BDF-6E60-6C31-BA6C-ACFE4516E470}"/>
              </a:ext>
            </a:extLst>
          </p:cNvPr>
          <p:cNvSpPr txBox="1"/>
          <p:nvPr/>
        </p:nvSpPr>
        <p:spPr>
          <a:xfrm>
            <a:off x="8341179" y="1644350"/>
            <a:ext cx="3227429" cy="461665"/>
          </a:xfrm>
          <a:prstGeom prst="rect">
            <a:avLst/>
          </a:prstGeom>
          <a:noFill/>
        </p:spPr>
        <p:txBody>
          <a:bodyPr wrap="squar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Efficient in-place gradient propagation.</a:t>
            </a:r>
          </a:p>
          <a:p>
            <a:r>
              <a:rPr lang="en-US" sz="1200" dirty="0">
                <a:latin typeface="Linux Libertine" panose="02000503000000000000" pitchFamily="2" charset="0"/>
                <a:ea typeface="Linux Libertine" panose="02000503000000000000" pitchFamily="2" charset="0"/>
                <a:cs typeface="Linux Libertine" panose="02000503000000000000" pitchFamily="2" charset="0"/>
              </a:rPr>
              <a:t>DaCe AD is </a:t>
            </a:r>
            <a:r>
              <a:rPr lang="en-US" sz="1200" b="1" dirty="0">
                <a:latin typeface="Linux Libertine" panose="02000503000000000000" pitchFamily="2" charset="0"/>
                <a:ea typeface="Linux Libertine" panose="02000503000000000000" pitchFamily="2" charset="0"/>
                <a:cs typeface="Linux Libertine" panose="02000503000000000000" pitchFamily="2" charset="0"/>
              </a:rPr>
              <a:t>2724×</a:t>
            </a:r>
            <a:r>
              <a:rPr lang="en-US" sz="1200" dirty="0">
                <a:latin typeface="Linux Libertine" panose="02000503000000000000" pitchFamily="2" charset="0"/>
                <a:ea typeface="Linux Libertine" panose="02000503000000000000" pitchFamily="2" charset="0"/>
                <a:cs typeface="Linux Libertine" panose="02000503000000000000" pitchFamily="2" charset="0"/>
              </a:rPr>
              <a:t> faster than JAX. </a:t>
            </a:r>
          </a:p>
        </p:txBody>
      </p:sp>
      <p:cxnSp>
        <p:nvCxnSpPr>
          <p:cNvPr id="69" name="Straight Connector 68">
            <a:extLst>
              <a:ext uri="{FF2B5EF4-FFF2-40B4-BE49-F238E27FC236}">
                <a16:creationId xmlns:a16="http://schemas.microsoft.com/office/drawing/2014/main" id="{A6DB10BE-7766-456E-0DB8-9185575ECF1A}"/>
              </a:ext>
            </a:extLst>
          </p:cNvPr>
          <p:cNvCxnSpPr>
            <a:cxnSpLocks/>
          </p:cNvCxnSpPr>
          <p:nvPr/>
        </p:nvCxnSpPr>
        <p:spPr>
          <a:xfrm>
            <a:off x="8073283" y="4154327"/>
            <a:ext cx="168420" cy="0"/>
          </a:xfrm>
          <a:prstGeom prst="line">
            <a:avLst/>
          </a:prstGeom>
          <a:ln w="47625">
            <a:solidFill>
              <a:srgbClr val="B4D79D"/>
            </a:solidFill>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11F261D-4775-676E-4809-18E723255F80}"/>
              </a:ext>
            </a:extLst>
          </p:cNvPr>
          <p:cNvSpPr txBox="1">
            <a:spLocks/>
          </p:cNvSpPr>
          <p:nvPr/>
        </p:nvSpPr>
        <p:spPr>
          <a:xfrm>
            <a:off x="8191761" y="4016097"/>
            <a:ext cx="881615" cy="276999"/>
          </a:xfrm>
          <a:prstGeom prst="rect">
            <a:avLst/>
          </a:prstGeom>
          <a:noFill/>
        </p:spPr>
        <p:txBody>
          <a:bodyPr wrap="squar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DaCe AD</a:t>
            </a:r>
          </a:p>
        </p:txBody>
      </p:sp>
      <p:cxnSp>
        <p:nvCxnSpPr>
          <p:cNvPr id="78" name="Straight Connector 77">
            <a:extLst>
              <a:ext uri="{FF2B5EF4-FFF2-40B4-BE49-F238E27FC236}">
                <a16:creationId xmlns:a16="http://schemas.microsoft.com/office/drawing/2014/main" id="{0919E8C6-B8ED-39CD-212A-0AE35E4A8AD3}"/>
              </a:ext>
            </a:extLst>
          </p:cNvPr>
          <p:cNvCxnSpPr>
            <a:cxnSpLocks/>
          </p:cNvCxnSpPr>
          <p:nvPr/>
        </p:nvCxnSpPr>
        <p:spPr>
          <a:xfrm>
            <a:off x="9037200" y="4154327"/>
            <a:ext cx="168420" cy="0"/>
          </a:xfrm>
          <a:prstGeom prst="line">
            <a:avLst/>
          </a:prstGeom>
          <a:ln w="47625">
            <a:solidFill>
              <a:srgbClr val="156082"/>
            </a:solidFill>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7D4B3D82-58DC-3A74-F137-4882B60EA36C}"/>
              </a:ext>
            </a:extLst>
          </p:cNvPr>
          <p:cNvSpPr txBox="1">
            <a:spLocks/>
          </p:cNvSpPr>
          <p:nvPr/>
        </p:nvSpPr>
        <p:spPr>
          <a:xfrm>
            <a:off x="9155678" y="4016097"/>
            <a:ext cx="881615" cy="276999"/>
          </a:xfrm>
          <a:prstGeom prst="rect">
            <a:avLst/>
          </a:prstGeom>
          <a:noFill/>
        </p:spPr>
        <p:txBody>
          <a:bodyPr wrap="square" rtlCol="0">
            <a:spAutoFit/>
          </a:bodyPr>
          <a:lstStyle/>
          <a:p>
            <a:r>
              <a:rPr lang="en-US" sz="1200" dirty="0">
                <a:latin typeface="Linux Libertine" panose="02000503000000000000" pitchFamily="2" charset="0"/>
                <a:ea typeface="Linux Libertine" panose="02000503000000000000" pitchFamily="2" charset="0"/>
                <a:cs typeface="Linux Libertine" panose="02000503000000000000" pitchFamily="2" charset="0"/>
              </a:rPr>
              <a:t>JAX JIT</a:t>
            </a:r>
          </a:p>
        </p:txBody>
      </p:sp>
      <p:pic>
        <p:nvPicPr>
          <p:cNvPr id="82" name="Picture 81" descr="A screenshot of a computer code">
            <a:extLst>
              <a:ext uri="{FF2B5EF4-FFF2-40B4-BE49-F238E27FC236}">
                <a16:creationId xmlns:a16="http://schemas.microsoft.com/office/drawing/2014/main" id="{4A878631-AA36-7E82-54D0-4D5524ABD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5" y="1106078"/>
            <a:ext cx="6300700" cy="3166547"/>
          </a:xfrm>
          <a:prstGeom prst="rect">
            <a:avLst/>
          </a:prstGeom>
        </p:spPr>
      </p:pic>
      <p:sp>
        <p:nvSpPr>
          <p:cNvPr id="84" name="TextBox 83">
            <a:extLst>
              <a:ext uri="{FF2B5EF4-FFF2-40B4-BE49-F238E27FC236}">
                <a16:creationId xmlns:a16="http://schemas.microsoft.com/office/drawing/2014/main" id="{870BD1AF-B8F5-EC34-AFD7-432C8B45D675}"/>
              </a:ext>
            </a:extLst>
          </p:cNvPr>
          <p:cNvSpPr txBox="1"/>
          <p:nvPr/>
        </p:nvSpPr>
        <p:spPr>
          <a:xfrm>
            <a:off x="204197" y="4431326"/>
            <a:ext cx="11010276" cy="1477328"/>
          </a:xfrm>
          <a:prstGeom prst="rect">
            <a:avLst/>
          </a:prstGeom>
          <a:noFill/>
        </p:spPr>
        <p:txBody>
          <a:bodyPr wrap="square" rtlCol="0">
            <a:spAutoFit/>
          </a:bodyPr>
          <a:lstStyle/>
          <a:p>
            <a:r>
              <a:rPr lang="en-US" dirty="0"/>
              <a:t>Two main reasons for the performance difference:</a:t>
            </a:r>
          </a:p>
          <a:p>
            <a:pPr marL="285750" indent="-285750">
              <a:buFontTx/>
              <a:buChar char="-"/>
            </a:pPr>
            <a:r>
              <a:rPr lang="en-US" b="1" dirty="0"/>
              <a:t>Array immutability and dynamic slicing inefficiency: </a:t>
            </a:r>
            <a:r>
              <a:rPr lang="en-US" dirty="0"/>
              <a:t>JAX uses </a:t>
            </a:r>
            <a:r>
              <a:rPr lang="en-US" dirty="0" err="1"/>
              <a:t>lax.dynamic_slice</a:t>
            </a:r>
            <a:r>
              <a:rPr lang="en-US" dirty="0"/>
              <a:t> for non-static indices, whereas </a:t>
            </a:r>
            <a:r>
              <a:rPr lang="en-US" dirty="0" err="1"/>
              <a:t>DaCe</a:t>
            </a:r>
            <a:r>
              <a:rPr lang="en-US" dirty="0"/>
              <a:t> AD directly accesses memory, leading to faster execution. </a:t>
            </a:r>
          </a:p>
          <a:p>
            <a:pPr marL="285750" indent="-285750">
              <a:buFontTx/>
              <a:buChar char="-"/>
            </a:pPr>
            <a:r>
              <a:rPr lang="en-US" b="1" dirty="0"/>
              <a:t>Extra bounds checking: </a:t>
            </a:r>
            <a:r>
              <a:rPr lang="en-US" dirty="0"/>
              <a:t>JAX includes bound checks during loops to ensure safe gradient propagation, while </a:t>
            </a:r>
            <a:r>
              <a:rPr lang="en-US" dirty="0" err="1"/>
              <a:t>DaCe</a:t>
            </a:r>
            <a:r>
              <a:rPr lang="en-US" dirty="0"/>
              <a:t> handles this more efficiently at the SDFG </a:t>
            </a:r>
            <a:r>
              <a:rPr lang="en-US" dirty="0" err="1"/>
              <a:t>Memlet</a:t>
            </a:r>
            <a:r>
              <a:rPr lang="en-US" dirty="0"/>
              <a:t> level.</a:t>
            </a:r>
          </a:p>
        </p:txBody>
      </p:sp>
      <p:sp>
        <p:nvSpPr>
          <p:cNvPr id="2" name="Slide Number Placeholder 1">
            <a:extLst>
              <a:ext uri="{FF2B5EF4-FFF2-40B4-BE49-F238E27FC236}">
                <a16:creationId xmlns:a16="http://schemas.microsoft.com/office/drawing/2014/main" id="{CA652850-3337-98FA-346E-DBCD85312681}"/>
              </a:ext>
            </a:extLst>
          </p:cNvPr>
          <p:cNvSpPr>
            <a:spLocks noGrp="1"/>
          </p:cNvSpPr>
          <p:nvPr>
            <p:ph type="sldNum" sz="quarter" idx="12"/>
          </p:nvPr>
        </p:nvSpPr>
        <p:spPr/>
        <p:txBody>
          <a:bodyPr/>
          <a:lstStyle/>
          <a:p>
            <a:fld id="{6DD69A12-C92C-4BBE-9117-F68D7536AD73}" type="slidenum">
              <a:rPr lang="en-US" smtClean="0"/>
              <a:t>26</a:t>
            </a:fld>
            <a:endParaRPr lang="en-US"/>
          </a:p>
        </p:txBody>
      </p:sp>
    </p:spTree>
    <p:extLst>
      <p:ext uri="{BB962C8B-B14F-4D97-AF65-F5344CB8AC3E}">
        <p14:creationId xmlns:p14="http://schemas.microsoft.com/office/powerpoint/2010/main" val="21519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2" grpId="0" animBg="1"/>
      <p:bldP spid="14" grpId="0" animBg="1"/>
      <p:bldP spid="15" grpId="0"/>
      <p:bldP spid="16" grpId="0"/>
      <p:bldP spid="18" grpId="0" animBg="1"/>
      <p:bldP spid="19" grpId="0" animBg="1"/>
      <p:bldP spid="20" grpId="0"/>
      <p:bldP spid="21" grpId="0"/>
      <p:bldP spid="25" grpId="0" animBg="1"/>
      <p:bldP spid="26" grpId="0" animBg="1"/>
      <p:bldP spid="27" grpId="0"/>
      <p:bldP spid="28" grpId="0"/>
      <p:bldP spid="30" grpId="0" animBg="1"/>
      <p:bldP spid="31" grpId="0" animBg="1"/>
      <p:bldP spid="32" grpId="0"/>
      <p:bldP spid="33" grpId="0"/>
      <p:bldP spid="35" grpId="0" animBg="1"/>
      <p:bldP spid="39" grpId="0" animBg="1"/>
      <p:bldP spid="42" grpId="0"/>
      <p:bldP spid="44" grpId="0" animBg="1"/>
      <p:bldP spid="45" grpId="0" animBg="1"/>
      <p:bldP spid="63" grpId="0"/>
      <p:bldP spid="67" grpId="0"/>
      <p:bldP spid="71" grpId="0"/>
      <p:bldP spid="79" grpId="0"/>
      <p:bldP spid="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E4B10-CEE4-88C9-5C5F-6C57CE3C7E70}"/>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DF52633-6039-0504-AE3E-A1CBCAF1EDA1}"/>
              </a:ext>
            </a:extLst>
          </p:cNvPr>
          <p:cNvGraphicFramePr>
            <a:graphicFrameLocks/>
          </p:cNvGraphicFramePr>
          <p:nvPr>
            <p:extLst>
              <p:ext uri="{D42A27DB-BD31-4B8C-83A1-F6EECF244321}">
                <p14:modId xmlns:p14="http://schemas.microsoft.com/office/powerpoint/2010/main" val="516842391"/>
              </p:ext>
            </p:extLst>
          </p:nvPr>
        </p:nvGraphicFramePr>
        <p:xfrm>
          <a:off x="279400" y="901443"/>
          <a:ext cx="11836400" cy="601627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CDD0F4A-5AFE-1679-DA95-7776D9F392F7}"/>
              </a:ext>
            </a:extLst>
          </p:cNvPr>
          <p:cNvSpPr/>
          <p:nvPr/>
        </p:nvSpPr>
        <p:spPr>
          <a:xfrm>
            <a:off x="2959781" y="6567479"/>
            <a:ext cx="260383" cy="237661"/>
          </a:xfrm>
          <a:prstGeom prst="rect">
            <a:avLst/>
          </a:prstGeom>
          <a:solidFill>
            <a:srgbClr val="A7D18B"/>
          </a:solidFill>
          <a:ln>
            <a:solidFill>
              <a:srgbClr val="A7D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TextBox 4">
            <a:extLst>
              <a:ext uri="{FF2B5EF4-FFF2-40B4-BE49-F238E27FC236}">
                <a16:creationId xmlns:a16="http://schemas.microsoft.com/office/drawing/2014/main" id="{72FD56D0-0D37-4832-B63E-4F354BF4BD69}"/>
              </a:ext>
            </a:extLst>
          </p:cNvPr>
          <p:cNvSpPr txBox="1"/>
          <p:nvPr/>
        </p:nvSpPr>
        <p:spPr>
          <a:xfrm>
            <a:off x="3335115" y="6394494"/>
            <a:ext cx="2593980" cy="523220"/>
          </a:xfrm>
          <a:prstGeom prst="rect">
            <a:avLst/>
          </a:prstGeom>
          <a:noFill/>
        </p:spPr>
        <p:txBody>
          <a:bodyPr wrap="none" rtlCol="0">
            <a:spAutoFit/>
          </a:bodyPr>
          <a:lstStyle/>
          <a:p>
            <a:r>
              <a:rPr lang="en-US" sz="2800" dirty="0">
                <a:latin typeface="Linux Libertine" panose="02000503000000000000" pitchFamily="2" charset="0"/>
                <a:ea typeface="Linux Libertine" panose="02000503000000000000" pitchFamily="2" charset="0"/>
                <a:cs typeface="Linux Libertine" panose="02000503000000000000" pitchFamily="2" charset="0"/>
              </a:rPr>
              <a:t>DaCe AD [CPU]</a:t>
            </a:r>
          </a:p>
        </p:txBody>
      </p:sp>
      <p:sp>
        <p:nvSpPr>
          <p:cNvPr id="7" name="TextBox 6">
            <a:extLst>
              <a:ext uri="{FF2B5EF4-FFF2-40B4-BE49-F238E27FC236}">
                <a16:creationId xmlns:a16="http://schemas.microsoft.com/office/drawing/2014/main" id="{17B35779-D67E-ECFB-5443-54D4225BB56A}"/>
              </a:ext>
            </a:extLst>
          </p:cNvPr>
          <p:cNvSpPr txBox="1"/>
          <p:nvPr/>
        </p:nvSpPr>
        <p:spPr>
          <a:xfrm>
            <a:off x="7523038" y="6387656"/>
            <a:ext cx="3161443" cy="523220"/>
          </a:xfrm>
          <a:prstGeom prst="rect">
            <a:avLst/>
          </a:prstGeom>
          <a:noFill/>
        </p:spPr>
        <p:txBody>
          <a:bodyPr wrap="none" rtlCol="0">
            <a:spAutoFit/>
          </a:bodyPr>
          <a:lstStyle/>
          <a:p>
            <a:r>
              <a:rPr lang="en-US" sz="2800" dirty="0">
                <a:latin typeface="Linux Libertine" panose="02000503000000000000" pitchFamily="2" charset="0"/>
                <a:ea typeface="Linux Libertine" panose="02000503000000000000" pitchFamily="2" charset="0"/>
                <a:cs typeface="Linux Libertine" panose="02000503000000000000" pitchFamily="2" charset="0"/>
              </a:rPr>
              <a:t>JAX JIT [V100 GPU]</a:t>
            </a:r>
          </a:p>
        </p:txBody>
      </p:sp>
      <p:sp>
        <p:nvSpPr>
          <p:cNvPr id="8" name="Rectangle 7">
            <a:extLst>
              <a:ext uri="{FF2B5EF4-FFF2-40B4-BE49-F238E27FC236}">
                <a16:creationId xmlns:a16="http://schemas.microsoft.com/office/drawing/2014/main" id="{780ED424-0D24-2A54-66D7-96732692AE87}"/>
              </a:ext>
            </a:extLst>
          </p:cNvPr>
          <p:cNvSpPr/>
          <p:nvPr/>
        </p:nvSpPr>
        <p:spPr>
          <a:xfrm>
            <a:off x="7175507" y="6565564"/>
            <a:ext cx="260383" cy="237661"/>
          </a:xfrm>
          <a:prstGeom prst="rect">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 name="TextBox 5">
            <a:extLst>
              <a:ext uri="{FF2B5EF4-FFF2-40B4-BE49-F238E27FC236}">
                <a16:creationId xmlns:a16="http://schemas.microsoft.com/office/drawing/2014/main" id="{47917B27-9635-51E8-6D20-78E0EEC18970}"/>
              </a:ext>
            </a:extLst>
          </p:cNvPr>
          <p:cNvSpPr txBox="1"/>
          <p:nvPr/>
        </p:nvSpPr>
        <p:spPr>
          <a:xfrm>
            <a:off x="11261028" y="715411"/>
            <a:ext cx="1380686" cy="400110"/>
          </a:xfrm>
          <a:prstGeom prst="rect">
            <a:avLst/>
          </a:prstGeom>
          <a:noFill/>
        </p:spPr>
        <p:txBody>
          <a:bodyPr wrap="square" rtlCol="0">
            <a:spAutoFit/>
          </a:bodyPr>
          <a:lstStyle/>
          <a:p>
            <a:r>
              <a:rPr lang="en-US" sz="2000" dirty="0">
                <a:latin typeface="Linux Libertine" panose="02000503000000000000" pitchFamily="2" charset="0"/>
                <a:ea typeface="Linux Libertine" panose="02000503000000000000" pitchFamily="2" charset="0"/>
                <a:cs typeface="Linux Libertine" panose="02000503000000000000" pitchFamily="2" charset="0"/>
              </a:rPr>
              <a:t>288s</a:t>
            </a:r>
          </a:p>
        </p:txBody>
      </p:sp>
      <p:sp>
        <p:nvSpPr>
          <p:cNvPr id="14" name="Rectangle 13">
            <a:extLst>
              <a:ext uri="{FF2B5EF4-FFF2-40B4-BE49-F238E27FC236}">
                <a16:creationId xmlns:a16="http://schemas.microsoft.com/office/drawing/2014/main" id="{31347718-A8AB-7469-A37B-B72544849CB5}"/>
              </a:ext>
            </a:extLst>
          </p:cNvPr>
          <p:cNvSpPr/>
          <p:nvPr/>
        </p:nvSpPr>
        <p:spPr>
          <a:xfrm>
            <a:off x="11427332" y="1021144"/>
            <a:ext cx="265176"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5" name="Rectangle 14">
            <a:extLst>
              <a:ext uri="{FF2B5EF4-FFF2-40B4-BE49-F238E27FC236}">
                <a16:creationId xmlns:a16="http://schemas.microsoft.com/office/drawing/2014/main" id="{B6B79219-5E61-C28D-1AF3-0B9595F2E52A}"/>
              </a:ext>
            </a:extLst>
          </p:cNvPr>
          <p:cNvSpPr/>
          <p:nvPr/>
        </p:nvSpPr>
        <p:spPr>
          <a:xfrm>
            <a:off x="6782562" y="1036384"/>
            <a:ext cx="265176"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6" name="Rectangle 15">
            <a:extLst>
              <a:ext uri="{FF2B5EF4-FFF2-40B4-BE49-F238E27FC236}">
                <a16:creationId xmlns:a16="http://schemas.microsoft.com/office/drawing/2014/main" id="{E0B67281-D2C0-855C-5745-4A3143AEB52F}"/>
              </a:ext>
            </a:extLst>
          </p:cNvPr>
          <p:cNvSpPr/>
          <p:nvPr/>
        </p:nvSpPr>
        <p:spPr>
          <a:xfrm>
            <a:off x="5619342" y="1021144"/>
            <a:ext cx="265176" cy="274320"/>
          </a:xfrm>
          <a:prstGeom prst="rect">
            <a:avLst/>
          </a:prstGeom>
          <a:gradFill>
            <a:gsLst>
              <a:gs pos="0">
                <a:schemeClr val="accent1">
                  <a:lumMod val="5000"/>
                  <a:lumOff val="95000"/>
                </a:schemeClr>
              </a:gs>
              <a:gs pos="22000">
                <a:srgbClr val="156082"/>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7" name="TextBox 16">
            <a:extLst>
              <a:ext uri="{FF2B5EF4-FFF2-40B4-BE49-F238E27FC236}">
                <a16:creationId xmlns:a16="http://schemas.microsoft.com/office/drawing/2014/main" id="{162E5E6B-4457-32B2-E8F8-41ED41681246}"/>
              </a:ext>
            </a:extLst>
          </p:cNvPr>
          <p:cNvSpPr txBox="1"/>
          <p:nvPr/>
        </p:nvSpPr>
        <p:spPr>
          <a:xfrm>
            <a:off x="6640842" y="685800"/>
            <a:ext cx="1380686" cy="400110"/>
          </a:xfrm>
          <a:prstGeom prst="rect">
            <a:avLst/>
          </a:prstGeom>
          <a:noFill/>
        </p:spPr>
        <p:txBody>
          <a:bodyPr wrap="square" rtlCol="0">
            <a:spAutoFit/>
          </a:bodyPr>
          <a:lstStyle/>
          <a:p>
            <a:r>
              <a:rPr lang="en-US" sz="2000" dirty="0">
                <a:latin typeface="Linux Libertine" panose="02000503000000000000" pitchFamily="2" charset="0"/>
                <a:ea typeface="Linux Libertine" panose="02000503000000000000" pitchFamily="2" charset="0"/>
                <a:cs typeface="Linux Libertine" panose="02000503000000000000" pitchFamily="2" charset="0"/>
              </a:rPr>
              <a:t>97s</a:t>
            </a:r>
          </a:p>
        </p:txBody>
      </p:sp>
      <p:sp>
        <p:nvSpPr>
          <p:cNvPr id="18" name="TextBox 17">
            <a:extLst>
              <a:ext uri="{FF2B5EF4-FFF2-40B4-BE49-F238E27FC236}">
                <a16:creationId xmlns:a16="http://schemas.microsoft.com/office/drawing/2014/main" id="{A4B439BE-7691-497B-C36C-CB1490DEF305}"/>
              </a:ext>
            </a:extLst>
          </p:cNvPr>
          <p:cNvSpPr txBox="1"/>
          <p:nvPr/>
        </p:nvSpPr>
        <p:spPr>
          <a:xfrm>
            <a:off x="5494900" y="685800"/>
            <a:ext cx="1380686" cy="400110"/>
          </a:xfrm>
          <a:prstGeom prst="rect">
            <a:avLst/>
          </a:prstGeom>
          <a:noFill/>
        </p:spPr>
        <p:txBody>
          <a:bodyPr wrap="square" rtlCol="0">
            <a:spAutoFit/>
          </a:bodyPr>
          <a:lstStyle/>
          <a:p>
            <a:r>
              <a:rPr lang="en-US" sz="2000" dirty="0">
                <a:latin typeface="Linux Libertine" panose="02000503000000000000" pitchFamily="2" charset="0"/>
                <a:ea typeface="Linux Libertine" panose="02000503000000000000" pitchFamily="2" charset="0"/>
                <a:cs typeface="Linux Libertine" panose="02000503000000000000" pitchFamily="2" charset="0"/>
              </a:rPr>
              <a:t>51s</a:t>
            </a:r>
          </a:p>
        </p:txBody>
      </p:sp>
      <p:sp>
        <p:nvSpPr>
          <p:cNvPr id="3" name="Title 3">
            <a:extLst>
              <a:ext uri="{FF2B5EF4-FFF2-40B4-BE49-F238E27FC236}">
                <a16:creationId xmlns:a16="http://schemas.microsoft.com/office/drawing/2014/main" id="{6932B2A9-AE68-4C36-FC8A-489B519857C7}"/>
              </a:ext>
            </a:extLst>
          </p:cNvPr>
          <p:cNvSpPr txBox="1">
            <a:spLocks/>
          </p:cNvSpPr>
          <p:nvPr/>
        </p:nvSpPr>
        <p:spPr>
          <a:xfrm>
            <a:off x="186264" y="477584"/>
            <a:ext cx="5131404"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JAX JIT performance on GPU</a:t>
            </a:r>
          </a:p>
        </p:txBody>
      </p:sp>
    </p:spTree>
    <p:extLst>
      <p:ext uri="{BB962C8B-B14F-4D97-AF65-F5344CB8AC3E}">
        <p14:creationId xmlns:p14="http://schemas.microsoft.com/office/powerpoint/2010/main" val="4155912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5" grpId="0"/>
      <p:bldP spid="7" grpId="0"/>
      <p:bldP spid="8" grpId="0" animBg="1"/>
      <p:bldP spid="6" grpId="0"/>
      <p:bldP spid="14" grpId="0" animBg="1"/>
      <p:bldP spid="15" grpId="0" animBg="1"/>
      <p:bldP spid="16"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A2F5-200B-522F-023D-F16914F56DDB}"/>
            </a:ext>
          </a:extLst>
        </p:cNvPr>
        <p:cNvGrpSpPr/>
        <p:nvPr/>
      </p:nvGrpSpPr>
      <p:grpSpPr>
        <a:xfrm>
          <a:off x="0" y="0"/>
          <a:ext cx="0" cy="0"/>
          <a:chOff x="0" y="0"/>
          <a:chExt cx="0" cy="0"/>
        </a:xfrm>
      </p:grpSpPr>
      <p:sp>
        <p:nvSpPr>
          <p:cNvPr id="309" name="Title 3">
            <a:extLst>
              <a:ext uri="{FF2B5EF4-FFF2-40B4-BE49-F238E27FC236}">
                <a16:creationId xmlns:a16="http://schemas.microsoft.com/office/drawing/2014/main" id="{CE94411F-DB85-B084-9DA2-CDA5FB128986}"/>
              </a:ext>
            </a:extLst>
          </p:cNvPr>
          <p:cNvSpPr txBox="1">
            <a:spLocks/>
          </p:cNvSpPr>
          <p:nvPr/>
        </p:nvSpPr>
        <p:spPr>
          <a:xfrm>
            <a:off x="1690793" y="3028950"/>
            <a:ext cx="8810414" cy="8001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sz="4800" dirty="0"/>
              <a:t>Store-recompute problem in AD</a:t>
            </a:r>
          </a:p>
        </p:txBody>
      </p:sp>
      <p:sp>
        <p:nvSpPr>
          <p:cNvPr id="5" name="Slide Number Placeholder 4">
            <a:extLst>
              <a:ext uri="{FF2B5EF4-FFF2-40B4-BE49-F238E27FC236}">
                <a16:creationId xmlns:a16="http://schemas.microsoft.com/office/drawing/2014/main" id="{A85F35E5-A7F5-DB03-F61D-339B39DFFA1F}"/>
              </a:ext>
            </a:extLst>
          </p:cNvPr>
          <p:cNvSpPr>
            <a:spLocks noGrp="1"/>
          </p:cNvSpPr>
          <p:nvPr>
            <p:ph type="sldNum" sz="quarter" idx="12"/>
          </p:nvPr>
        </p:nvSpPr>
        <p:spPr/>
        <p:txBody>
          <a:bodyPr/>
          <a:lstStyle/>
          <a:p>
            <a:fld id="{6DD69A12-C92C-4BBE-9117-F68D7536AD73}" type="slidenum">
              <a:rPr lang="en-US" smtClean="0"/>
              <a:t>28</a:t>
            </a:fld>
            <a:endParaRPr lang="en-US"/>
          </a:p>
        </p:txBody>
      </p:sp>
    </p:spTree>
    <p:extLst>
      <p:ext uri="{BB962C8B-B14F-4D97-AF65-F5344CB8AC3E}">
        <p14:creationId xmlns:p14="http://schemas.microsoft.com/office/powerpoint/2010/main" val="8710191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6727B-4BE3-2239-BC48-B4E86B710B55}"/>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FE9B4007-B01A-FABB-3933-4658479B8C2C}"/>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problem</a:t>
            </a:r>
          </a:p>
        </p:txBody>
      </p:sp>
      <p:sp>
        <p:nvSpPr>
          <p:cNvPr id="3" name="Slide Number Placeholder 2">
            <a:extLst>
              <a:ext uri="{FF2B5EF4-FFF2-40B4-BE49-F238E27FC236}">
                <a16:creationId xmlns:a16="http://schemas.microsoft.com/office/drawing/2014/main" id="{D2EC697F-C9C7-5BB6-6D12-D36F52C78C33}"/>
              </a:ext>
            </a:extLst>
          </p:cNvPr>
          <p:cNvSpPr>
            <a:spLocks noGrp="1"/>
          </p:cNvSpPr>
          <p:nvPr>
            <p:ph type="sldNum" sz="quarter" idx="12"/>
          </p:nvPr>
        </p:nvSpPr>
        <p:spPr/>
        <p:txBody>
          <a:bodyPr/>
          <a:lstStyle/>
          <a:p>
            <a:fld id="{6DD69A12-C92C-4BBE-9117-F68D7536AD73}" type="slidenum">
              <a:rPr lang="en-US" smtClean="0"/>
              <a:t>29</a:t>
            </a:fld>
            <a:endParaRPr lang="en-US"/>
          </a:p>
        </p:txBody>
      </p:sp>
      <p:sp>
        <p:nvSpPr>
          <p:cNvPr id="90" name="Rectangle 89">
            <a:extLst>
              <a:ext uri="{FF2B5EF4-FFF2-40B4-BE49-F238E27FC236}">
                <a16:creationId xmlns:a16="http://schemas.microsoft.com/office/drawing/2014/main" id="{074C5507-4F32-F893-89C8-51BFD7505BC7}"/>
              </a:ext>
            </a:extLst>
          </p:cNvPr>
          <p:cNvSpPr>
            <a:spLocks/>
          </p:cNvSpPr>
          <p:nvPr/>
        </p:nvSpPr>
        <p:spPr>
          <a:xfrm>
            <a:off x="1038682" y="1806108"/>
            <a:ext cx="3253281" cy="2819399"/>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03" name="TextBox 102">
            <a:extLst>
              <a:ext uri="{FF2B5EF4-FFF2-40B4-BE49-F238E27FC236}">
                <a16:creationId xmlns:a16="http://schemas.microsoft.com/office/drawing/2014/main" id="{0B46A003-9848-2BCE-6B7D-91E3D804DA1F}"/>
              </a:ext>
            </a:extLst>
          </p:cNvPr>
          <p:cNvSpPr txBox="1"/>
          <p:nvPr/>
        </p:nvSpPr>
        <p:spPr>
          <a:xfrm>
            <a:off x="1776948" y="4744463"/>
            <a:ext cx="1585690"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Forward SDFG</a:t>
            </a:r>
          </a:p>
        </p:txBody>
      </p:sp>
      <p:sp>
        <p:nvSpPr>
          <p:cNvPr id="104" name="Oval 103">
            <a:extLst>
              <a:ext uri="{FF2B5EF4-FFF2-40B4-BE49-F238E27FC236}">
                <a16:creationId xmlns:a16="http://schemas.microsoft.com/office/drawing/2014/main" id="{A978CC90-16B6-47F0-7C68-B7003FE1B6DC}"/>
              </a:ext>
            </a:extLst>
          </p:cNvPr>
          <p:cNvSpPr>
            <a:spLocks/>
          </p:cNvSpPr>
          <p:nvPr/>
        </p:nvSpPr>
        <p:spPr>
          <a:xfrm>
            <a:off x="1555832" y="4112530"/>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sp>
        <p:nvSpPr>
          <p:cNvPr id="106" name="Oval 105">
            <a:extLst>
              <a:ext uri="{FF2B5EF4-FFF2-40B4-BE49-F238E27FC236}">
                <a16:creationId xmlns:a16="http://schemas.microsoft.com/office/drawing/2014/main" id="{80E29571-3CE5-A08D-2C70-EFCB4AC7BE75}"/>
              </a:ext>
            </a:extLst>
          </p:cNvPr>
          <p:cNvSpPr>
            <a:spLocks/>
          </p:cNvSpPr>
          <p:nvPr/>
        </p:nvSpPr>
        <p:spPr>
          <a:xfrm>
            <a:off x="2221837" y="2901563"/>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Y</a:t>
            </a:r>
          </a:p>
        </p:txBody>
      </p:sp>
      <p:sp>
        <p:nvSpPr>
          <p:cNvPr id="107" name="Oval 106">
            <a:extLst>
              <a:ext uri="{FF2B5EF4-FFF2-40B4-BE49-F238E27FC236}">
                <a16:creationId xmlns:a16="http://schemas.microsoft.com/office/drawing/2014/main" id="{A00958E0-DFB5-0EFE-725E-F8686EE32D7C}"/>
              </a:ext>
            </a:extLst>
          </p:cNvPr>
          <p:cNvSpPr>
            <a:spLocks/>
          </p:cNvSpPr>
          <p:nvPr/>
        </p:nvSpPr>
        <p:spPr>
          <a:xfrm>
            <a:off x="2221837" y="1864227"/>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X</a:t>
            </a:r>
          </a:p>
        </p:txBody>
      </p:sp>
      <p:sp>
        <p:nvSpPr>
          <p:cNvPr id="108" name="Octagon 107">
            <a:extLst>
              <a:ext uri="{FF2B5EF4-FFF2-40B4-BE49-F238E27FC236}">
                <a16:creationId xmlns:a16="http://schemas.microsoft.com/office/drawing/2014/main" id="{F1EAFE5B-D19B-8DE7-0136-451C1C2B41A2}"/>
              </a:ext>
            </a:extLst>
          </p:cNvPr>
          <p:cNvSpPr>
            <a:spLocks/>
          </p:cNvSpPr>
          <p:nvPr/>
        </p:nvSpPr>
        <p:spPr>
          <a:xfrm>
            <a:off x="1931141" y="2463455"/>
            <a:ext cx="1143000"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Y=2*X</a:t>
            </a:r>
          </a:p>
        </p:txBody>
      </p:sp>
      <p:sp>
        <p:nvSpPr>
          <p:cNvPr id="109" name="Octagon 108">
            <a:extLst>
              <a:ext uri="{FF2B5EF4-FFF2-40B4-BE49-F238E27FC236}">
                <a16:creationId xmlns:a16="http://schemas.microsoft.com/office/drawing/2014/main" id="{04477C5C-AF93-6C2F-0284-0499150D6A21}"/>
              </a:ext>
            </a:extLst>
          </p:cNvPr>
          <p:cNvSpPr>
            <a:spLocks/>
          </p:cNvSpPr>
          <p:nvPr/>
        </p:nvSpPr>
        <p:spPr>
          <a:xfrm>
            <a:off x="1189516" y="3623811"/>
            <a:ext cx="1289695"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 = Y ** 2</a:t>
            </a:r>
          </a:p>
        </p:txBody>
      </p:sp>
      <p:cxnSp>
        <p:nvCxnSpPr>
          <p:cNvPr id="112" name="Straight Arrow Connector 111">
            <a:extLst>
              <a:ext uri="{FF2B5EF4-FFF2-40B4-BE49-F238E27FC236}">
                <a16:creationId xmlns:a16="http://schemas.microsoft.com/office/drawing/2014/main" id="{A2B20B5C-3363-D246-A78F-4CE1C1317360}"/>
              </a:ext>
            </a:extLst>
          </p:cNvPr>
          <p:cNvCxnSpPr>
            <a:cxnSpLocks/>
          </p:cNvCxnSpPr>
          <p:nvPr/>
        </p:nvCxnSpPr>
        <p:spPr>
          <a:xfrm>
            <a:off x="1813206" y="3910427"/>
            <a:ext cx="0" cy="217358"/>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546AD8B3-FDE9-963F-E849-DAEED1E2D396}"/>
              </a:ext>
            </a:extLst>
          </p:cNvPr>
          <p:cNvCxnSpPr>
            <a:cxnSpLocks/>
            <a:stCxn id="106" idx="4"/>
          </p:cNvCxnSpPr>
          <p:nvPr/>
        </p:nvCxnSpPr>
        <p:spPr>
          <a:xfrm flipH="1">
            <a:off x="1813206" y="3331393"/>
            <a:ext cx="666005" cy="292418"/>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D00A0B99-9BB3-6E82-DD45-8418A58192E5}"/>
              </a:ext>
            </a:extLst>
          </p:cNvPr>
          <p:cNvCxnSpPr>
            <a:cxnSpLocks/>
          </p:cNvCxnSpPr>
          <p:nvPr/>
        </p:nvCxnSpPr>
        <p:spPr>
          <a:xfrm>
            <a:off x="2479211" y="2740745"/>
            <a:ext cx="0" cy="175360"/>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6C22B1A8-B952-F858-E14E-A74D545F5302}"/>
              </a:ext>
            </a:extLst>
          </p:cNvPr>
          <p:cNvCxnSpPr>
            <a:cxnSpLocks/>
          </p:cNvCxnSpPr>
          <p:nvPr/>
        </p:nvCxnSpPr>
        <p:spPr>
          <a:xfrm>
            <a:off x="2479211" y="2288095"/>
            <a:ext cx="0" cy="175360"/>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A69142EA-DEEC-2060-1DE6-4B40B4CF0E9F}"/>
              </a:ext>
            </a:extLst>
          </p:cNvPr>
          <p:cNvSpPr>
            <a:spLocks/>
          </p:cNvSpPr>
          <p:nvPr/>
        </p:nvSpPr>
        <p:spPr>
          <a:xfrm>
            <a:off x="6934200" y="1806108"/>
            <a:ext cx="3276600" cy="2830510"/>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27" name="Oval 126">
            <a:extLst>
              <a:ext uri="{FF2B5EF4-FFF2-40B4-BE49-F238E27FC236}">
                <a16:creationId xmlns:a16="http://schemas.microsoft.com/office/drawing/2014/main" id="{CA80AA42-F445-9025-A08C-F133B9FAC23C}"/>
              </a:ext>
            </a:extLst>
          </p:cNvPr>
          <p:cNvSpPr>
            <a:spLocks/>
          </p:cNvSpPr>
          <p:nvPr/>
        </p:nvSpPr>
        <p:spPr>
          <a:xfrm>
            <a:off x="8225367" y="4172830"/>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28" name="TextBox 127">
            <a:extLst>
              <a:ext uri="{FF2B5EF4-FFF2-40B4-BE49-F238E27FC236}">
                <a16:creationId xmlns:a16="http://schemas.microsoft.com/office/drawing/2014/main" id="{61C79C71-5119-B198-AA0A-EB2A4330CD51}"/>
              </a:ext>
            </a:extLst>
          </p:cNvPr>
          <p:cNvSpPr txBox="1"/>
          <p:nvPr/>
        </p:nvSpPr>
        <p:spPr>
          <a:xfrm>
            <a:off x="8249751" y="4199738"/>
            <a:ext cx="495649"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GX</a:t>
            </a:r>
          </a:p>
        </p:txBody>
      </p:sp>
      <p:sp>
        <p:nvSpPr>
          <p:cNvPr id="129" name="Oval 128">
            <a:extLst>
              <a:ext uri="{FF2B5EF4-FFF2-40B4-BE49-F238E27FC236}">
                <a16:creationId xmlns:a16="http://schemas.microsoft.com/office/drawing/2014/main" id="{514C2CB0-F333-F82F-B6E0-97A960D760E0}"/>
              </a:ext>
            </a:extLst>
          </p:cNvPr>
          <p:cNvSpPr>
            <a:spLocks/>
          </p:cNvSpPr>
          <p:nvPr/>
        </p:nvSpPr>
        <p:spPr>
          <a:xfrm>
            <a:off x="8221346" y="3064526"/>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0" name="TextBox 129">
            <a:extLst>
              <a:ext uri="{FF2B5EF4-FFF2-40B4-BE49-F238E27FC236}">
                <a16:creationId xmlns:a16="http://schemas.microsoft.com/office/drawing/2014/main" id="{6985BA0D-8210-977E-1749-22A9B83F3716}"/>
              </a:ext>
            </a:extLst>
          </p:cNvPr>
          <p:cNvSpPr txBox="1"/>
          <p:nvPr/>
        </p:nvSpPr>
        <p:spPr>
          <a:xfrm>
            <a:off x="8245730" y="3091434"/>
            <a:ext cx="476412"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GY</a:t>
            </a:r>
          </a:p>
        </p:txBody>
      </p:sp>
      <p:sp>
        <p:nvSpPr>
          <p:cNvPr id="131" name="Oval 130">
            <a:extLst>
              <a:ext uri="{FF2B5EF4-FFF2-40B4-BE49-F238E27FC236}">
                <a16:creationId xmlns:a16="http://schemas.microsoft.com/office/drawing/2014/main" id="{997DFBC5-EACE-27F9-CF8D-D6B3845983FA}"/>
              </a:ext>
            </a:extLst>
          </p:cNvPr>
          <p:cNvSpPr>
            <a:spLocks/>
          </p:cNvSpPr>
          <p:nvPr/>
        </p:nvSpPr>
        <p:spPr>
          <a:xfrm>
            <a:off x="7301868" y="1837319"/>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2" name="TextBox 131">
            <a:extLst>
              <a:ext uri="{FF2B5EF4-FFF2-40B4-BE49-F238E27FC236}">
                <a16:creationId xmlns:a16="http://schemas.microsoft.com/office/drawing/2014/main" id="{50AAF865-F8DE-69F7-3841-6E4ACD884E4D}"/>
              </a:ext>
            </a:extLst>
          </p:cNvPr>
          <p:cNvSpPr txBox="1"/>
          <p:nvPr/>
        </p:nvSpPr>
        <p:spPr>
          <a:xfrm>
            <a:off x="7326252" y="1864227"/>
            <a:ext cx="482824"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GZ</a:t>
            </a:r>
          </a:p>
        </p:txBody>
      </p:sp>
      <p:sp>
        <p:nvSpPr>
          <p:cNvPr id="136" name="Oval 135">
            <a:extLst>
              <a:ext uri="{FF2B5EF4-FFF2-40B4-BE49-F238E27FC236}">
                <a16:creationId xmlns:a16="http://schemas.microsoft.com/office/drawing/2014/main" id="{26C0D57B-4285-0253-81B4-A5D6550CF230}"/>
              </a:ext>
            </a:extLst>
          </p:cNvPr>
          <p:cNvSpPr>
            <a:spLocks/>
          </p:cNvSpPr>
          <p:nvPr/>
        </p:nvSpPr>
        <p:spPr>
          <a:xfrm>
            <a:off x="8292468" y="1855356"/>
            <a:ext cx="1630465"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7" name="TextBox 136">
            <a:extLst>
              <a:ext uri="{FF2B5EF4-FFF2-40B4-BE49-F238E27FC236}">
                <a16:creationId xmlns:a16="http://schemas.microsoft.com/office/drawing/2014/main" id="{0F0FD2BE-7E88-39A7-BBA7-01D369E18206}"/>
              </a:ext>
            </a:extLst>
          </p:cNvPr>
          <p:cNvSpPr txBox="1"/>
          <p:nvPr/>
        </p:nvSpPr>
        <p:spPr>
          <a:xfrm>
            <a:off x="8632997" y="1882264"/>
            <a:ext cx="1010405"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stored_Y</a:t>
            </a:r>
          </a:p>
        </p:txBody>
      </p:sp>
      <p:sp>
        <p:nvSpPr>
          <p:cNvPr id="138" name="Octagon 137">
            <a:extLst>
              <a:ext uri="{FF2B5EF4-FFF2-40B4-BE49-F238E27FC236}">
                <a16:creationId xmlns:a16="http://schemas.microsoft.com/office/drawing/2014/main" id="{121EE70D-7427-7BA4-3D81-F14D407D4243}"/>
              </a:ext>
            </a:extLst>
          </p:cNvPr>
          <p:cNvSpPr>
            <a:spLocks/>
          </p:cNvSpPr>
          <p:nvPr/>
        </p:nvSpPr>
        <p:spPr>
          <a:xfrm>
            <a:off x="7027333" y="2480728"/>
            <a:ext cx="3124200" cy="369332"/>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GY=2*</a:t>
            </a:r>
            <a:r>
              <a:rPr lang="en-US" b="1"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stored_Y</a:t>
            </a: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*G_Z</a:t>
            </a:r>
          </a:p>
        </p:txBody>
      </p:sp>
      <p:cxnSp>
        <p:nvCxnSpPr>
          <p:cNvPr id="147" name="Straight Arrow Connector 146">
            <a:extLst>
              <a:ext uri="{FF2B5EF4-FFF2-40B4-BE49-F238E27FC236}">
                <a16:creationId xmlns:a16="http://schemas.microsoft.com/office/drawing/2014/main" id="{9479752A-CD75-0AA5-6032-153AD3A91D3D}"/>
              </a:ext>
            </a:extLst>
          </p:cNvPr>
          <p:cNvCxnSpPr>
            <a:cxnSpLocks/>
          </p:cNvCxnSpPr>
          <p:nvPr/>
        </p:nvCxnSpPr>
        <p:spPr>
          <a:xfrm>
            <a:off x="7545222" y="2285186"/>
            <a:ext cx="0" cy="19304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EACFC5C0-69C9-BBCC-AA53-6A87D8AA5D84}"/>
              </a:ext>
            </a:extLst>
          </p:cNvPr>
          <p:cNvCxnSpPr>
            <a:cxnSpLocks/>
          </p:cNvCxnSpPr>
          <p:nvPr/>
        </p:nvCxnSpPr>
        <p:spPr>
          <a:xfrm>
            <a:off x="9119892" y="2305249"/>
            <a:ext cx="0" cy="19304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41B294A3-168F-0417-96DF-78AA3EEB622A}"/>
              </a:ext>
            </a:extLst>
          </p:cNvPr>
          <p:cNvCxnSpPr>
            <a:cxnSpLocks/>
          </p:cNvCxnSpPr>
          <p:nvPr/>
        </p:nvCxnSpPr>
        <p:spPr>
          <a:xfrm>
            <a:off x="8475133" y="2866851"/>
            <a:ext cx="0" cy="19304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51" name="Octagon 150">
            <a:extLst>
              <a:ext uri="{FF2B5EF4-FFF2-40B4-BE49-F238E27FC236}">
                <a16:creationId xmlns:a16="http://schemas.microsoft.com/office/drawing/2014/main" id="{F2AD3EB6-AD1E-31EB-62BD-706BE9C78A31}"/>
              </a:ext>
            </a:extLst>
          </p:cNvPr>
          <p:cNvSpPr>
            <a:spLocks/>
          </p:cNvSpPr>
          <p:nvPr/>
        </p:nvSpPr>
        <p:spPr>
          <a:xfrm>
            <a:off x="7326252" y="3640624"/>
            <a:ext cx="2408445" cy="369332"/>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GX =  GY * 2</a:t>
            </a:r>
          </a:p>
        </p:txBody>
      </p:sp>
      <p:cxnSp>
        <p:nvCxnSpPr>
          <p:cNvPr id="152" name="Straight Arrow Connector 151">
            <a:extLst>
              <a:ext uri="{FF2B5EF4-FFF2-40B4-BE49-F238E27FC236}">
                <a16:creationId xmlns:a16="http://schemas.microsoft.com/office/drawing/2014/main" id="{F7E95FDB-CEFE-50D2-1FF3-DED9D243D3C4}"/>
              </a:ext>
            </a:extLst>
          </p:cNvPr>
          <p:cNvCxnSpPr>
            <a:cxnSpLocks/>
          </p:cNvCxnSpPr>
          <p:nvPr/>
        </p:nvCxnSpPr>
        <p:spPr>
          <a:xfrm>
            <a:off x="8474732" y="3502666"/>
            <a:ext cx="0" cy="132497"/>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841DB443-E296-10E3-4F93-9AA394A038B1}"/>
              </a:ext>
            </a:extLst>
          </p:cNvPr>
          <p:cNvCxnSpPr>
            <a:cxnSpLocks/>
          </p:cNvCxnSpPr>
          <p:nvPr/>
        </p:nvCxnSpPr>
        <p:spPr>
          <a:xfrm>
            <a:off x="8474732" y="4027684"/>
            <a:ext cx="401" cy="141337"/>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236F1FBA-4374-7741-FFAF-DEB52FE4BE60}"/>
              </a:ext>
            </a:extLst>
          </p:cNvPr>
          <p:cNvSpPr txBox="1"/>
          <p:nvPr/>
        </p:nvSpPr>
        <p:spPr>
          <a:xfrm>
            <a:off x="7617760" y="4663526"/>
            <a:ext cx="1729961"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Backward SDFG</a:t>
            </a:r>
          </a:p>
        </p:txBody>
      </p:sp>
      <p:cxnSp>
        <p:nvCxnSpPr>
          <p:cNvPr id="162" name="Straight Arrow Connector 161">
            <a:extLst>
              <a:ext uri="{FF2B5EF4-FFF2-40B4-BE49-F238E27FC236}">
                <a16:creationId xmlns:a16="http://schemas.microsoft.com/office/drawing/2014/main" id="{987D59EB-A0A5-6203-C7BF-20FA3AD4429E}"/>
              </a:ext>
            </a:extLst>
          </p:cNvPr>
          <p:cNvCxnSpPr>
            <a:cxnSpLocks/>
          </p:cNvCxnSpPr>
          <p:nvPr/>
        </p:nvCxnSpPr>
        <p:spPr>
          <a:xfrm>
            <a:off x="4462228" y="3126736"/>
            <a:ext cx="2285244"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
        <p:nvSpPr>
          <p:cNvPr id="167" name="Oval 166">
            <a:extLst>
              <a:ext uri="{FF2B5EF4-FFF2-40B4-BE49-F238E27FC236}">
                <a16:creationId xmlns:a16="http://schemas.microsoft.com/office/drawing/2014/main" id="{3026F6F6-E457-C99D-ADA2-E30FB77C2698}"/>
              </a:ext>
            </a:extLst>
          </p:cNvPr>
          <p:cNvSpPr>
            <a:spLocks/>
          </p:cNvSpPr>
          <p:nvPr/>
        </p:nvSpPr>
        <p:spPr>
          <a:xfrm>
            <a:off x="2567868" y="3551429"/>
            <a:ext cx="1630465"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68" name="TextBox 167">
            <a:extLst>
              <a:ext uri="{FF2B5EF4-FFF2-40B4-BE49-F238E27FC236}">
                <a16:creationId xmlns:a16="http://schemas.microsoft.com/office/drawing/2014/main" id="{194EC431-4DFE-4F7F-634B-D85DFE3C4FFA}"/>
              </a:ext>
            </a:extLst>
          </p:cNvPr>
          <p:cNvSpPr txBox="1"/>
          <p:nvPr/>
        </p:nvSpPr>
        <p:spPr>
          <a:xfrm>
            <a:off x="2877897" y="3581219"/>
            <a:ext cx="1010405"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stored_Y</a:t>
            </a:r>
          </a:p>
        </p:txBody>
      </p:sp>
      <p:cxnSp>
        <p:nvCxnSpPr>
          <p:cNvPr id="170" name="Straight Arrow Connector 169">
            <a:extLst>
              <a:ext uri="{FF2B5EF4-FFF2-40B4-BE49-F238E27FC236}">
                <a16:creationId xmlns:a16="http://schemas.microsoft.com/office/drawing/2014/main" id="{DF994C2A-762D-A504-B0DC-EA99C7EE66C6}"/>
              </a:ext>
            </a:extLst>
          </p:cNvPr>
          <p:cNvCxnSpPr>
            <a:cxnSpLocks/>
            <a:stCxn id="106" idx="4"/>
            <a:endCxn id="167" idx="0"/>
          </p:cNvCxnSpPr>
          <p:nvPr/>
        </p:nvCxnSpPr>
        <p:spPr>
          <a:xfrm>
            <a:off x="2479211" y="3331393"/>
            <a:ext cx="903890" cy="220036"/>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75" name="TextBox 174">
            <a:extLst>
              <a:ext uri="{FF2B5EF4-FFF2-40B4-BE49-F238E27FC236}">
                <a16:creationId xmlns:a16="http://schemas.microsoft.com/office/drawing/2014/main" id="{1F16BAB2-D49F-24BD-5F20-5CB107CE4A65}"/>
              </a:ext>
            </a:extLst>
          </p:cNvPr>
          <p:cNvSpPr txBox="1"/>
          <p:nvPr/>
        </p:nvSpPr>
        <p:spPr>
          <a:xfrm>
            <a:off x="4411761" y="2263191"/>
            <a:ext cx="2386179" cy="646331"/>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Stored arrays are used in the backward pass.</a:t>
            </a:r>
          </a:p>
        </p:txBody>
      </p:sp>
      <p:sp>
        <p:nvSpPr>
          <p:cNvPr id="176" name="TextBox 175">
            <a:extLst>
              <a:ext uri="{FF2B5EF4-FFF2-40B4-BE49-F238E27FC236}">
                <a16:creationId xmlns:a16="http://schemas.microsoft.com/office/drawing/2014/main" id="{D6DEA48B-5D58-ACC5-14F3-76830B08CDDD}"/>
              </a:ext>
            </a:extLst>
          </p:cNvPr>
          <p:cNvSpPr txBox="1"/>
          <p:nvPr/>
        </p:nvSpPr>
        <p:spPr>
          <a:xfrm>
            <a:off x="4430652" y="3376189"/>
            <a:ext cx="2408445" cy="646331"/>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No additional computation necessary.</a:t>
            </a:r>
          </a:p>
        </p:txBody>
      </p:sp>
      <p:sp>
        <p:nvSpPr>
          <p:cNvPr id="177" name="TextBox 176">
            <a:extLst>
              <a:ext uri="{FF2B5EF4-FFF2-40B4-BE49-F238E27FC236}">
                <a16:creationId xmlns:a16="http://schemas.microsoft.com/office/drawing/2014/main" id="{296C2C99-82BD-3C2E-E791-CF96FF49906C}"/>
              </a:ext>
            </a:extLst>
          </p:cNvPr>
          <p:cNvSpPr txBox="1"/>
          <p:nvPr/>
        </p:nvSpPr>
        <p:spPr>
          <a:xfrm>
            <a:off x="3362638" y="5264915"/>
            <a:ext cx="4780476" cy="461665"/>
          </a:xfrm>
          <a:prstGeom prst="rect">
            <a:avLst/>
          </a:prstGeom>
          <a:noFill/>
        </p:spPr>
        <p:txBody>
          <a:bodyPr wrap="none" rtlCol="0">
            <a:spAutoFit/>
          </a:bodyPr>
          <a:lstStyle/>
          <a:p>
            <a:r>
              <a:rPr lang="en-US" sz="2400" dirty="0"/>
              <a:t>Storing arrays for the backward pass.</a:t>
            </a:r>
          </a:p>
        </p:txBody>
      </p:sp>
    </p:spTree>
    <p:extLst>
      <p:ext uri="{BB962C8B-B14F-4D97-AF65-F5344CB8AC3E}">
        <p14:creationId xmlns:p14="http://schemas.microsoft.com/office/powerpoint/2010/main" val="2429353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3" grpId="0"/>
      <p:bldP spid="104" grpId="0" animBg="1"/>
      <p:bldP spid="106" grpId="0" animBg="1"/>
      <p:bldP spid="107" grpId="0" animBg="1"/>
      <p:bldP spid="108" grpId="0" animBg="1"/>
      <p:bldP spid="109" grpId="0" animBg="1"/>
      <p:bldP spid="125" grpId="0" animBg="1"/>
      <p:bldP spid="127" grpId="0" animBg="1"/>
      <p:bldP spid="128" grpId="0"/>
      <p:bldP spid="129" grpId="0" animBg="1"/>
      <p:bldP spid="130" grpId="0"/>
      <p:bldP spid="131" grpId="0" animBg="1"/>
      <p:bldP spid="132" grpId="0"/>
      <p:bldP spid="136" grpId="0" animBg="1"/>
      <p:bldP spid="137" grpId="0"/>
      <p:bldP spid="138" grpId="0" animBg="1"/>
      <p:bldP spid="151" grpId="0" animBg="1"/>
      <p:bldP spid="158" grpId="0"/>
      <p:bldP spid="167" grpId="0" animBg="1"/>
      <p:bldP spid="168" grpId="0"/>
      <p:bldP spid="175" grpId="0"/>
      <p:bldP spid="176" grpId="0"/>
      <p:bldP spid="1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BB187-9992-FF90-6A8C-83F68359DEE9}"/>
            </a:ext>
          </a:extLst>
        </p:cNvPr>
        <p:cNvGrpSpPr/>
        <p:nvPr/>
      </p:nvGrpSpPr>
      <p:grpSpPr>
        <a:xfrm>
          <a:off x="0" y="0"/>
          <a:ext cx="0" cy="0"/>
          <a:chOff x="0" y="0"/>
          <a:chExt cx="0" cy="0"/>
        </a:xfrm>
      </p:grpSpPr>
      <p:pic>
        <p:nvPicPr>
          <p:cNvPr id="58" name="Picture 57" descr="A screenshot of a computer code&#10;&#10;AI-generated content may be incorrect.">
            <a:extLst>
              <a:ext uri="{FF2B5EF4-FFF2-40B4-BE49-F238E27FC236}">
                <a16:creationId xmlns:a16="http://schemas.microsoft.com/office/drawing/2014/main" id="{69AAD2EA-DC56-E582-F919-C300572FA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8296"/>
            <a:ext cx="4372119" cy="2941244"/>
          </a:xfrm>
          <a:prstGeom prst="rect">
            <a:avLst/>
          </a:prstGeom>
        </p:spPr>
      </p:pic>
      <p:sp>
        <p:nvSpPr>
          <p:cNvPr id="4" name="Title 3">
            <a:extLst>
              <a:ext uri="{FF2B5EF4-FFF2-40B4-BE49-F238E27FC236}">
                <a16:creationId xmlns:a16="http://schemas.microsoft.com/office/drawing/2014/main" id="{9C5906AC-8B8B-CBE1-38B7-A1A0680ECE79}"/>
              </a:ext>
            </a:extLst>
          </p:cNvPr>
          <p:cNvSpPr>
            <a:spLocks noGrp="1"/>
          </p:cNvSpPr>
          <p:nvPr>
            <p:ph type="title"/>
          </p:nvPr>
        </p:nvSpPr>
        <p:spPr/>
        <p:txBody>
          <a:bodyPr/>
          <a:lstStyle/>
          <a:p>
            <a:r>
              <a:rPr lang="de-CH" dirty="0"/>
              <a:t>Background: Automatic Differentiation </a:t>
            </a:r>
          </a:p>
        </p:txBody>
      </p:sp>
      <p:sp>
        <p:nvSpPr>
          <p:cNvPr id="2" name="TextBox 1">
            <a:extLst>
              <a:ext uri="{FF2B5EF4-FFF2-40B4-BE49-F238E27FC236}">
                <a16:creationId xmlns:a16="http://schemas.microsoft.com/office/drawing/2014/main" id="{CC3ED09C-0926-5ECC-2829-3BF15A35B34C}"/>
              </a:ext>
            </a:extLst>
          </p:cNvPr>
          <p:cNvSpPr txBox="1"/>
          <p:nvPr/>
        </p:nvSpPr>
        <p:spPr>
          <a:xfrm>
            <a:off x="685800" y="3962400"/>
            <a:ext cx="1537152" cy="369332"/>
          </a:xfrm>
          <a:prstGeom prst="rect">
            <a:avLst/>
          </a:prstGeom>
          <a:noFill/>
        </p:spPr>
        <p:txBody>
          <a:bodyPr wrap="none" rtlCol="0">
            <a:spAutoFit/>
          </a:bodyPr>
          <a:lstStyle/>
          <a:p>
            <a:r>
              <a:rPr lang="en-US" dirty="0"/>
              <a:t>Input program</a:t>
            </a:r>
          </a:p>
        </p:txBody>
      </p:sp>
      <p:sp>
        <p:nvSpPr>
          <p:cNvPr id="50" name="Slide Number Placeholder 49">
            <a:extLst>
              <a:ext uri="{FF2B5EF4-FFF2-40B4-BE49-F238E27FC236}">
                <a16:creationId xmlns:a16="http://schemas.microsoft.com/office/drawing/2014/main" id="{B3F58F3A-1181-8131-199F-07153D079EA7}"/>
              </a:ext>
            </a:extLst>
          </p:cNvPr>
          <p:cNvSpPr>
            <a:spLocks noGrp="1"/>
          </p:cNvSpPr>
          <p:nvPr>
            <p:ph type="sldNum" sz="quarter" idx="12"/>
          </p:nvPr>
        </p:nvSpPr>
        <p:spPr/>
        <p:txBody>
          <a:bodyPr/>
          <a:lstStyle/>
          <a:p>
            <a:fld id="{6C6AE60A-B69C-4790-82F7-3882EDF23186}" type="slidenum">
              <a:rPr lang="de-DE" smtClean="0"/>
              <a:pPr/>
              <a:t>3</a:t>
            </a:fld>
            <a:endParaRPr lang="de-DE" dirty="0"/>
          </a:p>
        </p:txBody>
      </p:sp>
      <p:cxnSp>
        <p:nvCxnSpPr>
          <p:cNvPr id="51" name="Straight Arrow Connector 50">
            <a:extLst>
              <a:ext uri="{FF2B5EF4-FFF2-40B4-BE49-F238E27FC236}">
                <a16:creationId xmlns:a16="http://schemas.microsoft.com/office/drawing/2014/main" id="{2D33A99D-1874-C396-9853-38088ABDF055}"/>
              </a:ext>
            </a:extLst>
          </p:cNvPr>
          <p:cNvCxnSpPr>
            <a:cxnSpLocks/>
          </p:cNvCxnSpPr>
          <p:nvPr/>
        </p:nvCxnSpPr>
        <p:spPr>
          <a:xfrm>
            <a:off x="3733800" y="3098918"/>
            <a:ext cx="2133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pic>
        <p:nvPicPr>
          <p:cNvPr id="53" name="Picture 52">
            <a:extLst>
              <a:ext uri="{FF2B5EF4-FFF2-40B4-BE49-F238E27FC236}">
                <a16:creationId xmlns:a16="http://schemas.microsoft.com/office/drawing/2014/main" id="{C1EAD02E-C5BC-3B9F-5D6E-2BA165B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677" y="1143000"/>
            <a:ext cx="7210323" cy="4191000"/>
          </a:xfrm>
          <a:prstGeom prst="rect">
            <a:avLst/>
          </a:prstGeom>
        </p:spPr>
      </p:pic>
      <p:sp>
        <p:nvSpPr>
          <p:cNvPr id="54" name="TextBox 53">
            <a:extLst>
              <a:ext uri="{FF2B5EF4-FFF2-40B4-BE49-F238E27FC236}">
                <a16:creationId xmlns:a16="http://schemas.microsoft.com/office/drawing/2014/main" id="{6B65CC8B-7ECE-2EA3-7475-71F9702D52BC}"/>
              </a:ext>
            </a:extLst>
          </p:cNvPr>
          <p:cNvSpPr txBox="1"/>
          <p:nvPr/>
        </p:nvSpPr>
        <p:spPr>
          <a:xfrm>
            <a:off x="7970520" y="4800600"/>
            <a:ext cx="1961947" cy="369332"/>
          </a:xfrm>
          <a:prstGeom prst="rect">
            <a:avLst/>
          </a:prstGeom>
          <a:noFill/>
        </p:spPr>
        <p:txBody>
          <a:bodyPr wrap="none" rtlCol="0">
            <a:spAutoFit/>
          </a:bodyPr>
          <a:lstStyle/>
          <a:p>
            <a:r>
              <a:rPr lang="en-US" dirty="0"/>
              <a:t>Expanded program</a:t>
            </a:r>
          </a:p>
        </p:txBody>
      </p:sp>
      <p:sp>
        <p:nvSpPr>
          <p:cNvPr id="57" name="TextBox 56">
            <a:extLst>
              <a:ext uri="{FF2B5EF4-FFF2-40B4-BE49-F238E27FC236}">
                <a16:creationId xmlns:a16="http://schemas.microsoft.com/office/drawing/2014/main" id="{B8B7C0A6-289C-DDE0-9E32-3F9605F495A1}"/>
              </a:ext>
            </a:extLst>
          </p:cNvPr>
          <p:cNvSpPr txBox="1"/>
          <p:nvPr/>
        </p:nvSpPr>
        <p:spPr>
          <a:xfrm>
            <a:off x="3810938" y="2537422"/>
            <a:ext cx="1979324" cy="369332"/>
          </a:xfrm>
          <a:prstGeom prst="rect">
            <a:avLst/>
          </a:prstGeom>
          <a:noFill/>
        </p:spPr>
        <p:txBody>
          <a:bodyPr wrap="none" rtlCol="0">
            <a:spAutoFit/>
          </a:bodyPr>
          <a:lstStyle/>
          <a:p>
            <a:r>
              <a:rPr lang="en-US" dirty="0"/>
              <a:t>Expand library calls</a:t>
            </a:r>
          </a:p>
        </p:txBody>
      </p:sp>
    </p:spTree>
    <p:extLst>
      <p:ext uri="{BB962C8B-B14F-4D97-AF65-F5344CB8AC3E}">
        <p14:creationId xmlns:p14="http://schemas.microsoft.com/office/powerpoint/2010/main" val="3209182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4E278-18D0-7140-526F-36F8888F3D07}"/>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7FBFF48F-8C47-5415-EA6D-ABF81FD93257}"/>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problem</a:t>
            </a:r>
          </a:p>
        </p:txBody>
      </p:sp>
      <p:sp>
        <p:nvSpPr>
          <p:cNvPr id="86" name="TextBox 85">
            <a:extLst>
              <a:ext uri="{FF2B5EF4-FFF2-40B4-BE49-F238E27FC236}">
                <a16:creationId xmlns:a16="http://schemas.microsoft.com/office/drawing/2014/main" id="{010E9ECA-4569-0577-5E14-79712EDE37E6}"/>
              </a:ext>
            </a:extLst>
          </p:cNvPr>
          <p:cNvSpPr txBox="1"/>
          <p:nvPr/>
        </p:nvSpPr>
        <p:spPr>
          <a:xfrm>
            <a:off x="2980535" y="5807197"/>
            <a:ext cx="5679164" cy="461665"/>
          </a:xfrm>
          <a:prstGeom prst="rect">
            <a:avLst/>
          </a:prstGeom>
          <a:noFill/>
        </p:spPr>
        <p:txBody>
          <a:bodyPr wrap="square">
            <a:spAutoFit/>
          </a:bodyPr>
          <a:lstStyle/>
          <a:p>
            <a:r>
              <a:rPr lang="en-US" sz="2400" dirty="0"/>
              <a:t>Recomputing arrays in the backward pass.</a:t>
            </a:r>
          </a:p>
        </p:txBody>
      </p:sp>
      <p:sp>
        <p:nvSpPr>
          <p:cNvPr id="3" name="Slide Number Placeholder 2">
            <a:extLst>
              <a:ext uri="{FF2B5EF4-FFF2-40B4-BE49-F238E27FC236}">
                <a16:creationId xmlns:a16="http://schemas.microsoft.com/office/drawing/2014/main" id="{BCB783EF-F955-CDE2-4E9D-2EF1FA9DA085}"/>
              </a:ext>
            </a:extLst>
          </p:cNvPr>
          <p:cNvSpPr>
            <a:spLocks noGrp="1"/>
          </p:cNvSpPr>
          <p:nvPr>
            <p:ph type="sldNum" sz="quarter" idx="12"/>
          </p:nvPr>
        </p:nvSpPr>
        <p:spPr/>
        <p:txBody>
          <a:bodyPr/>
          <a:lstStyle/>
          <a:p>
            <a:fld id="{6DD69A12-C92C-4BBE-9117-F68D7536AD73}" type="slidenum">
              <a:rPr lang="en-US" smtClean="0"/>
              <a:t>30</a:t>
            </a:fld>
            <a:endParaRPr lang="en-US"/>
          </a:p>
        </p:txBody>
      </p:sp>
      <p:sp>
        <p:nvSpPr>
          <p:cNvPr id="90" name="Rectangle 89">
            <a:extLst>
              <a:ext uri="{FF2B5EF4-FFF2-40B4-BE49-F238E27FC236}">
                <a16:creationId xmlns:a16="http://schemas.microsoft.com/office/drawing/2014/main" id="{0F1DCE67-AF06-A740-C706-AF14926FC238}"/>
              </a:ext>
            </a:extLst>
          </p:cNvPr>
          <p:cNvSpPr>
            <a:spLocks/>
          </p:cNvSpPr>
          <p:nvPr/>
        </p:nvSpPr>
        <p:spPr>
          <a:xfrm>
            <a:off x="1676400" y="2463734"/>
            <a:ext cx="2201742" cy="2655954"/>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03" name="TextBox 102">
            <a:extLst>
              <a:ext uri="{FF2B5EF4-FFF2-40B4-BE49-F238E27FC236}">
                <a16:creationId xmlns:a16="http://schemas.microsoft.com/office/drawing/2014/main" id="{40407DF9-28C7-D925-3F08-7F37B7C2612F}"/>
              </a:ext>
            </a:extLst>
          </p:cNvPr>
          <p:cNvSpPr txBox="1"/>
          <p:nvPr/>
        </p:nvSpPr>
        <p:spPr>
          <a:xfrm>
            <a:off x="1928356" y="5291662"/>
            <a:ext cx="1585690"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Forward SDFG</a:t>
            </a:r>
          </a:p>
        </p:txBody>
      </p:sp>
      <p:sp>
        <p:nvSpPr>
          <p:cNvPr id="104" name="Oval 103">
            <a:extLst>
              <a:ext uri="{FF2B5EF4-FFF2-40B4-BE49-F238E27FC236}">
                <a16:creationId xmlns:a16="http://schemas.microsoft.com/office/drawing/2014/main" id="{A95EC635-25F9-F3BD-AB1E-1C9F9B152964}"/>
              </a:ext>
            </a:extLst>
          </p:cNvPr>
          <p:cNvSpPr>
            <a:spLocks/>
          </p:cNvSpPr>
          <p:nvPr/>
        </p:nvSpPr>
        <p:spPr>
          <a:xfrm>
            <a:off x="2474564" y="4659094"/>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Z</a:t>
            </a:r>
          </a:p>
        </p:txBody>
      </p:sp>
      <p:sp>
        <p:nvSpPr>
          <p:cNvPr id="106" name="Oval 105">
            <a:extLst>
              <a:ext uri="{FF2B5EF4-FFF2-40B4-BE49-F238E27FC236}">
                <a16:creationId xmlns:a16="http://schemas.microsoft.com/office/drawing/2014/main" id="{2A1406BF-D752-4F90-CC4E-DCBAE45CB327}"/>
              </a:ext>
            </a:extLst>
          </p:cNvPr>
          <p:cNvSpPr>
            <a:spLocks/>
          </p:cNvSpPr>
          <p:nvPr/>
        </p:nvSpPr>
        <p:spPr>
          <a:xfrm>
            <a:off x="2465787" y="3565185"/>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Y</a:t>
            </a:r>
          </a:p>
        </p:txBody>
      </p:sp>
      <p:sp>
        <p:nvSpPr>
          <p:cNvPr id="107" name="Oval 106">
            <a:extLst>
              <a:ext uri="{FF2B5EF4-FFF2-40B4-BE49-F238E27FC236}">
                <a16:creationId xmlns:a16="http://schemas.microsoft.com/office/drawing/2014/main" id="{63A24BB0-233B-3918-34F9-3E732AC3B7F2}"/>
              </a:ext>
            </a:extLst>
          </p:cNvPr>
          <p:cNvSpPr>
            <a:spLocks/>
          </p:cNvSpPr>
          <p:nvPr/>
        </p:nvSpPr>
        <p:spPr>
          <a:xfrm>
            <a:off x="2465787" y="2527849"/>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X</a:t>
            </a:r>
          </a:p>
        </p:txBody>
      </p:sp>
      <p:sp>
        <p:nvSpPr>
          <p:cNvPr id="108" name="Octagon 107">
            <a:extLst>
              <a:ext uri="{FF2B5EF4-FFF2-40B4-BE49-F238E27FC236}">
                <a16:creationId xmlns:a16="http://schemas.microsoft.com/office/drawing/2014/main" id="{114456E9-B06E-AD1E-5FAC-3786C0DE088E}"/>
              </a:ext>
            </a:extLst>
          </p:cNvPr>
          <p:cNvSpPr>
            <a:spLocks/>
          </p:cNvSpPr>
          <p:nvPr/>
        </p:nvSpPr>
        <p:spPr>
          <a:xfrm>
            <a:off x="2175091" y="3127077"/>
            <a:ext cx="1143000"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Y=2*X</a:t>
            </a:r>
          </a:p>
        </p:txBody>
      </p:sp>
      <p:sp>
        <p:nvSpPr>
          <p:cNvPr id="109" name="Octagon 108">
            <a:extLst>
              <a:ext uri="{FF2B5EF4-FFF2-40B4-BE49-F238E27FC236}">
                <a16:creationId xmlns:a16="http://schemas.microsoft.com/office/drawing/2014/main" id="{E0044DBE-8E3B-D3A1-CC7A-04D2AB3129E8}"/>
              </a:ext>
            </a:extLst>
          </p:cNvPr>
          <p:cNvSpPr>
            <a:spLocks/>
          </p:cNvSpPr>
          <p:nvPr/>
        </p:nvSpPr>
        <p:spPr>
          <a:xfrm>
            <a:off x="2108248" y="4170375"/>
            <a:ext cx="1289695" cy="277290"/>
          </a:xfrm>
          <a:prstGeom prst="octagon">
            <a:avLst/>
          </a:prstGeom>
          <a:solidFill>
            <a:schemeClr val="bg1"/>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 = Y ** 2</a:t>
            </a:r>
          </a:p>
        </p:txBody>
      </p:sp>
      <p:cxnSp>
        <p:nvCxnSpPr>
          <p:cNvPr id="112" name="Straight Arrow Connector 111">
            <a:extLst>
              <a:ext uri="{FF2B5EF4-FFF2-40B4-BE49-F238E27FC236}">
                <a16:creationId xmlns:a16="http://schemas.microsoft.com/office/drawing/2014/main" id="{BC2F2F05-EE49-1F24-DA9B-7FD515452D73}"/>
              </a:ext>
            </a:extLst>
          </p:cNvPr>
          <p:cNvCxnSpPr>
            <a:cxnSpLocks/>
          </p:cNvCxnSpPr>
          <p:nvPr/>
        </p:nvCxnSpPr>
        <p:spPr>
          <a:xfrm>
            <a:off x="2731938" y="4456991"/>
            <a:ext cx="0" cy="217358"/>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B9C67534-B4FD-CC99-9B52-0AC3A9918EDF}"/>
              </a:ext>
            </a:extLst>
          </p:cNvPr>
          <p:cNvCxnSpPr>
            <a:cxnSpLocks/>
            <a:stCxn id="106" idx="4"/>
          </p:cNvCxnSpPr>
          <p:nvPr/>
        </p:nvCxnSpPr>
        <p:spPr>
          <a:xfrm>
            <a:off x="2723161" y="3995015"/>
            <a:ext cx="0" cy="175360"/>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97DE7009-9E40-ED4A-1969-7D25E5FF3C5A}"/>
              </a:ext>
            </a:extLst>
          </p:cNvPr>
          <p:cNvCxnSpPr>
            <a:cxnSpLocks/>
          </p:cNvCxnSpPr>
          <p:nvPr/>
        </p:nvCxnSpPr>
        <p:spPr>
          <a:xfrm>
            <a:off x="2723161" y="3404367"/>
            <a:ext cx="0" cy="175360"/>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D57E5605-BE8E-A213-F253-D8CD000128E3}"/>
              </a:ext>
            </a:extLst>
          </p:cNvPr>
          <p:cNvCxnSpPr>
            <a:cxnSpLocks/>
          </p:cNvCxnSpPr>
          <p:nvPr/>
        </p:nvCxnSpPr>
        <p:spPr>
          <a:xfrm>
            <a:off x="2723161" y="2951717"/>
            <a:ext cx="0" cy="175360"/>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2D879916-77CA-ABA4-D521-26CDADC5EB10}"/>
              </a:ext>
            </a:extLst>
          </p:cNvPr>
          <p:cNvSpPr>
            <a:spLocks/>
          </p:cNvSpPr>
          <p:nvPr/>
        </p:nvSpPr>
        <p:spPr>
          <a:xfrm>
            <a:off x="6926142" y="1092200"/>
            <a:ext cx="3276600" cy="4027488"/>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27" name="Oval 126">
            <a:extLst>
              <a:ext uri="{FF2B5EF4-FFF2-40B4-BE49-F238E27FC236}">
                <a16:creationId xmlns:a16="http://schemas.microsoft.com/office/drawing/2014/main" id="{AE501C58-64D4-E775-4D08-1D32C32CB8C0}"/>
              </a:ext>
            </a:extLst>
          </p:cNvPr>
          <p:cNvSpPr>
            <a:spLocks/>
          </p:cNvSpPr>
          <p:nvPr/>
        </p:nvSpPr>
        <p:spPr>
          <a:xfrm>
            <a:off x="8200376" y="4624770"/>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28" name="TextBox 127">
            <a:extLst>
              <a:ext uri="{FF2B5EF4-FFF2-40B4-BE49-F238E27FC236}">
                <a16:creationId xmlns:a16="http://schemas.microsoft.com/office/drawing/2014/main" id="{34CB29F9-FA15-68DF-47A2-97FC721875C9}"/>
              </a:ext>
            </a:extLst>
          </p:cNvPr>
          <p:cNvSpPr txBox="1"/>
          <p:nvPr/>
        </p:nvSpPr>
        <p:spPr>
          <a:xfrm>
            <a:off x="8224760" y="4651678"/>
            <a:ext cx="450764" cy="369332"/>
          </a:xfrm>
          <a:prstGeom prst="rect">
            <a:avLst/>
          </a:prstGeom>
          <a:noFill/>
        </p:spPr>
        <p:txBody>
          <a:bodyPr wrap="none" rtlCol="0">
            <a:spAutoFit/>
          </a:bodyPr>
          <a:lstStyle/>
          <a:p>
            <a:r>
              <a:rPr lang="en-US" dirty="0"/>
              <a:t>GX</a:t>
            </a:r>
          </a:p>
        </p:txBody>
      </p:sp>
      <p:sp>
        <p:nvSpPr>
          <p:cNvPr id="129" name="Oval 128">
            <a:extLst>
              <a:ext uri="{FF2B5EF4-FFF2-40B4-BE49-F238E27FC236}">
                <a16:creationId xmlns:a16="http://schemas.microsoft.com/office/drawing/2014/main" id="{7ABFD17A-F78C-166F-97AC-D708916A4906}"/>
              </a:ext>
            </a:extLst>
          </p:cNvPr>
          <p:cNvSpPr>
            <a:spLocks/>
          </p:cNvSpPr>
          <p:nvPr/>
        </p:nvSpPr>
        <p:spPr>
          <a:xfrm>
            <a:off x="8196355" y="3516466"/>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30" name="TextBox 129">
            <a:extLst>
              <a:ext uri="{FF2B5EF4-FFF2-40B4-BE49-F238E27FC236}">
                <a16:creationId xmlns:a16="http://schemas.microsoft.com/office/drawing/2014/main" id="{6D899716-B11F-0F05-21C1-97F174CD9943}"/>
              </a:ext>
            </a:extLst>
          </p:cNvPr>
          <p:cNvSpPr txBox="1"/>
          <p:nvPr/>
        </p:nvSpPr>
        <p:spPr>
          <a:xfrm>
            <a:off x="8220739" y="3543374"/>
            <a:ext cx="439351" cy="369332"/>
          </a:xfrm>
          <a:prstGeom prst="rect">
            <a:avLst/>
          </a:prstGeom>
          <a:noFill/>
        </p:spPr>
        <p:txBody>
          <a:bodyPr wrap="none" rtlCol="0">
            <a:spAutoFit/>
          </a:bodyPr>
          <a:lstStyle/>
          <a:p>
            <a:r>
              <a:rPr lang="en-US" dirty="0"/>
              <a:t>GY</a:t>
            </a:r>
          </a:p>
        </p:txBody>
      </p:sp>
      <p:sp>
        <p:nvSpPr>
          <p:cNvPr id="131" name="Oval 130">
            <a:extLst>
              <a:ext uri="{FF2B5EF4-FFF2-40B4-BE49-F238E27FC236}">
                <a16:creationId xmlns:a16="http://schemas.microsoft.com/office/drawing/2014/main" id="{C0F41B3F-2E5F-D75F-2740-5957717D980F}"/>
              </a:ext>
            </a:extLst>
          </p:cNvPr>
          <p:cNvSpPr>
            <a:spLocks/>
          </p:cNvSpPr>
          <p:nvPr/>
        </p:nvSpPr>
        <p:spPr>
          <a:xfrm>
            <a:off x="7276877" y="2289259"/>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32" name="TextBox 131">
            <a:extLst>
              <a:ext uri="{FF2B5EF4-FFF2-40B4-BE49-F238E27FC236}">
                <a16:creationId xmlns:a16="http://schemas.microsoft.com/office/drawing/2014/main" id="{42B70476-B5F7-DD13-5CA6-49B1EDA51648}"/>
              </a:ext>
            </a:extLst>
          </p:cNvPr>
          <p:cNvSpPr txBox="1"/>
          <p:nvPr/>
        </p:nvSpPr>
        <p:spPr>
          <a:xfrm>
            <a:off x="7301261" y="2316167"/>
            <a:ext cx="437940" cy="369332"/>
          </a:xfrm>
          <a:prstGeom prst="rect">
            <a:avLst/>
          </a:prstGeom>
          <a:noFill/>
        </p:spPr>
        <p:txBody>
          <a:bodyPr wrap="none" rtlCol="0">
            <a:spAutoFit/>
          </a:bodyPr>
          <a:lstStyle/>
          <a:p>
            <a:r>
              <a:rPr lang="en-US" dirty="0"/>
              <a:t>GZ</a:t>
            </a:r>
          </a:p>
        </p:txBody>
      </p:sp>
      <p:sp>
        <p:nvSpPr>
          <p:cNvPr id="133" name="Oval 132">
            <a:extLst>
              <a:ext uri="{FF2B5EF4-FFF2-40B4-BE49-F238E27FC236}">
                <a16:creationId xmlns:a16="http://schemas.microsoft.com/office/drawing/2014/main" id="{E68DDC3A-C21C-3A28-A037-0ECD88DD7F0B}"/>
              </a:ext>
            </a:extLst>
          </p:cNvPr>
          <p:cNvSpPr>
            <a:spLocks/>
          </p:cNvSpPr>
          <p:nvPr/>
        </p:nvSpPr>
        <p:spPr>
          <a:xfrm>
            <a:off x="8263667" y="1137888"/>
            <a:ext cx="514748"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34" name="TextBox 133">
            <a:extLst>
              <a:ext uri="{FF2B5EF4-FFF2-40B4-BE49-F238E27FC236}">
                <a16:creationId xmlns:a16="http://schemas.microsoft.com/office/drawing/2014/main" id="{0BE46837-986C-75B4-6AC7-48A6F609BE4E}"/>
              </a:ext>
            </a:extLst>
          </p:cNvPr>
          <p:cNvSpPr txBox="1"/>
          <p:nvPr/>
        </p:nvSpPr>
        <p:spPr>
          <a:xfrm>
            <a:off x="8355771" y="1145695"/>
            <a:ext cx="330540" cy="430887"/>
          </a:xfrm>
          <a:prstGeom prst="rect">
            <a:avLst/>
          </a:prstGeom>
          <a:noFill/>
        </p:spPr>
        <p:txBody>
          <a:bodyPr wrap="none" rtlCol="0">
            <a:spAutoFit/>
          </a:bodyPr>
          <a:lstStyle/>
          <a:p>
            <a:r>
              <a:rPr lang="en-US" sz="2200" dirty="0"/>
              <a:t>X</a:t>
            </a:r>
          </a:p>
        </p:txBody>
      </p:sp>
      <p:sp>
        <p:nvSpPr>
          <p:cNvPr id="135" name="Octagon 134">
            <a:extLst>
              <a:ext uri="{FF2B5EF4-FFF2-40B4-BE49-F238E27FC236}">
                <a16:creationId xmlns:a16="http://schemas.microsoft.com/office/drawing/2014/main" id="{3037F492-8B8E-0390-DE0B-BC954BDADE6B}"/>
              </a:ext>
            </a:extLst>
          </p:cNvPr>
          <p:cNvSpPr>
            <a:spLocks/>
          </p:cNvSpPr>
          <p:nvPr/>
        </p:nvSpPr>
        <p:spPr>
          <a:xfrm>
            <a:off x="7337097" y="1775132"/>
            <a:ext cx="2408445" cy="369332"/>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recomputed_Y</a:t>
            </a: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=2*X</a:t>
            </a:r>
          </a:p>
        </p:txBody>
      </p:sp>
      <p:sp>
        <p:nvSpPr>
          <p:cNvPr id="136" name="Oval 135">
            <a:extLst>
              <a:ext uri="{FF2B5EF4-FFF2-40B4-BE49-F238E27FC236}">
                <a16:creationId xmlns:a16="http://schemas.microsoft.com/office/drawing/2014/main" id="{D94ABF1A-2D70-2CF2-9975-326B86A19C97}"/>
              </a:ext>
            </a:extLst>
          </p:cNvPr>
          <p:cNvSpPr>
            <a:spLocks/>
          </p:cNvSpPr>
          <p:nvPr/>
        </p:nvSpPr>
        <p:spPr>
          <a:xfrm>
            <a:off x="8267477" y="2307296"/>
            <a:ext cx="1630465" cy="42983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37" name="TextBox 136">
            <a:extLst>
              <a:ext uri="{FF2B5EF4-FFF2-40B4-BE49-F238E27FC236}">
                <a16:creationId xmlns:a16="http://schemas.microsoft.com/office/drawing/2014/main" id="{A84CE3AA-1FC6-A5DF-F2E0-1A6211449056}"/>
              </a:ext>
            </a:extLst>
          </p:cNvPr>
          <p:cNvSpPr txBox="1"/>
          <p:nvPr/>
        </p:nvSpPr>
        <p:spPr>
          <a:xfrm>
            <a:off x="8291861" y="2334204"/>
            <a:ext cx="1606081" cy="369332"/>
          </a:xfrm>
          <a:prstGeom prst="rect">
            <a:avLst/>
          </a:prstGeom>
          <a:noFill/>
        </p:spPr>
        <p:txBody>
          <a:bodyPr wrap="none" rtlCol="0">
            <a:spAutoFit/>
          </a:bodyPr>
          <a:lstStyle/>
          <a:p>
            <a:r>
              <a:rPr lang="en-US" dirty="0"/>
              <a:t>recomputed_Y</a:t>
            </a:r>
          </a:p>
        </p:txBody>
      </p:sp>
      <p:sp>
        <p:nvSpPr>
          <p:cNvPr id="138" name="Octagon 137">
            <a:extLst>
              <a:ext uri="{FF2B5EF4-FFF2-40B4-BE49-F238E27FC236}">
                <a16:creationId xmlns:a16="http://schemas.microsoft.com/office/drawing/2014/main" id="{CC186675-93E7-4220-0B93-7B140F75D7C4}"/>
              </a:ext>
            </a:extLst>
          </p:cNvPr>
          <p:cNvSpPr>
            <a:spLocks/>
          </p:cNvSpPr>
          <p:nvPr/>
        </p:nvSpPr>
        <p:spPr>
          <a:xfrm>
            <a:off x="7002342" y="2932668"/>
            <a:ext cx="3124200" cy="369332"/>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GY=2*</a:t>
            </a:r>
            <a:r>
              <a:rPr lang="en-US" b="1"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recomputed_Y</a:t>
            </a: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*G_Z</a:t>
            </a:r>
          </a:p>
        </p:txBody>
      </p:sp>
      <p:cxnSp>
        <p:nvCxnSpPr>
          <p:cNvPr id="139" name="Straight Arrow Connector 138">
            <a:extLst>
              <a:ext uri="{FF2B5EF4-FFF2-40B4-BE49-F238E27FC236}">
                <a16:creationId xmlns:a16="http://schemas.microsoft.com/office/drawing/2014/main" id="{271B1CCC-2B04-9179-03C1-6FDD99FCA5BA}"/>
              </a:ext>
            </a:extLst>
          </p:cNvPr>
          <p:cNvCxnSpPr>
            <a:cxnSpLocks/>
            <a:stCxn id="133" idx="4"/>
          </p:cNvCxnSpPr>
          <p:nvPr/>
        </p:nvCxnSpPr>
        <p:spPr>
          <a:xfrm>
            <a:off x="8521041" y="1567718"/>
            <a:ext cx="5301" cy="20292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2B506406-F1CC-C71F-90B6-B2246F4B437D}"/>
              </a:ext>
            </a:extLst>
          </p:cNvPr>
          <p:cNvCxnSpPr>
            <a:cxnSpLocks/>
            <a:endCxn id="136" idx="0"/>
          </p:cNvCxnSpPr>
          <p:nvPr/>
        </p:nvCxnSpPr>
        <p:spPr>
          <a:xfrm>
            <a:off x="8521041" y="2165680"/>
            <a:ext cx="561669" cy="141616"/>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80378C98-29B0-7B75-5DCD-CB96DE5624F9}"/>
              </a:ext>
            </a:extLst>
          </p:cNvPr>
          <p:cNvCxnSpPr>
            <a:cxnSpLocks/>
          </p:cNvCxnSpPr>
          <p:nvPr/>
        </p:nvCxnSpPr>
        <p:spPr>
          <a:xfrm>
            <a:off x="7520231" y="2737126"/>
            <a:ext cx="0" cy="19304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4B1841A2-C423-23C1-40C5-C0193B3C8295}"/>
              </a:ext>
            </a:extLst>
          </p:cNvPr>
          <p:cNvCxnSpPr>
            <a:cxnSpLocks/>
          </p:cNvCxnSpPr>
          <p:nvPr/>
        </p:nvCxnSpPr>
        <p:spPr>
          <a:xfrm>
            <a:off x="9094901" y="2757189"/>
            <a:ext cx="0" cy="19304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7080EA59-D562-7921-0140-66DE82988952}"/>
              </a:ext>
            </a:extLst>
          </p:cNvPr>
          <p:cNvCxnSpPr>
            <a:cxnSpLocks/>
          </p:cNvCxnSpPr>
          <p:nvPr/>
        </p:nvCxnSpPr>
        <p:spPr>
          <a:xfrm>
            <a:off x="8450142" y="3318791"/>
            <a:ext cx="0" cy="193044"/>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51" name="Octagon 150">
            <a:extLst>
              <a:ext uri="{FF2B5EF4-FFF2-40B4-BE49-F238E27FC236}">
                <a16:creationId xmlns:a16="http://schemas.microsoft.com/office/drawing/2014/main" id="{D17AB403-A276-00A6-EF8B-46D63C155740}"/>
              </a:ext>
            </a:extLst>
          </p:cNvPr>
          <p:cNvSpPr>
            <a:spLocks/>
          </p:cNvSpPr>
          <p:nvPr/>
        </p:nvSpPr>
        <p:spPr>
          <a:xfrm>
            <a:off x="7301261" y="4092564"/>
            <a:ext cx="2408445" cy="369332"/>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GX =  GY * 2</a:t>
            </a:r>
          </a:p>
        </p:txBody>
      </p:sp>
      <p:cxnSp>
        <p:nvCxnSpPr>
          <p:cNvPr id="152" name="Straight Arrow Connector 151">
            <a:extLst>
              <a:ext uri="{FF2B5EF4-FFF2-40B4-BE49-F238E27FC236}">
                <a16:creationId xmlns:a16="http://schemas.microsoft.com/office/drawing/2014/main" id="{F1DE60BB-9D6B-BD64-B519-E192322D5ED2}"/>
              </a:ext>
            </a:extLst>
          </p:cNvPr>
          <p:cNvCxnSpPr>
            <a:cxnSpLocks/>
          </p:cNvCxnSpPr>
          <p:nvPr/>
        </p:nvCxnSpPr>
        <p:spPr>
          <a:xfrm>
            <a:off x="8449741" y="3954606"/>
            <a:ext cx="0" cy="132497"/>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14EB776A-D062-25B1-A297-56D35B3D101E}"/>
              </a:ext>
            </a:extLst>
          </p:cNvPr>
          <p:cNvCxnSpPr>
            <a:cxnSpLocks/>
          </p:cNvCxnSpPr>
          <p:nvPr/>
        </p:nvCxnSpPr>
        <p:spPr>
          <a:xfrm>
            <a:off x="8449741" y="4479624"/>
            <a:ext cx="401" cy="141337"/>
          </a:xfrm>
          <a:prstGeom prst="straightConnector1">
            <a:avLst/>
          </a:prstGeom>
          <a:ln w="28575">
            <a:solidFill>
              <a:schemeClr val="tx1"/>
            </a:solidFill>
            <a:tailEnd type="arrow" w="sm" len="sm"/>
          </a:ln>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7FF73EF9-320E-9AD1-71B2-3F7209700754}"/>
              </a:ext>
            </a:extLst>
          </p:cNvPr>
          <p:cNvSpPr txBox="1"/>
          <p:nvPr/>
        </p:nvSpPr>
        <p:spPr>
          <a:xfrm>
            <a:off x="7709159" y="5291662"/>
            <a:ext cx="1729961"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Backward SDFG</a:t>
            </a:r>
          </a:p>
        </p:txBody>
      </p:sp>
      <p:sp>
        <p:nvSpPr>
          <p:cNvPr id="160" name="TextBox 159">
            <a:extLst>
              <a:ext uri="{FF2B5EF4-FFF2-40B4-BE49-F238E27FC236}">
                <a16:creationId xmlns:a16="http://schemas.microsoft.com/office/drawing/2014/main" id="{9E2484A5-0209-B229-D69E-A2F1DE16A1AF}"/>
              </a:ext>
            </a:extLst>
          </p:cNvPr>
          <p:cNvSpPr txBox="1"/>
          <p:nvPr/>
        </p:nvSpPr>
        <p:spPr>
          <a:xfrm>
            <a:off x="3937743" y="2515340"/>
            <a:ext cx="2835243" cy="646331"/>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No memory cost in the forward pass.</a:t>
            </a:r>
          </a:p>
        </p:txBody>
      </p:sp>
      <p:sp>
        <p:nvSpPr>
          <p:cNvPr id="161" name="TextBox 160">
            <a:extLst>
              <a:ext uri="{FF2B5EF4-FFF2-40B4-BE49-F238E27FC236}">
                <a16:creationId xmlns:a16="http://schemas.microsoft.com/office/drawing/2014/main" id="{09E2DF7C-233E-77E4-6104-3B8D0C652DAA}"/>
              </a:ext>
            </a:extLst>
          </p:cNvPr>
          <p:cNvSpPr txBox="1"/>
          <p:nvPr/>
        </p:nvSpPr>
        <p:spPr>
          <a:xfrm>
            <a:off x="3902526" y="3841926"/>
            <a:ext cx="3124200" cy="923330"/>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A computational </a:t>
            </a:r>
            <a:r>
              <a:rPr lang="en-US" b="1" dirty="0">
                <a:latin typeface="Linux Libertine" panose="02000503000000000000" pitchFamily="2" charset="0"/>
                <a:ea typeface="Linux Libertine" panose="02000503000000000000" pitchFamily="2" charset="0"/>
                <a:cs typeface="Linux Libertine" panose="02000503000000000000" pitchFamily="2" charset="0"/>
              </a:rPr>
              <a:t>and</a:t>
            </a:r>
            <a:r>
              <a:rPr lang="en-US" dirty="0">
                <a:latin typeface="Linux Libertine" panose="02000503000000000000" pitchFamily="2" charset="0"/>
                <a:ea typeface="Linux Libertine" panose="02000503000000000000" pitchFamily="2" charset="0"/>
                <a:cs typeface="Linux Libertine" panose="02000503000000000000" pitchFamily="2" charset="0"/>
              </a:rPr>
              <a:t> memory cost in the backward pass due to recomputing Y.</a:t>
            </a:r>
          </a:p>
        </p:txBody>
      </p:sp>
      <p:cxnSp>
        <p:nvCxnSpPr>
          <p:cNvPr id="162" name="Straight Arrow Connector 161">
            <a:extLst>
              <a:ext uri="{FF2B5EF4-FFF2-40B4-BE49-F238E27FC236}">
                <a16:creationId xmlns:a16="http://schemas.microsoft.com/office/drawing/2014/main" id="{74188584-8CD7-4904-B7B7-94DE1B747475}"/>
              </a:ext>
            </a:extLst>
          </p:cNvPr>
          <p:cNvCxnSpPr>
            <a:cxnSpLocks/>
          </p:cNvCxnSpPr>
          <p:nvPr/>
        </p:nvCxnSpPr>
        <p:spPr>
          <a:xfrm>
            <a:off x="4030542" y="3421300"/>
            <a:ext cx="2742444"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13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animBg="1"/>
      <p:bldP spid="103" grpId="0"/>
      <p:bldP spid="104" grpId="0" animBg="1"/>
      <p:bldP spid="106" grpId="0" animBg="1"/>
      <p:bldP spid="107" grpId="0" animBg="1"/>
      <p:bldP spid="108" grpId="0" animBg="1"/>
      <p:bldP spid="109" grpId="0" animBg="1"/>
      <p:bldP spid="125" grpId="0" animBg="1"/>
      <p:bldP spid="127" grpId="0" animBg="1"/>
      <p:bldP spid="128" grpId="0"/>
      <p:bldP spid="129" grpId="0" animBg="1"/>
      <p:bldP spid="130" grpId="0"/>
      <p:bldP spid="131" grpId="0" animBg="1"/>
      <p:bldP spid="132" grpId="0"/>
      <p:bldP spid="133" grpId="0" animBg="1"/>
      <p:bldP spid="134" grpId="0"/>
      <p:bldP spid="135" grpId="0" animBg="1"/>
      <p:bldP spid="136" grpId="0" animBg="1"/>
      <p:bldP spid="137" grpId="0"/>
      <p:bldP spid="138" grpId="0" animBg="1"/>
      <p:bldP spid="151" grpId="0" animBg="1"/>
      <p:bldP spid="158" grpId="0"/>
      <p:bldP spid="160" grpId="0"/>
      <p:bldP spid="1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54A5-4EB1-9C7B-D230-C9B186EA06C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28AE4E-B4FA-FA93-1971-32648594F243}"/>
              </a:ext>
            </a:extLst>
          </p:cNvPr>
          <p:cNvSpPr>
            <a:spLocks noGrp="1"/>
          </p:cNvSpPr>
          <p:nvPr>
            <p:ph type="sldNum" sz="quarter" idx="12"/>
          </p:nvPr>
        </p:nvSpPr>
        <p:spPr/>
        <p:txBody>
          <a:bodyPr/>
          <a:lstStyle/>
          <a:p>
            <a:fld id="{6C6AE60A-B69C-4790-82F7-3882EDF23186}" type="slidenum">
              <a:rPr lang="de-DE" smtClean="0"/>
              <a:pPr/>
              <a:t>31</a:t>
            </a:fld>
            <a:endParaRPr lang="de-DE" dirty="0"/>
          </a:p>
        </p:txBody>
      </p:sp>
      <p:sp>
        <p:nvSpPr>
          <p:cNvPr id="8" name="TextBox 7">
            <a:extLst>
              <a:ext uri="{FF2B5EF4-FFF2-40B4-BE49-F238E27FC236}">
                <a16:creationId xmlns:a16="http://schemas.microsoft.com/office/drawing/2014/main" id="{5545879F-8AA9-F92F-EC87-8B5117E1C174}"/>
              </a:ext>
            </a:extLst>
          </p:cNvPr>
          <p:cNvSpPr txBox="1"/>
          <p:nvPr/>
        </p:nvSpPr>
        <p:spPr>
          <a:xfrm>
            <a:off x="263352" y="1173522"/>
            <a:ext cx="10981220" cy="923330"/>
          </a:xfrm>
          <a:prstGeom prst="rect">
            <a:avLst/>
          </a:prstGeom>
          <a:noFill/>
        </p:spPr>
        <p:txBody>
          <a:bodyPr wrap="square" rtlCol="0">
            <a:spAutoFit/>
          </a:bodyPr>
          <a:lstStyle/>
          <a:p>
            <a:pPr marL="285750" indent="-285750">
              <a:buFontTx/>
              <a:buChar char="-"/>
            </a:pPr>
            <a:r>
              <a:rPr lang="en-US" dirty="0"/>
              <a:t>Cavity flow example with arrays of size: [1024x1024]</a:t>
            </a:r>
          </a:p>
          <a:p>
            <a:pPr marL="742950" lvl="1" indent="-285750">
              <a:buFontTx/>
              <a:buChar char="-"/>
            </a:pPr>
            <a:r>
              <a:rPr lang="en-US" dirty="0"/>
              <a:t>Total memory usage without storing: 128 MiB</a:t>
            </a:r>
          </a:p>
          <a:p>
            <a:pPr marL="742950" lvl="1" indent="-285750">
              <a:buFontTx/>
              <a:buChar char="-"/>
            </a:pPr>
            <a:r>
              <a:rPr lang="en-US" dirty="0"/>
              <a:t>Storing memory consumption: 0.092*timesteps GiB</a:t>
            </a:r>
          </a:p>
        </p:txBody>
      </p:sp>
      <p:graphicFrame>
        <p:nvGraphicFramePr>
          <p:cNvPr id="2" name="Chart 1">
            <a:extLst>
              <a:ext uri="{FF2B5EF4-FFF2-40B4-BE49-F238E27FC236}">
                <a16:creationId xmlns:a16="http://schemas.microsoft.com/office/drawing/2014/main" id="{6ED19F54-EB5C-311D-7FA8-559E51FF66F9}"/>
              </a:ext>
            </a:extLst>
          </p:cNvPr>
          <p:cNvGraphicFramePr>
            <a:graphicFrameLocks/>
          </p:cNvGraphicFramePr>
          <p:nvPr>
            <p:extLst>
              <p:ext uri="{D42A27DB-BD31-4B8C-83A1-F6EECF244321}">
                <p14:modId xmlns:p14="http://schemas.microsoft.com/office/powerpoint/2010/main" val="2007159291"/>
              </p:ext>
            </p:extLst>
          </p:nvPr>
        </p:nvGraphicFramePr>
        <p:xfrm>
          <a:off x="1919536" y="2132856"/>
          <a:ext cx="6936105" cy="41135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70F89A7-3B98-C9D2-0EEC-0975C9108396}"/>
              </a:ext>
            </a:extLst>
          </p:cNvPr>
          <p:cNvSpPr txBox="1"/>
          <p:nvPr/>
        </p:nvSpPr>
        <p:spPr>
          <a:xfrm>
            <a:off x="435677" y="6093296"/>
            <a:ext cx="10855804" cy="646331"/>
          </a:xfrm>
          <a:prstGeom prst="rect">
            <a:avLst/>
          </a:prstGeom>
          <a:noFill/>
        </p:spPr>
        <p:txBody>
          <a:bodyPr wrap="square">
            <a:spAutoFit/>
          </a:bodyPr>
          <a:lstStyle/>
          <a:p>
            <a:pPr marL="285750" indent="-285750">
              <a:buFontTx/>
              <a:buChar char="-"/>
            </a:pPr>
            <a:r>
              <a:rPr lang="en-US" dirty="0"/>
              <a:t>After 100 timesteps only, the storing is 98.6% of the memory usage of the program (9.2 GiB vs 128 MiB)</a:t>
            </a:r>
          </a:p>
          <a:p>
            <a:pPr marL="285750" indent="-285750">
              <a:buFontTx/>
              <a:buChar char="-"/>
            </a:pPr>
            <a:r>
              <a:rPr lang="en-US" dirty="0"/>
              <a:t>For &gt;4000 timesteps, the memory usage is over 360 GiB</a:t>
            </a:r>
          </a:p>
        </p:txBody>
      </p:sp>
      <p:sp>
        <p:nvSpPr>
          <p:cNvPr id="10" name="Title 3">
            <a:extLst>
              <a:ext uri="{FF2B5EF4-FFF2-40B4-BE49-F238E27FC236}">
                <a16:creationId xmlns:a16="http://schemas.microsoft.com/office/drawing/2014/main" id="{E5016995-CA5E-844A-AFA7-825F70D27539}"/>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problem</a:t>
            </a:r>
          </a:p>
        </p:txBody>
      </p:sp>
    </p:spTree>
    <p:extLst>
      <p:ext uri="{BB962C8B-B14F-4D97-AF65-F5344CB8AC3E}">
        <p14:creationId xmlns:p14="http://schemas.microsoft.com/office/powerpoint/2010/main" val="1902729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F1A0-2BE5-2B12-CDBD-564B7722B4FD}"/>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A1ED989D-261B-0BE6-5E3E-2822EE14BD26}"/>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problem</a:t>
            </a:r>
          </a:p>
        </p:txBody>
      </p:sp>
      <p:sp>
        <p:nvSpPr>
          <p:cNvPr id="3" name="TextBox 2">
            <a:extLst>
              <a:ext uri="{FF2B5EF4-FFF2-40B4-BE49-F238E27FC236}">
                <a16:creationId xmlns:a16="http://schemas.microsoft.com/office/drawing/2014/main" id="{639E2A97-9E80-59C1-696C-FBE8795D60E2}"/>
              </a:ext>
            </a:extLst>
          </p:cNvPr>
          <p:cNvSpPr txBox="1"/>
          <p:nvPr/>
        </p:nvSpPr>
        <p:spPr>
          <a:xfrm>
            <a:off x="299356" y="1304764"/>
            <a:ext cx="11665296" cy="1477328"/>
          </a:xfrm>
          <a:prstGeom prst="rect">
            <a:avLst/>
          </a:prstGeom>
          <a:noFill/>
        </p:spPr>
        <p:txBody>
          <a:bodyPr wrap="square" rtlCol="0">
            <a:spAutoFit/>
          </a:bodyPr>
          <a:lstStyle/>
          <a:p>
            <a:pPr marL="285750" indent="-285750" fontAlgn="base">
              <a:buFontTx/>
              <a:buChar char="-"/>
            </a:pPr>
            <a:r>
              <a:rPr lang="en-US" dirty="0"/>
              <a:t>We have </a:t>
            </a:r>
            <a:r>
              <a:rPr lang="en-US" i="1" dirty="0"/>
              <a:t>n </a:t>
            </a:r>
            <a:r>
              <a:rPr lang="en-US" dirty="0"/>
              <a:t>arrays to decide on whether to store or recompute</a:t>
            </a:r>
          </a:p>
          <a:p>
            <a:pPr marL="285750" indent="-285750" fontAlgn="base">
              <a:buFontTx/>
              <a:buChar char="-"/>
            </a:pPr>
            <a:r>
              <a:rPr lang="en-US" dirty="0"/>
              <a:t>We have </a:t>
            </a:r>
            <a:r>
              <a:rPr lang="en-US" i="1" dirty="0"/>
              <a:t>n </a:t>
            </a:r>
            <a:r>
              <a:rPr lang="en-US" dirty="0"/>
              <a:t>binary variables, one for each array</a:t>
            </a:r>
          </a:p>
          <a:p>
            <a:pPr marL="285750" indent="-285750" fontAlgn="base">
              <a:buFontTx/>
              <a:buChar char="-"/>
            </a:pPr>
            <a:r>
              <a:rPr lang="en-US" dirty="0"/>
              <a:t>We model the memory usage of the program</a:t>
            </a:r>
          </a:p>
          <a:p>
            <a:pPr marL="285750" indent="-285750" fontAlgn="base">
              <a:buFontTx/>
              <a:buChar char="-"/>
            </a:pPr>
            <a:r>
              <a:rPr lang="en-US" dirty="0"/>
              <a:t>We identify where the store and recomputation will be in the program and how would they change the memory usage</a:t>
            </a:r>
          </a:p>
          <a:p>
            <a:pPr marL="285750" indent="-285750" fontAlgn="base">
              <a:buFontTx/>
              <a:buChar char="-"/>
            </a:pPr>
            <a:r>
              <a:rPr lang="en-US" dirty="0"/>
              <a:t>We formulate an ILP and solve for the optimal combination of the binary variables</a:t>
            </a:r>
          </a:p>
        </p:txBody>
      </p:sp>
      <p:pic>
        <p:nvPicPr>
          <p:cNvPr id="4" name="Picture 3">
            <a:extLst>
              <a:ext uri="{FF2B5EF4-FFF2-40B4-BE49-F238E27FC236}">
                <a16:creationId xmlns:a16="http://schemas.microsoft.com/office/drawing/2014/main" id="{AA5D9092-6F11-EC73-0695-7A222F8EB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2276872"/>
            <a:ext cx="9264352" cy="4408939"/>
          </a:xfrm>
          <a:prstGeom prst="rect">
            <a:avLst/>
          </a:prstGeom>
        </p:spPr>
      </p:pic>
      <p:sp>
        <p:nvSpPr>
          <p:cNvPr id="2" name="Slide Number Placeholder 1">
            <a:extLst>
              <a:ext uri="{FF2B5EF4-FFF2-40B4-BE49-F238E27FC236}">
                <a16:creationId xmlns:a16="http://schemas.microsoft.com/office/drawing/2014/main" id="{BD7B6E9C-BA1F-4D6B-948D-6A409936B1D1}"/>
              </a:ext>
            </a:extLst>
          </p:cNvPr>
          <p:cNvSpPr>
            <a:spLocks noGrp="1"/>
          </p:cNvSpPr>
          <p:nvPr>
            <p:ph type="sldNum" sz="quarter" idx="12"/>
          </p:nvPr>
        </p:nvSpPr>
        <p:spPr/>
        <p:txBody>
          <a:bodyPr/>
          <a:lstStyle/>
          <a:p>
            <a:fld id="{6DD69A12-C92C-4BBE-9117-F68D7536AD73}" type="slidenum">
              <a:rPr lang="en-US" smtClean="0"/>
              <a:t>32</a:t>
            </a:fld>
            <a:endParaRPr lang="en-US"/>
          </a:p>
        </p:txBody>
      </p:sp>
    </p:spTree>
    <p:extLst>
      <p:ext uri="{BB962C8B-B14F-4D97-AF65-F5344CB8AC3E}">
        <p14:creationId xmlns:p14="http://schemas.microsoft.com/office/powerpoint/2010/main" val="2146263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8B94-4528-37C3-9E5A-17F414384D76}"/>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DC4284AF-9738-D10B-4352-72AC1B0E648A}"/>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ILP example</a:t>
            </a:r>
          </a:p>
        </p:txBody>
      </p:sp>
      <p:pic>
        <p:nvPicPr>
          <p:cNvPr id="4098" name="Picture 2">
            <a:extLst>
              <a:ext uri="{FF2B5EF4-FFF2-40B4-BE49-F238E27FC236}">
                <a16:creationId xmlns:a16="http://schemas.microsoft.com/office/drawing/2014/main" id="{5231FE0E-AE28-C1B8-5B78-6DE6BFD00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0" y="1249224"/>
            <a:ext cx="13073550" cy="4359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F2FD90-8A84-4034-0590-7D7371ED34EA}"/>
              </a:ext>
            </a:extLst>
          </p:cNvPr>
          <p:cNvSpPr txBox="1"/>
          <p:nvPr/>
        </p:nvSpPr>
        <p:spPr>
          <a:xfrm>
            <a:off x="3512976" y="6093767"/>
            <a:ext cx="5867400" cy="461665"/>
          </a:xfrm>
          <a:prstGeom prst="rect">
            <a:avLst/>
          </a:prstGeom>
          <a:noFill/>
        </p:spPr>
        <p:txBody>
          <a:bodyPr wrap="square">
            <a:spAutoFit/>
          </a:bodyPr>
          <a:lstStyle/>
          <a:p>
            <a:pPr rtl="0">
              <a:buNone/>
            </a:pPr>
            <a:r>
              <a:rPr lang="en-US" sz="2400" b="0" i="0" u="none" strike="noStrike" dirty="0">
                <a:solidFill>
                  <a:srgbClr val="000000"/>
                </a:solidFill>
                <a:effectLst/>
                <a:latin typeface="Calibri" panose="020F0502020204030204" pitchFamily="34" charset="0"/>
              </a:rPr>
              <a:t>Memory usage overtime: store vs. recompute</a:t>
            </a:r>
            <a:endParaRPr lang="en-US" sz="2400" dirty="0"/>
          </a:p>
        </p:txBody>
      </p:sp>
      <p:sp>
        <p:nvSpPr>
          <p:cNvPr id="7" name="Rectangle 6">
            <a:extLst>
              <a:ext uri="{FF2B5EF4-FFF2-40B4-BE49-F238E27FC236}">
                <a16:creationId xmlns:a16="http://schemas.microsoft.com/office/drawing/2014/main" id="{3B10D815-C461-4EF8-0500-F14DE4276526}"/>
              </a:ext>
            </a:extLst>
          </p:cNvPr>
          <p:cNvSpPr/>
          <p:nvPr/>
        </p:nvSpPr>
        <p:spPr>
          <a:xfrm>
            <a:off x="8076220" y="1799534"/>
            <a:ext cx="3096344" cy="59118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4B0458-9372-A3D2-18B0-58E7AF72CB8E}"/>
              </a:ext>
            </a:extLst>
          </p:cNvPr>
          <p:cNvSpPr txBox="1"/>
          <p:nvPr/>
        </p:nvSpPr>
        <p:spPr>
          <a:xfrm>
            <a:off x="8076220" y="1652050"/>
            <a:ext cx="3204356" cy="738664"/>
          </a:xfrm>
          <a:prstGeom prst="rect">
            <a:avLst/>
          </a:prstGeom>
          <a:noFill/>
        </p:spPr>
        <p:txBody>
          <a:bodyPr wrap="square">
            <a:spAutoFit/>
          </a:bodyPr>
          <a:lstStyle/>
          <a:p>
            <a:pPr rtl="0">
              <a:buNone/>
            </a:pPr>
            <a:br>
              <a:rPr lang="en-US" sz="1400" b="0" dirty="0">
                <a:effectLst/>
              </a:rPr>
            </a:br>
            <a:r>
              <a:rPr lang="en-US" sz="1400" b="0" i="0" u="none" strike="noStrike" dirty="0" err="1">
                <a:solidFill>
                  <a:srgbClr val="1F77B4"/>
                </a:solidFill>
                <a:effectLst/>
                <a:latin typeface="Calibri" panose="020F0502020204030204" pitchFamily="34" charset="0"/>
              </a:rPr>
              <a:t>DaCe_bwd_store</a:t>
            </a:r>
            <a:r>
              <a:rPr lang="en-US" sz="1400" b="0" i="0" u="none" strike="noStrike" dirty="0">
                <a:solidFill>
                  <a:srgbClr val="1F77B4"/>
                </a:solidFill>
                <a:effectLst/>
                <a:latin typeface="Calibri" panose="020F0502020204030204" pitchFamily="34" charset="0"/>
              </a:rPr>
              <a:t> - 3704 ms - 752 MiB</a:t>
            </a:r>
            <a:r>
              <a:rPr lang="en-US" sz="1400" b="0" i="0" u="none" strike="noStrike" dirty="0">
                <a:solidFill>
                  <a:srgbClr val="FF7F0E"/>
                </a:solidFill>
                <a:effectLst/>
                <a:latin typeface="Calibri" panose="020F0502020204030204" pitchFamily="34" charset="0"/>
              </a:rPr>
              <a:t> </a:t>
            </a:r>
          </a:p>
          <a:p>
            <a:pPr rtl="0">
              <a:buNone/>
            </a:pPr>
            <a:r>
              <a:rPr lang="en-US" sz="1400" b="0" i="0" u="none" strike="noStrike" dirty="0" err="1">
                <a:solidFill>
                  <a:srgbClr val="FF7F0E"/>
                </a:solidFill>
                <a:effectLst/>
                <a:latin typeface="Calibri" panose="020F0502020204030204" pitchFamily="34" charset="0"/>
              </a:rPr>
              <a:t>DaCe_bwd_recomp</a:t>
            </a:r>
            <a:r>
              <a:rPr lang="en-US" sz="1400" b="0" i="0" u="none" strike="noStrike" dirty="0">
                <a:solidFill>
                  <a:srgbClr val="FF7F0E"/>
                </a:solidFill>
                <a:effectLst/>
                <a:latin typeface="Calibri" panose="020F0502020204030204" pitchFamily="34" charset="0"/>
              </a:rPr>
              <a:t> - 4091 ms - 651 MiB</a:t>
            </a:r>
            <a:endParaRPr lang="en-US" sz="1400" b="0" dirty="0">
              <a:effectLst/>
            </a:endParaRPr>
          </a:p>
        </p:txBody>
      </p:sp>
      <p:sp>
        <p:nvSpPr>
          <p:cNvPr id="2" name="Slide Number Placeholder 1">
            <a:extLst>
              <a:ext uri="{FF2B5EF4-FFF2-40B4-BE49-F238E27FC236}">
                <a16:creationId xmlns:a16="http://schemas.microsoft.com/office/drawing/2014/main" id="{9ECE4986-72D9-AF41-5AE0-163CAC53DE27}"/>
              </a:ext>
            </a:extLst>
          </p:cNvPr>
          <p:cNvSpPr>
            <a:spLocks noGrp="1"/>
          </p:cNvSpPr>
          <p:nvPr>
            <p:ph type="sldNum" sz="quarter" idx="12"/>
          </p:nvPr>
        </p:nvSpPr>
        <p:spPr/>
        <p:txBody>
          <a:bodyPr/>
          <a:lstStyle/>
          <a:p>
            <a:fld id="{6DD69A12-C92C-4BBE-9117-F68D7536AD73}" type="slidenum">
              <a:rPr lang="en-US" smtClean="0"/>
              <a:t>33</a:t>
            </a:fld>
            <a:endParaRPr lang="en-US"/>
          </a:p>
        </p:txBody>
      </p:sp>
      <p:sp>
        <p:nvSpPr>
          <p:cNvPr id="5" name="Rectangle 4">
            <a:extLst>
              <a:ext uri="{FF2B5EF4-FFF2-40B4-BE49-F238E27FC236}">
                <a16:creationId xmlns:a16="http://schemas.microsoft.com/office/drawing/2014/main" id="{AD292509-6AAB-97CE-4FCC-A2415E9996FA}"/>
              </a:ext>
            </a:extLst>
          </p:cNvPr>
          <p:cNvSpPr/>
          <p:nvPr/>
        </p:nvSpPr>
        <p:spPr>
          <a:xfrm>
            <a:off x="5334000" y="1399032"/>
            <a:ext cx="1524000" cy="351734"/>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0C99E3-50C5-4684-B8BB-CB70890C5CC4}"/>
              </a:ext>
            </a:extLst>
          </p:cNvPr>
          <p:cNvSpPr/>
          <p:nvPr/>
        </p:nvSpPr>
        <p:spPr>
          <a:xfrm>
            <a:off x="1720788" y="5065776"/>
            <a:ext cx="9451776" cy="427516"/>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6B9EA03-8E46-208C-3F19-2ADC218495B5}"/>
              </a:ext>
            </a:extLst>
          </p:cNvPr>
          <p:cNvSpPr txBox="1"/>
          <p:nvPr/>
        </p:nvSpPr>
        <p:spPr>
          <a:xfrm>
            <a:off x="3041668" y="5065776"/>
            <a:ext cx="652743" cy="369332"/>
          </a:xfrm>
          <a:prstGeom prst="rect">
            <a:avLst/>
          </a:prstGeom>
          <a:noFill/>
        </p:spPr>
        <p:txBody>
          <a:bodyPr wrap="none" rtlCol="0">
            <a:spAutoFit/>
          </a:bodyPr>
          <a:lstStyle/>
          <a:p>
            <a:r>
              <a:rPr lang="en-US" dirty="0"/>
              <a:t>1000</a:t>
            </a:r>
          </a:p>
        </p:txBody>
      </p:sp>
      <p:sp>
        <p:nvSpPr>
          <p:cNvPr id="10" name="TextBox 9">
            <a:extLst>
              <a:ext uri="{FF2B5EF4-FFF2-40B4-BE49-F238E27FC236}">
                <a16:creationId xmlns:a16="http://schemas.microsoft.com/office/drawing/2014/main" id="{BA2331DA-7E11-D6F7-1947-3EC45C3133D4}"/>
              </a:ext>
            </a:extLst>
          </p:cNvPr>
          <p:cNvSpPr txBox="1"/>
          <p:nvPr/>
        </p:nvSpPr>
        <p:spPr>
          <a:xfrm>
            <a:off x="4947846" y="5005832"/>
            <a:ext cx="652743" cy="369332"/>
          </a:xfrm>
          <a:prstGeom prst="rect">
            <a:avLst/>
          </a:prstGeom>
          <a:noFill/>
        </p:spPr>
        <p:txBody>
          <a:bodyPr wrap="none" rtlCol="0">
            <a:spAutoFit/>
          </a:bodyPr>
          <a:lstStyle/>
          <a:p>
            <a:r>
              <a:rPr lang="en-US" dirty="0"/>
              <a:t>2000</a:t>
            </a:r>
          </a:p>
        </p:txBody>
      </p:sp>
      <p:sp>
        <p:nvSpPr>
          <p:cNvPr id="11" name="TextBox 10">
            <a:extLst>
              <a:ext uri="{FF2B5EF4-FFF2-40B4-BE49-F238E27FC236}">
                <a16:creationId xmlns:a16="http://schemas.microsoft.com/office/drawing/2014/main" id="{F2C1DEDC-1E2A-2C6B-DACB-D5CF08346345}"/>
              </a:ext>
            </a:extLst>
          </p:cNvPr>
          <p:cNvSpPr txBox="1"/>
          <p:nvPr/>
        </p:nvSpPr>
        <p:spPr>
          <a:xfrm>
            <a:off x="6854024" y="4991388"/>
            <a:ext cx="652743" cy="369332"/>
          </a:xfrm>
          <a:prstGeom prst="rect">
            <a:avLst/>
          </a:prstGeom>
          <a:noFill/>
        </p:spPr>
        <p:txBody>
          <a:bodyPr wrap="none" rtlCol="0">
            <a:spAutoFit/>
          </a:bodyPr>
          <a:lstStyle/>
          <a:p>
            <a:r>
              <a:rPr lang="en-US" dirty="0"/>
              <a:t>3000</a:t>
            </a:r>
          </a:p>
        </p:txBody>
      </p:sp>
      <p:sp>
        <p:nvSpPr>
          <p:cNvPr id="12" name="TextBox 11">
            <a:extLst>
              <a:ext uri="{FF2B5EF4-FFF2-40B4-BE49-F238E27FC236}">
                <a16:creationId xmlns:a16="http://schemas.microsoft.com/office/drawing/2014/main" id="{3875F544-34A1-7154-9B82-8D142F5ABC80}"/>
              </a:ext>
            </a:extLst>
          </p:cNvPr>
          <p:cNvSpPr txBox="1"/>
          <p:nvPr/>
        </p:nvSpPr>
        <p:spPr>
          <a:xfrm>
            <a:off x="8760202" y="4991388"/>
            <a:ext cx="652743" cy="369332"/>
          </a:xfrm>
          <a:prstGeom prst="rect">
            <a:avLst/>
          </a:prstGeom>
          <a:noFill/>
        </p:spPr>
        <p:txBody>
          <a:bodyPr wrap="none" rtlCol="0">
            <a:spAutoFit/>
          </a:bodyPr>
          <a:lstStyle/>
          <a:p>
            <a:r>
              <a:rPr lang="en-US" dirty="0"/>
              <a:t>4000</a:t>
            </a:r>
          </a:p>
        </p:txBody>
      </p:sp>
      <p:sp>
        <p:nvSpPr>
          <p:cNvPr id="13" name="TextBox 12">
            <a:extLst>
              <a:ext uri="{FF2B5EF4-FFF2-40B4-BE49-F238E27FC236}">
                <a16:creationId xmlns:a16="http://schemas.microsoft.com/office/drawing/2014/main" id="{49BC3A23-6B09-FE7C-504B-E74339AFE344}"/>
              </a:ext>
            </a:extLst>
          </p:cNvPr>
          <p:cNvSpPr txBox="1"/>
          <p:nvPr/>
        </p:nvSpPr>
        <p:spPr>
          <a:xfrm>
            <a:off x="10603260" y="5015500"/>
            <a:ext cx="652743" cy="369332"/>
          </a:xfrm>
          <a:prstGeom prst="rect">
            <a:avLst/>
          </a:prstGeom>
          <a:noFill/>
        </p:spPr>
        <p:txBody>
          <a:bodyPr wrap="none" rtlCol="0">
            <a:spAutoFit/>
          </a:bodyPr>
          <a:lstStyle/>
          <a:p>
            <a:r>
              <a:rPr lang="en-US" dirty="0"/>
              <a:t>5000</a:t>
            </a:r>
          </a:p>
        </p:txBody>
      </p:sp>
      <p:sp>
        <p:nvSpPr>
          <p:cNvPr id="14" name="TextBox 13">
            <a:extLst>
              <a:ext uri="{FF2B5EF4-FFF2-40B4-BE49-F238E27FC236}">
                <a16:creationId xmlns:a16="http://schemas.microsoft.com/office/drawing/2014/main" id="{E07F4FED-7058-7330-F29A-43815A4AC87E}"/>
              </a:ext>
            </a:extLst>
          </p:cNvPr>
          <p:cNvSpPr txBox="1"/>
          <p:nvPr/>
        </p:nvSpPr>
        <p:spPr>
          <a:xfrm>
            <a:off x="5600589" y="5384832"/>
            <a:ext cx="1255055" cy="400110"/>
          </a:xfrm>
          <a:prstGeom prst="rect">
            <a:avLst/>
          </a:prstGeom>
          <a:noFill/>
        </p:spPr>
        <p:txBody>
          <a:bodyPr wrap="square">
            <a:spAutoFit/>
          </a:bodyPr>
          <a:lstStyle/>
          <a:p>
            <a:pPr rtl="0">
              <a:buNone/>
            </a:pPr>
            <a:r>
              <a:rPr lang="en-US" sz="2000" b="0" i="0" u="none" strike="noStrike" dirty="0">
                <a:solidFill>
                  <a:srgbClr val="000000"/>
                </a:solidFill>
                <a:effectLst/>
                <a:latin typeface="Calibri" panose="020F0502020204030204" pitchFamily="34" charset="0"/>
              </a:rPr>
              <a:t>Time (ms)</a:t>
            </a:r>
            <a:endParaRPr lang="en-US" sz="2000" dirty="0"/>
          </a:p>
        </p:txBody>
      </p:sp>
      <p:sp>
        <p:nvSpPr>
          <p:cNvPr id="16" name="Rectangle 15">
            <a:extLst>
              <a:ext uri="{FF2B5EF4-FFF2-40B4-BE49-F238E27FC236}">
                <a16:creationId xmlns:a16="http://schemas.microsoft.com/office/drawing/2014/main" id="{7691C140-FB02-CE9C-791B-E6155B8C879D}"/>
              </a:ext>
            </a:extLst>
          </p:cNvPr>
          <p:cNvSpPr/>
          <p:nvPr/>
        </p:nvSpPr>
        <p:spPr>
          <a:xfrm rot="16200000">
            <a:off x="-789954" y="3413483"/>
            <a:ext cx="4139236" cy="427516"/>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A1D9833-7758-FB2F-91F2-5A4792DE076D}"/>
              </a:ext>
            </a:extLst>
          </p:cNvPr>
          <p:cNvSpPr txBox="1"/>
          <p:nvPr/>
        </p:nvSpPr>
        <p:spPr>
          <a:xfrm rot="16200000">
            <a:off x="-409182" y="3136695"/>
            <a:ext cx="2457126" cy="400110"/>
          </a:xfrm>
          <a:prstGeom prst="rect">
            <a:avLst/>
          </a:prstGeom>
          <a:noFill/>
        </p:spPr>
        <p:txBody>
          <a:bodyPr wrap="square">
            <a:spAutoFit/>
          </a:bodyPr>
          <a:lstStyle/>
          <a:p>
            <a:pPr rtl="0">
              <a:buNone/>
            </a:pPr>
            <a:r>
              <a:rPr lang="en-US" sz="2000" b="0" i="0" u="none" strike="noStrike" dirty="0">
                <a:solidFill>
                  <a:srgbClr val="000000"/>
                </a:solidFill>
                <a:effectLst/>
                <a:latin typeface="Calibri" panose="020F0502020204030204" pitchFamily="34" charset="0"/>
              </a:rPr>
              <a:t>Memory usage (MiB)</a:t>
            </a:r>
            <a:endParaRPr lang="en-US" sz="2000" dirty="0"/>
          </a:p>
        </p:txBody>
      </p:sp>
      <p:sp>
        <p:nvSpPr>
          <p:cNvPr id="17" name="TextBox 16">
            <a:extLst>
              <a:ext uri="{FF2B5EF4-FFF2-40B4-BE49-F238E27FC236}">
                <a16:creationId xmlns:a16="http://schemas.microsoft.com/office/drawing/2014/main" id="{5C84B540-A330-D2A4-519E-D48A0471B41F}"/>
              </a:ext>
            </a:extLst>
          </p:cNvPr>
          <p:cNvSpPr txBox="1"/>
          <p:nvPr/>
        </p:nvSpPr>
        <p:spPr>
          <a:xfrm>
            <a:off x="1187155" y="4911887"/>
            <a:ext cx="276038" cy="307777"/>
          </a:xfrm>
          <a:prstGeom prst="rect">
            <a:avLst/>
          </a:prstGeom>
          <a:noFill/>
        </p:spPr>
        <p:txBody>
          <a:bodyPr wrap="none" rtlCol="0">
            <a:spAutoFit/>
          </a:bodyPr>
          <a:lstStyle/>
          <a:p>
            <a:r>
              <a:rPr lang="en-US" sz="1400" dirty="0"/>
              <a:t>0</a:t>
            </a:r>
          </a:p>
        </p:txBody>
      </p:sp>
      <p:sp>
        <p:nvSpPr>
          <p:cNvPr id="18" name="TextBox 17">
            <a:extLst>
              <a:ext uri="{FF2B5EF4-FFF2-40B4-BE49-F238E27FC236}">
                <a16:creationId xmlns:a16="http://schemas.microsoft.com/office/drawing/2014/main" id="{665E54D8-7EBA-20AF-27F0-CE0C817B5F0A}"/>
              </a:ext>
            </a:extLst>
          </p:cNvPr>
          <p:cNvSpPr txBox="1"/>
          <p:nvPr/>
        </p:nvSpPr>
        <p:spPr>
          <a:xfrm>
            <a:off x="1095784" y="4660256"/>
            <a:ext cx="458780" cy="307777"/>
          </a:xfrm>
          <a:prstGeom prst="rect">
            <a:avLst/>
          </a:prstGeom>
          <a:noFill/>
        </p:spPr>
        <p:txBody>
          <a:bodyPr wrap="none" rtlCol="0">
            <a:spAutoFit/>
          </a:bodyPr>
          <a:lstStyle/>
          <a:p>
            <a:r>
              <a:rPr lang="en-US" sz="1400" dirty="0"/>
              <a:t>100</a:t>
            </a:r>
          </a:p>
        </p:txBody>
      </p:sp>
      <p:sp>
        <p:nvSpPr>
          <p:cNvPr id="22" name="TextBox 21">
            <a:extLst>
              <a:ext uri="{FF2B5EF4-FFF2-40B4-BE49-F238E27FC236}">
                <a16:creationId xmlns:a16="http://schemas.microsoft.com/office/drawing/2014/main" id="{009A6532-0A27-66D0-9288-7B21998C777F}"/>
              </a:ext>
            </a:extLst>
          </p:cNvPr>
          <p:cNvSpPr txBox="1"/>
          <p:nvPr/>
        </p:nvSpPr>
        <p:spPr>
          <a:xfrm>
            <a:off x="1095784" y="4382499"/>
            <a:ext cx="458780" cy="307777"/>
          </a:xfrm>
          <a:prstGeom prst="rect">
            <a:avLst/>
          </a:prstGeom>
          <a:noFill/>
        </p:spPr>
        <p:txBody>
          <a:bodyPr wrap="none" rtlCol="0">
            <a:spAutoFit/>
          </a:bodyPr>
          <a:lstStyle/>
          <a:p>
            <a:r>
              <a:rPr lang="en-US" sz="1400" dirty="0"/>
              <a:t>200</a:t>
            </a:r>
          </a:p>
        </p:txBody>
      </p:sp>
      <p:sp>
        <p:nvSpPr>
          <p:cNvPr id="23" name="TextBox 22">
            <a:extLst>
              <a:ext uri="{FF2B5EF4-FFF2-40B4-BE49-F238E27FC236}">
                <a16:creationId xmlns:a16="http://schemas.microsoft.com/office/drawing/2014/main" id="{1A7E2DB9-2896-97D8-5B2B-34C8648CD3A3}"/>
              </a:ext>
            </a:extLst>
          </p:cNvPr>
          <p:cNvSpPr txBox="1"/>
          <p:nvPr/>
        </p:nvSpPr>
        <p:spPr>
          <a:xfrm>
            <a:off x="1103973" y="4150099"/>
            <a:ext cx="458780" cy="307777"/>
          </a:xfrm>
          <a:prstGeom prst="rect">
            <a:avLst/>
          </a:prstGeom>
          <a:noFill/>
        </p:spPr>
        <p:txBody>
          <a:bodyPr wrap="none" rtlCol="0">
            <a:spAutoFit/>
          </a:bodyPr>
          <a:lstStyle/>
          <a:p>
            <a:r>
              <a:rPr lang="en-US" sz="1400" dirty="0"/>
              <a:t>300</a:t>
            </a:r>
          </a:p>
        </p:txBody>
      </p:sp>
      <p:sp>
        <p:nvSpPr>
          <p:cNvPr id="36" name="TextBox 35">
            <a:extLst>
              <a:ext uri="{FF2B5EF4-FFF2-40B4-BE49-F238E27FC236}">
                <a16:creationId xmlns:a16="http://schemas.microsoft.com/office/drawing/2014/main" id="{49CE9D11-0910-C51A-9CF5-974D62C2C58E}"/>
              </a:ext>
            </a:extLst>
          </p:cNvPr>
          <p:cNvSpPr txBox="1"/>
          <p:nvPr/>
        </p:nvSpPr>
        <p:spPr>
          <a:xfrm>
            <a:off x="1103973" y="3908127"/>
            <a:ext cx="458780" cy="307777"/>
          </a:xfrm>
          <a:prstGeom prst="rect">
            <a:avLst/>
          </a:prstGeom>
          <a:noFill/>
        </p:spPr>
        <p:txBody>
          <a:bodyPr wrap="none" rtlCol="0">
            <a:spAutoFit/>
          </a:bodyPr>
          <a:lstStyle/>
          <a:p>
            <a:r>
              <a:rPr lang="en-US" sz="1400" dirty="0"/>
              <a:t>400</a:t>
            </a:r>
          </a:p>
        </p:txBody>
      </p:sp>
      <p:sp>
        <p:nvSpPr>
          <p:cNvPr id="37" name="TextBox 36">
            <a:extLst>
              <a:ext uri="{FF2B5EF4-FFF2-40B4-BE49-F238E27FC236}">
                <a16:creationId xmlns:a16="http://schemas.microsoft.com/office/drawing/2014/main" id="{9585DD16-1EDE-13BD-40F3-437745FC7BE7}"/>
              </a:ext>
            </a:extLst>
          </p:cNvPr>
          <p:cNvSpPr txBox="1"/>
          <p:nvPr/>
        </p:nvSpPr>
        <p:spPr>
          <a:xfrm>
            <a:off x="1103973" y="3666155"/>
            <a:ext cx="458780" cy="307777"/>
          </a:xfrm>
          <a:prstGeom prst="rect">
            <a:avLst/>
          </a:prstGeom>
          <a:noFill/>
        </p:spPr>
        <p:txBody>
          <a:bodyPr wrap="none" rtlCol="0">
            <a:spAutoFit/>
          </a:bodyPr>
          <a:lstStyle/>
          <a:p>
            <a:r>
              <a:rPr lang="en-US" sz="1400" dirty="0"/>
              <a:t>500</a:t>
            </a:r>
          </a:p>
        </p:txBody>
      </p:sp>
      <p:sp>
        <p:nvSpPr>
          <p:cNvPr id="38" name="TextBox 37">
            <a:extLst>
              <a:ext uri="{FF2B5EF4-FFF2-40B4-BE49-F238E27FC236}">
                <a16:creationId xmlns:a16="http://schemas.microsoft.com/office/drawing/2014/main" id="{D5755200-2100-C6C1-7EDB-38D14AB173A0}"/>
              </a:ext>
            </a:extLst>
          </p:cNvPr>
          <p:cNvSpPr txBox="1"/>
          <p:nvPr/>
        </p:nvSpPr>
        <p:spPr>
          <a:xfrm>
            <a:off x="1103973" y="3424183"/>
            <a:ext cx="458780" cy="307777"/>
          </a:xfrm>
          <a:prstGeom prst="rect">
            <a:avLst/>
          </a:prstGeom>
          <a:noFill/>
        </p:spPr>
        <p:txBody>
          <a:bodyPr wrap="none" rtlCol="0">
            <a:spAutoFit/>
          </a:bodyPr>
          <a:lstStyle/>
          <a:p>
            <a:r>
              <a:rPr lang="en-US" sz="1400" dirty="0"/>
              <a:t>600</a:t>
            </a:r>
          </a:p>
        </p:txBody>
      </p:sp>
      <p:sp>
        <p:nvSpPr>
          <p:cNvPr id="39" name="TextBox 38">
            <a:extLst>
              <a:ext uri="{FF2B5EF4-FFF2-40B4-BE49-F238E27FC236}">
                <a16:creationId xmlns:a16="http://schemas.microsoft.com/office/drawing/2014/main" id="{4C2AF7F1-5127-79DE-5EA2-6186E75FAFF2}"/>
              </a:ext>
            </a:extLst>
          </p:cNvPr>
          <p:cNvSpPr txBox="1"/>
          <p:nvPr/>
        </p:nvSpPr>
        <p:spPr>
          <a:xfrm>
            <a:off x="1103973" y="3182211"/>
            <a:ext cx="458780" cy="307777"/>
          </a:xfrm>
          <a:prstGeom prst="rect">
            <a:avLst/>
          </a:prstGeom>
          <a:noFill/>
        </p:spPr>
        <p:txBody>
          <a:bodyPr wrap="none" rtlCol="0">
            <a:spAutoFit/>
          </a:bodyPr>
          <a:lstStyle/>
          <a:p>
            <a:r>
              <a:rPr lang="en-US" sz="1400" dirty="0"/>
              <a:t>700</a:t>
            </a:r>
          </a:p>
        </p:txBody>
      </p:sp>
      <p:sp>
        <p:nvSpPr>
          <p:cNvPr id="40" name="TextBox 39">
            <a:extLst>
              <a:ext uri="{FF2B5EF4-FFF2-40B4-BE49-F238E27FC236}">
                <a16:creationId xmlns:a16="http://schemas.microsoft.com/office/drawing/2014/main" id="{48AF8C00-8775-B60D-1796-C56D71503D0A}"/>
              </a:ext>
            </a:extLst>
          </p:cNvPr>
          <p:cNvSpPr txBox="1"/>
          <p:nvPr/>
        </p:nvSpPr>
        <p:spPr>
          <a:xfrm>
            <a:off x="1103973" y="2940239"/>
            <a:ext cx="458780" cy="307777"/>
          </a:xfrm>
          <a:prstGeom prst="rect">
            <a:avLst/>
          </a:prstGeom>
          <a:noFill/>
        </p:spPr>
        <p:txBody>
          <a:bodyPr wrap="none" rtlCol="0">
            <a:spAutoFit/>
          </a:bodyPr>
          <a:lstStyle/>
          <a:p>
            <a:r>
              <a:rPr lang="en-US" sz="1400" dirty="0"/>
              <a:t>800</a:t>
            </a:r>
          </a:p>
        </p:txBody>
      </p:sp>
      <p:sp>
        <p:nvSpPr>
          <p:cNvPr id="41" name="TextBox 40">
            <a:extLst>
              <a:ext uri="{FF2B5EF4-FFF2-40B4-BE49-F238E27FC236}">
                <a16:creationId xmlns:a16="http://schemas.microsoft.com/office/drawing/2014/main" id="{7FDC8DB1-DF81-84CF-6D38-E4CEF30B0794}"/>
              </a:ext>
            </a:extLst>
          </p:cNvPr>
          <p:cNvSpPr txBox="1"/>
          <p:nvPr/>
        </p:nvSpPr>
        <p:spPr>
          <a:xfrm>
            <a:off x="1103973" y="2698267"/>
            <a:ext cx="458780" cy="307777"/>
          </a:xfrm>
          <a:prstGeom prst="rect">
            <a:avLst/>
          </a:prstGeom>
          <a:noFill/>
        </p:spPr>
        <p:txBody>
          <a:bodyPr wrap="none" rtlCol="0">
            <a:spAutoFit/>
          </a:bodyPr>
          <a:lstStyle/>
          <a:p>
            <a:r>
              <a:rPr lang="en-US" sz="1400" dirty="0"/>
              <a:t>900</a:t>
            </a:r>
          </a:p>
        </p:txBody>
      </p:sp>
      <p:sp>
        <p:nvSpPr>
          <p:cNvPr id="42" name="TextBox 41">
            <a:extLst>
              <a:ext uri="{FF2B5EF4-FFF2-40B4-BE49-F238E27FC236}">
                <a16:creationId xmlns:a16="http://schemas.microsoft.com/office/drawing/2014/main" id="{6CEBB29A-99D4-3795-F0B8-6A2B6B530893}"/>
              </a:ext>
            </a:extLst>
          </p:cNvPr>
          <p:cNvSpPr txBox="1"/>
          <p:nvPr/>
        </p:nvSpPr>
        <p:spPr>
          <a:xfrm>
            <a:off x="1004413" y="2456295"/>
            <a:ext cx="550151" cy="307777"/>
          </a:xfrm>
          <a:prstGeom prst="rect">
            <a:avLst/>
          </a:prstGeom>
          <a:noFill/>
        </p:spPr>
        <p:txBody>
          <a:bodyPr wrap="none" rtlCol="0">
            <a:spAutoFit/>
          </a:bodyPr>
          <a:lstStyle/>
          <a:p>
            <a:r>
              <a:rPr lang="en-US" sz="1400" dirty="0"/>
              <a:t>1000</a:t>
            </a:r>
          </a:p>
        </p:txBody>
      </p:sp>
      <p:sp>
        <p:nvSpPr>
          <p:cNvPr id="46" name="TextBox 45">
            <a:extLst>
              <a:ext uri="{FF2B5EF4-FFF2-40B4-BE49-F238E27FC236}">
                <a16:creationId xmlns:a16="http://schemas.microsoft.com/office/drawing/2014/main" id="{4C55CB1C-4113-71FB-6582-93531EE7435D}"/>
              </a:ext>
            </a:extLst>
          </p:cNvPr>
          <p:cNvSpPr txBox="1"/>
          <p:nvPr/>
        </p:nvSpPr>
        <p:spPr>
          <a:xfrm>
            <a:off x="1004413" y="2209800"/>
            <a:ext cx="550151" cy="307777"/>
          </a:xfrm>
          <a:prstGeom prst="rect">
            <a:avLst/>
          </a:prstGeom>
          <a:noFill/>
        </p:spPr>
        <p:txBody>
          <a:bodyPr wrap="none" rtlCol="0">
            <a:spAutoFit/>
          </a:bodyPr>
          <a:lstStyle/>
          <a:p>
            <a:r>
              <a:rPr lang="en-US" sz="1400" dirty="0"/>
              <a:t>1100</a:t>
            </a:r>
          </a:p>
        </p:txBody>
      </p:sp>
      <p:sp>
        <p:nvSpPr>
          <p:cNvPr id="47" name="TextBox 46">
            <a:extLst>
              <a:ext uri="{FF2B5EF4-FFF2-40B4-BE49-F238E27FC236}">
                <a16:creationId xmlns:a16="http://schemas.microsoft.com/office/drawing/2014/main" id="{0B1BC6CC-95EC-D355-0EFF-BFF1F1C99F6F}"/>
              </a:ext>
            </a:extLst>
          </p:cNvPr>
          <p:cNvSpPr txBox="1"/>
          <p:nvPr/>
        </p:nvSpPr>
        <p:spPr>
          <a:xfrm>
            <a:off x="1004412" y="1974735"/>
            <a:ext cx="550151" cy="307777"/>
          </a:xfrm>
          <a:prstGeom prst="rect">
            <a:avLst/>
          </a:prstGeom>
          <a:noFill/>
        </p:spPr>
        <p:txBody>
          <a:bodyPr wrap="none" rtlCol="0">
            <a:spAutoFit/>
          </a:bodyPr>
          <a:lstStyle/>
          <a:p>
            <a:r>
              <a:rPr lang="en-US" sz="1400" dirty="0"/>
              <a:t>1200</a:t>
            </a:r>
          </a:p>
        </p:txBody>
      </p:sp>
    </p:spTree>
    <p:extLst>
      <p:ext uri="{BB962C8B-B14F-4D97-AF65-F5344CB8AC3E}">
        <p14:creationId xmlns:p14="http://schemas.microsoft.com/office/powerpoint/2010/main" val="355525418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660E2-2EE3-D294-9E09-29BD4649D831}"/>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CF25792D-8272-6E27-DFBA-5D65CDFFC175}"/>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ILP example</a:t>
            </a:r>
          </a:p>
        </p:txBody>
      </p:sp>
      <p:sp>
        <p:nvSpPr>
          <p:cNvPr id="5" name="TextBox 4">
            <a:extLst>
              <a:ext uri="{FF2B5EF4-FFF2-40B4-BE49-F238E27FC236}">
                <a16:creationId xmlns:a16="http://schemas.microsoft.com/office/drawing/2014/main" id="{A7E6DFDB-7A7A-7610-A3FC-20B9A1D6DAA5}"/>
              </a:ext>
            </a:extLst>
          </p:cNvPr>
          <p:cNvSpPr txBox="1"/>
          <p:nvPr/>
        </p:nvSpPr>
        <p:spPr>
          <a:xfrm>
            <a:off x="191344" y="1340768"/>
            <a:ext cx="4456856" cy="923330"/>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Binary decision variables:</a:t>
            </a:r>
            <a:endParaRPr lang="en-US" b="0" dirty="0">
              <a:effectLst/>
            </a:endParaRPr>
          </a:p>
          <a:p>
            <a:pPr rtl="0">
              <a:buNone/>
            </a:pPr>
            <a:r>
              <a:rPr lang="en-US" sz="1800" b="0" i="0" u="none" strike="noStrike" dirty="0">
                <a:solidFill>
                  <a:srgbClr val="000000"/>
                </a:solidFill>
                <a:effectLst/>
                <a:latin typeface="Calibri" panose="020F0502020204030204" pitchFamily="34" charset="0"/>
              </a:rPr>
              <a:t>               if array 0 should be stored</a:t>
            </a:r>
            <a:endParaRPr lang="en-US" b="0" dirty="0">
              <a:effectLst/>
            </a:endParaRPr>
          </a:p>
          <a:p>
            <a:pPr rtl="0">
              <a:buNone/>
            </a:pPr>
            <a:r>
              <a:rPr lang="en-US" sz="1800" b="0" i="0" u="none" strike="noStrike" dirty="0">
                <a:solidFill>
                  <a:srgbClr val="000000"/>
                </a:solidFill>
                <a:effectLst/>
                <a:latin typeface="Calibri" panose="020F0502020204030204" pitchFamily="34" charset="0"/>
              </a:rPr>
              <a:t>               if array 0 should be recomputed</a:t>
            </a:r>
            <a:endParaRPr lang="en-US" b="0" dirty="0">
              <a:effectLst/>
            </a:endParaRPr>
          </a:p>
        </p:txBody>
      </p:sp>
      <p:sp>
        <p:nvSpPr>
          <p:cNvPr id="9" name="TextBox 8">
            <a:extLst>
              <a:ext uri="{FF2B5EF4-FFF2-40B4-BE49-F238E27FC236}">
                <a16:creationId xmlns:a16="http://schemas.microsoft.com/office/drawing/2014/main" id="{68697A23-AC0F-6BFF-6207-A6CDEF02FC41}"/>
              </a:ext>
            </a:extLst>
          </p:cNvPr>
          <p:cNvSpPr txBox="1"/>
          <p:nvPr/>
        </p:nvSpPr>
        <p:spPr>
          <a:xfrm>
            <a:off x="5600700" y="1340768"/>
            <a:ext cx="6097772" cy="369332"/>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Storage sizes: </a:t>
            </a:r>
            <a:endParaRPr lang="en-US" b="0" dirty="0">
              <a:effectLst/>
            </a:endParaRPr>
          </a:p>
        </p:txBody>
      </p:sp>
      <p:sp>
        <p:nvSpPr>
          <p:cNvPr id="11" name="TextBox 10">
            <a:extLst>
              <a:ext uri="{FF2B5EF4-FFF2-40B4-BE49-F238E27FC236}">
                <a16:creationId xmlns:a16="http://schemas.microsoft.com/office/drawing/2014/main" id="{F2888064-3EAC-58E0-D51C-C5EA09131127}"/>
              </a:ext>
            </a:extLst>
          </p:cNvPr>
          <p:cNvSpPr txBox="1"/>
          <p:nvPr/>
        </p:nvSpPr>
        <p:spPr>
          <a:xfrm>
            <a:off x="191344" y="3177842"/>
            <a:ext cx="3636404" cy="369332"/>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Computational costs:  </a:t>
            </a:r>
            <a:endParaRPr lang="en-US" b="0" dirty="0">
              <a:effectLst/>
            </a:endParaRPr>
          </a:p>
        </p:txBody>
      </p:sp>
      <p:sp>
        <p:nvSpPr>
          <p:cNvPr id="13" name="TextBox 12">
            <a:extLst>
              <a:ext uri="{FF2B5EF4-FFF2-40B4-BE49-F238E27FC236}">
                <a16:creationId xmlns:a16="http://schemas.microsoft.com/office/drawing/2014/main" id="{EC3830A7-F97B-0DB1-7299-226F014D5A99}"/>
              </a:ext>
            </a:extLst>
          </p:cNvPr>
          <p:cNvSpPr txBox="1"/>
          <p:nvPr/>
        </p:nvSpPr>
        <p:spPr>
          <a:xfrm>
            <a:off x="5600700" y="3177842"/>
            <a:ext cx="4955326" cy="369332"/>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Peak memory usage of each recomputation block: </a:t>
            </a:r>
            <a:endParaRPr lang="en-US" b="0" dirty="0">
              <a:effectLst/>
            </a:endParaRPr>
          </a:p>
        </p:txBody>
      </p:sp>
      <p:sp>
        <p:nvSpPr>
          <p:cNvPr id="16" name="TextBox 15">
            <a:extLst>
              <a:ext uri="{FF2B5EF4-FFF2-40B4-BE49-F238E27FC236}">
                <a16:creationId xmlns:a16="http://schemas.microsoft.com/office/drawing/2014/main" id="{F667760C-CB2F-235A-08C0-BF9B9A85EA7A}"/>
              </a:ext>
            </a:extLst>
          </p:cNvPr>
          <p:cNvSpPr txBox="1"/>
          <p:nvPr/>
        </p:nvSpPr>
        <p:spPr>
          <a:xfrm>
            <a:off x="3029112" y="4726401"/>
            <a:ext cx="6097772" cy="369332"/>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The objective function to minimize will be: </a:t>
            </a:r>
            <a:endParaRPr lang="en-US" b="0" dirty="0">
              <a:effectLst/>
            </a:endParaRPr>
          </a:p>
        </p:txBody>
      </p:sp>
      <p:sp>
        <p:nvSpPr>
          <p:cNvPr id="2" name="Slide Number Placeholder 1">
            <a:extLst>
              <a:ext uri="{FF2B5EF4-FFF2-40B4-BE49-F238E27FC236}">
                <a16:creationId xmlns:a16="http://schemas.microsoft.com/office/drawing/2014/main" id="{40538555-2E57-3F7F-7C4B-E9C13CEF8DA2}"/>
              </a:ext>
            </a:extLst>
          </p:cNvPr>
          <p:cNvSpPr>
            <a:spLocks noGrp="1"/>
          </p:cNvSpPr>
          <p:nvPr>
            <p:ph type="sldNum" sz="quarter" idx="12"/>
          </p:nvPr>
        </p:nvSpPr>
        <p:spPr/>
        <p:txBody>
          <a:bodyPr/>
          <a:lstStyle/>
          <a:p>
            <a:fld id="{6DD69A12-C92C-4BBE-9117-F68D7536AD73}" type="slidenum">
              <a:rPr lang="en-US" smtClean="0"/>
              <a:t>34</a:t>
            </a:fld>
            <a:endParaRPr lang="en-US"/>
          </a:p>
        </p:txBody>
      </p:sp>
      <p:sp>
        <p:nvSpPr>
          <p:cNvPr id="3" name="TextBox 2">
            <a:extLst>
              <a:ext uri="{FF2B5EF4-FFF2-40B4-BE49-F238E27FC236}">
                <a16:creationId xmlns:a16="http://schemas.microsoft.com/office/drawing/2014/main" id="{7FF418DE-D3C4-6B6E-B8F0-6CBFEFEB189D}"/>
              </a:ext>
            </a:extLst>
          </p:cNvPr>
          <p:cNvSpPr txBox="1"/>
          <p:nvPr/>
        </p:nvSpPr>
        <p:spPr>
          <a:xfrm>
            <a:off x="5631180" y="2959100"/>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B2B0D36-33E4-2137-D6A1-1323174F5C03}"/>
                  </a:ext>
                </a:extLst>
              </p:cNvPr>
              <p:cNvSpPr txBox="1"/>
              <p:nvPr/>
            </p:nvSpPr>
            <p:spPr>
              <a:xfrm>
                <a:off x="1447800" y="5143941"/>
                <a:ext cx="774013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e>
                      </m:d>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0</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2</m:t>
                              </m:r>
                            </m:sub>
                          </m:sSub>
                        </m:e>
                      </m:d>
                      <m:r>
                        <a:rPr lang="en-US" i="1" dirty="0" smtClean="0">
                          <a:latin typeface="Cambria Math" panose="02040503050406030204" pitchFamily="18" charset="0"/>
                        </a:rPr>
                        <m:t>=300∗</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0</m:t>
                              </m:r>
                            </m:sub>
                          </m:sSub>
                        </m:e>
                      </m:d>
                      <m:r>
                        <a:rPr lang="en-US" i="1" dirty="0" smtClean="0">
                          <a:latin typeface="Cambria Math" panose="02040503050406030204" pitchFamily="18" charset="0"/>
                        </a:rPr>
                        <m:t>+600∗</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1</m:t>
                              </m:r>
                            </m:sub>
                          </m:sSub>
                        </m:e>
                      </m:d>
                      <m:r>
                        <a:rPr lang="en-US" i="1" dirty="0" smtClean="0">
                          <a:latin typeface="Cambria Math" panose="02040503050406030204" pitchFamily="18" charset="0"/>
                        </a:rPr>
                        <m:t>+1100∗</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2</m:t>
                              </m:r>
                            </m:sub>
                          </m:sSub>
                        </m:e>
                      </m:d>
                    </m:oMath>
                  </m:oMathPara>
                </a14:m>
                <a:endParaRPr lang="en-US" dirty="0"/>
              </a:p>
            </p:txBody>
          </p:sp>
        </mc:Choice>
        <mc:Fallback xmlns="">
          <p:sp>
            <p:nvSpPr>
              <p:cNvPr id="19" name="TextBox 18">
                <a:extLst>
                  <a:ext uri="{FF2B5EF4-FFF2-40B4-BE49-F238E27FC236}">
                    <a16:creationId xmlns:a16="http://schemas.microsoft.com/office/drawing/2014/main" id="{CB2B0D36-33E4-2137-D6A1-1323174F5C03}"/>
                  </a:ext>
                </a:extLst>
              </p:cNvPr>
              <p:cNvSpPr txBox="1">
                <a:spLocks noRot="1" noChangeAspect="1" noMove="1" noResize="1" noEditPoints="1" noAdjustHandles="1" noChangeArrowheads="1" noChangeShapeType="1" noTextEdit="1"/>
              </p:cNvSpPr>
              <p:nvPr/>
            </p:nvSpPr>
            <p:spPr>
              <a:xfrm>
                <a:off x="1447800" y="5143941"/>
                <a:ext cx="7740134" cy="646331"/>
              </a:xfrm>
              <a:prstGeom prst="rect">
                <a:avLst/>
              </a:prstGeom>
              <a:blipFill>
                <a:blip r:embed="rId3"/>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1B70A29-1A5E-D2DD-2420-34A5A9C1FA2C}"/>
                  </a:ext>
                </a:extLst>
              </p:cNvPr>
              <p:cNvSpPr txBox="1"/>
              <p:nvPr/>
            </p:nvSpPr>
            <p:spPr>
              <a:xfrm>
                <a:off x="685800" y="3306867"/>
                <a:ext cx="2563202" cy="553998"/>
              </a:xfrm>
              <a:prstGeom prst="rect">
                <a:avLst/>
              </a:prstGeom>
              <a:noFill/>
            </p:spPr>
            <p:txBody>
              <a:bodyPr wrap="none" lIns="0" tIns="0" rIns="0" bIns="0" rtlCol="0">
                <a:spAutoFit/>
              </a:bodyPr>
              <a:lstStyle/>
              <a:p>
                <a:pPr indent="457200"/>
                <a:endParaRPr lang="en-US" i="1" dirty="0">
                  <a:latin typeface="Cambria Math" panose="02040503050406030204" pitchFamily="18" charset="0"/>
                </a:endParaRPr>
              </a:p>
              <a:p>
                <a:pPr indent="45720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m:rPr>
                          <m:nor/>
                        </m:rPr>
                        <a:rPr lang="en-US" dirty="0">
                          <a:solidFill>
                            <a:srgbClr val="000000"/>
                          </a:solidFill>
                          <a:latin typeface="Calibri" panose="020F0502020204030204" pitchFamily="34" charset="0"/>
                        </a:rPr>
                        <m:t>= 300,</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𝑐</m:t>
                          </m:r>
                        </m:e>
                        <m:sub>
                          <m:r>
                            <a:rPr lang="en-US" i="1">
                              <a:latin typeface="Cambria Math" panose="02040503050406030204" pitchFamily="18" charset="0"/>
                            </a:rPr>
                            <m:t>1</m:t>
                          </m:r>
                        </m:sub>
                      </m:sSub>
                      <m:r>
                        <m:rPr>
                          <m:nor/>
                        </m:rPr>
                        <a:rPr lang="en-US" dirty="0">
                          <a:solidFill>
                            <a:srgbClr val="000000"/>
                          </a:solidFill>
                          <a:latin typeface="Calibri" panose="020F0502020204030204" pitchFamily="34" charset="0"/>
                        </a:rPr>
                        <m:t>= 600,</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𝑐</m:t>
                          </m:r>
                        </m:e>
                        <m:sub>
                          <m:r>
                            <a:rPr lang="en-US" i="1">
                              <a:latin typeface="Cambria Math" panose="02040503050406030204" pitchFamily="18" charset="0"/>
                            </a:rPr>
                            <m:t>2</m:t>
                          </m:r>
                        </m:sub>
                      </m:sSub>
                      <m:r>
                        <m:rPr>
                          <m:nor/>
                        </m:rPr>
                        <a:rPr lang="en-US" dirty="0">
                          <a:solidFill>
                            <a:srgbClr val="000000"/>
                          </a:solidFill>
                          <a:latin typeface="Calibri" panose="020F0502020204030204" pitchFamily="34" charset="0"/>
                        </a:rPr>
                        <m:t>= 1100</m:t>
                      </m:r>
                    </m:oMath>
                  </m:oMathPara>
                </a14:m>
                <a:endParaRPr lang="en-US" dirty="0"/>
              </a:p>
            </p:txBody>
          </p:sp>
        </mc:Choice>
        <mc:Fallback xmlns="">
          <p:sp>
            <p:nvSpPr>
              <p:cNvPr id="20" name="TextBox 19">
                <a:extLst>
                  <a:ext uri="{FF2B5EF4-FFF2-40B4-BE49-F238E27FC236}">
                    <a16:creationId xmlns:a16="http://schemas.microsoft.com/office/drawing/2014/main" id="{71B70A29-1A5E-D2DD-2420-34A5A9C1FA2C}"/>
                  </a:ext>
                </a:extLst>
              </p:cNvPr>
              <p:cNvSpPr txBox="1">
                <a:spLocks noRot="1" noChangeAspect="1" noMove="1" noResize="1" noEditPoints="1" noAdjustHandles="1" noChangeArrowheads="1" noChangeShapeType="1" noTextEdit="1"/>
              </p:cNvSpPr>
              <p:nvPr/>
            </p:nvSpPr>
            <p:spPr>
              <a:xfrm>
                <a:off x="685800" y="3306867"/>
                <a:ext cx="2563202" cy="553998"/>
              </a:xfrm>
              <a:prstGeom prst="rect">
                <a:avLst/>
              </a:prstGeom>
              <a:blipFill>
                <a:blip r:embed="rId4"/>
                <a:stretch>
                  <a:fillRect l="-2381" r="-476" b="-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E49AFE-7D8A-D3E0-4E11-A04152D6C491}"/>
                  </a:ext>
                </a:extLst>
              </p:cNvPr>
              <p:cNvSpPr txBox="1"/>
              <p:nvPr/>
            </p:nvSpPr>
            <p:spPr>
              <a:xfrm>
                <a:off x="6335294" y="3595382"/>
                <a:ext cx="2811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𝑅</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𝐴</m:t>
                          </m:r>
                        </m:e>
                        <m:sub>
                          <m:r>
                            <a:rPr lang="en-US" dirty="0">
                              <a:solidFill>
                                <a:srgbClr val="000000"/>
                              </a:solidFill>
                              <a:latin typeface="Cambria Math" panose="02040503050406030204" pitchFamily="18" charset="0"/>
                            </a:rPr>
                            <m:t>0</m:t>
                          </m:r>
                        </m:sub>
                      </m:sSub>
                      <m:r>
                        <m:rPr>
                          <m:nor/>
                        </m:rPr>
                        <a:rPr lang="en-US" dirty="0">
                          <a:solidFill>
                            <a:srgbClr val="000000"/>
                          </a:solidFill>
                          <a:latin typeface="Calibri" panose="020F0502020204030204" pitchFamily="34" charset="0"/>
                        </a:rPr>
                        <m:t>= 50,</m:t>
                      </m:r>
                      <m:r>
                        <a:rPr lang="en-US" b="0" i="1" dirty="0" smtClean="0">
                          <a:solidFill>
                            <a:srgbClr val="000000"/>
                          </a:solidFill>
                          <a:latin typeface="Cambria Math" panose="02040503050406030204" pitchFamily="18" charset="0"/>
                        </a:rPr>
                        <m:t>   </m:t>
                      </m:r>
                      <m:r>
                        <a:rPr lang="en-US" i="1" dirty="0" smtClean="0">
                          <a:solidFill>
                            <a:srgbClr val="000000"/>
                          </a:solidFill>
                          <a:latin typeface="Cambria Math" panose="02040503050406030204" pitchFamily="18" charset="0"/>
                        </a:rPr>
                        <m:t>𝑅</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𝐴</m:t>
                          </m:r>
                        </m:e>
                        <m:sub>
                          <m:r>
                            <a:rPr lang="en-US" dirty="0">
                              <a:solidFill>
                                <a:srgbClr val="000000"/>
                              </a:solidFill>
                              <a:latin typeface="Cambria Math" panose="02040503050406030204" pitchFamily="18" charset="0"/>
                            </a:rPr>
                            <m:t>1</m:t>
                          </m:r>
                        </m:sub>
                      </m:sSub>
                      <m:r>
                        <m:rPr>
                          <m:nor/>
                        </m:rPr>
                        <a:rPr lang="en-US" dirty="0">
                          <a:solidFill>
                            <a:srgbClr val="000000"/>
                          </a:solidFill>
                          <a:latin typeface="Calibri" panose="020F0502020204030204" pitchFamily="34" charset="0"/>
                        </a:rPr>
                        <m:t>= 70,</m:t>
                      </m:r>
                      <m:r>
                        <a:rPr lang="en-US" b="0" i="1" dirty="0" smtClean="0">
                          <a:solidFill>
                            <a:srgbClr val="000000"/>
                          </a:solidFill>
                          <a:latin typeface="Cambria Math" panose="02040503050406030204" pitchFamily="18" charset="0"/>
                        </a:rPr>
                        <m:t>   </m:t>
                      </m:r>
                      <m:r>
                        <a:rPr lang="en-US" i="1" dirty="0" smtClean="0">
                          <a:solidFill>
                            <a:srgbClr val="000000"/>
                          </a:solidFill>
                          <a:latin typeface="Cambria Math" panose="02040503050406030204" pitchFamily="18" charset="0"/>
                        </a:rPr>
                        <m:t>𝑅</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𝐴</m:t>
                          </m:r>
                        </m:e>
                        <m:sub>
                          <m:r>
                            <a:rPr lang="en-US" dirty="0">
                              <a:solidFill>
                                <a:srgbClr val="000000"/>
                              </a:solidFill>
                              <a:latin typeface="Cambria Math" panose="02040503050406030204" pitchFamily="18" charset="0"/>
                            </a:rPr>
                            <m:t>2</m:t>
                          </m:r>
                        </m:sub>
                      </m:sSub>
                      <m:r>
                        <m:rPr>
                          <m:nor/>
                        </m:rPr>
                        <a:rPr lang="en-US" dirty="0">
                          <a:solidFill>
                            <a:srgbClr val="000000"/>
                          </a:solidFill>
                          <a:latin typeface="Calibri" panose="020F0502020204030204" pitchFamily="34" charset="0"/>
                        </a:rPr>
                        <m:t>= 150</m:t>
                      </m:r>
                    </m:oMath>
                  </m:oMathPara>
                </a14:m>
                <a:endParaRPr lang="en-US" dirty="0"/>
              </a:p>
            </p:txBody>
          </p:sp>
        </mc:Choice>
        <mc:Fallback xmlns="">
          <p:sp>
            <p:nvSpPr>
              <p:cNvPr id="21" name="TextBox 20">
                <a:extLst>
                  <a:ext uri="{FF2B5EF4-FFF2-40B4-BE49-F238E27FC236}">
                    <a16:creationId xmlns:a16="http://schemas.microsoft.com/office/drawing/2014/main" id="{DBE49AFE-7D8A-D3E0-4E11-A04152D6C491}"/>
                  </a:ext>
                </a:extLst>
              </p:cNvPr>
              <p:cNvSpPr txBox="1">
                <a:spLocks noRot="1" noChangeAspect="1" noMove="1" noResize="1" noEditPoints="1" noAdjustHandles="1" noChangeArrowheads="1" noChangeShapeType="1" noTextEdit="1"/>
              </p:cNvSpPr>
              <p:nvPr/>
            </p:nvSpPr>
            <p:spPr>
              <a:xfrm>
                <a:off x="6335294" y="3595382"/>
                <a:ext cx="2811924" cy="276999"/>
              </a:xfrm>
              <a:prstGeom prst="rect">
                <a:avLst/>
              </a:prstGeom>
              <a:blipFill>
                <a:blip r:embed="rId5"/>
                <a:stretch>
                  <a:fillRect l="-1515" r="-173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32647C-565A-AF93-901E-A8932B2881C4}"/>
                  </a:ext>
                </a:extLst>
              </p:cNvPr>
              <p:cNvSpPr txBox="1"/>
              <p:nvPr/>
            </p:nvSpPr>
            <p:spPr>
              <a:xfrm>
                <a:off x="6309894" y="1726684"/>
                <a:ext cx="19251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𝑆</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𝐴</m:t>
                          </m:r>
                        </m:e>
                        <m:sub>
                          <m:r>
                            <a:rPr lang="en-US" dirty="0">
                              <a:solidFill>
                                <a:srgbClr val="000000"/>
                              </a:solidFill>
                              <a:latin typeface="Cambria Math" panose="02040503050406030204" pitchFamily="18" charset="0"/>
                            </a:rPr>
                            <m:t>0</m:t>
                          </m:r>
                        </m:sub>
                      </m:sSub>
                      <m:r>
                        <m:rPr>
                          <m:nor/>
                        </m:rPr>
                        <a:rPr lang="en-US" dirty="0">
                          <a:solidFill>
                            <a:srgbClr val="000000"/>
                          </a:solidFill>
                          <a:latin typeface="Calibri" panose="020F0502020204030204" pitchFamily="34" charset="0"/>
                        </a:rPr>
                        <m:t>= </m:t>
                      </m:r>
                      <m:r>
                        <a:rPr lang="en-US" i="1" dirty="0" smtClean="0">
                          <a:solidFill>
                            <a:srgbClr val="000000"/>
                          </a:solidFill>
                          <a:latin typeface="Cambria Math" panose="02040503050406030204" pitchFamily="18" charset="0"/>
                        </a:rPr>
                        <m:t>𝑆</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𝐴</m:t>
                          </m:r>
                        </m:e>
                        <m:sub>
                          <m:r>
                            <a:rPr lang="en-US" dirty="0">
                              <a:solidFill>
                                <a:srgbClr val="000000"/>
                              </a:solidFill>
                              <a:latin typeface="Cambria Math" panose="02040503050406030204" pitchFamily="18" charset="0"/>
                            </a:rPr>
                            <m:t>1</m:t>
                          </m:r>
                        </m:sub>
                      </m:sSub>
                      <m:r>
                        <m:rPr>
                          <m:nor/>
                        </m:rPr>
                        <a:rPr lang="en-US" dirty="0">
                          <a:solidFill>
                            <a:srgbClr val="000000"/>
                          </a:solidFill>
                          <a:latin typeface="Calibri" panose="020F0502020204030204" pitchFamily="34" charset="0"/>
                        </a:rPr>
                        <m:t>= </m:t>
                      </m:r>
                      <m:r>
                        <a:rPr lang="en-US" i="1" dirty="0" smtClean="0">
                          <a:solidFill>
                            <a:srgbClr val="000000"/>
                          </a:solidFill>
                          <a:latin typeface="Cambria Math" panose="02040503050406030204" pitchFamily="18" charset="0"/>
                        </a:rPr>
                        <m:t>𝑆</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𝐴</m:t>
                          </m:r>
                        </m:e>
                        <m:sub>
                          <m:r>
                            <a:rPr lang="en-US" dirty="0">
                              <a:solidFill>
                                <a:srgbClr val="000000"/>
                              </a:solidFill>
                              <a:latin typeface="Cambria Math" panose="02040503050406030204" pitchFamily="18" charset="0"/>
                            </a:rPr>
                            <m:t>2</m:t>
                          </m:r>
                        </m:sub>
                      </m:sSub>
                      <m:r>
                        <m:rPr>
                          <m:nor/>
                        </m:rPr>
                        <a:rPr lang="en-US" dirty="0">
                          <a:solidFill>
                            <a:srgbClr val="000000"/>
                          </a:solidFill>
                          <a:latin typeface="Calibri" panose="020F0502020204030204" pitchFamily="34" charset="0"/>
                        </a:rPr>
                        <m:t>= 50</m:t>
                      </m:r>
                    </m:oMath>
                  </m:oMathPara>
                </a14:m>
                <a:endParaRPr lang="en-US" dirty="0"/>
              </a:p>
            </p:txBody>
          </p:sp>
        </mc:Choice>
        <mc:Fallback xmlns="">
          <p:sp>
            <p:nvSpPr>
              <p:cNvPr id="22" name="TextBox 21">
                <a:extLst>
                  <a:ext uri="{FF2B5EF4-FFF2-40B4-BE49-F238E27FC236}">
                    <a16:creationId xmlns:a16="http://schemas.microsoft.com/office/drawing/2014/main" id="{D032647C-565A-AF93-901E-A8932B2881C4}"/>
                  </a:ext>
                </a:extLst>
              </p:cNvPr>
              <p:cNvSpPr txBox="1">
                <a:spLocks noRot="1" noChangeAspect="1" noMove="1" noResize="1" noEditPoints="1" noAdjustHandles="1" noChangeArrowheads="1" noChangeShapeType="1" noTextEdit="1"/>
              </p:cNvSpPr>
              <p:nvPr/>
            </p:nvSpPr>
            <p:spPr>
              <a:xfrm>
                <a:off x="6309894" y="1726684"/>
                <a:ext cx="1925142" cy="276999"/>
              </a:xfrm>
              <a:prstGeom prst="rect">
                <a:avLst/>
              </a:prstGeom>
              <a:blipFill>
                <a:blip r:embed="rId6"/>
                <a:stretch>
                  <a:fillRect l="-2215" r="-284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DB6DCB-4B62-122E-6DF3-22067678C363}"/>
                  </a:ext>
                </a:extLst>
              </p:cNvPr>
              <p:cNvSpPr txBox="1"/>
              <p:nvPr/>
            </p:nvSpPr>
            <p:spPr>
              <a:xfrm>
                <a:off x="2743200" y="1374244"/>
                <a:ext cx="16660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𝑣</m:t>
                          </m:r>
                        </m:e>
                        <m:sub>
                          <m:r>
                            <a:rPr lang="en-US" dirty="0">
                              <a:solidFill>
                                <a:srgbClr val="000000"/>
                              </a:solidFill>
                              <a:latin typeface="Cambria Math" panose="02040503050406030204" pitchFamily="18" charset="0"/>
                            </a:rPr>
                            <m:t>0</m:t>
                          </m:r>
                        </m:sub>
                      </m:sSub>
                      <m:r>
                        <a:rPr lang="en-US" dirty="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𝑣</m:t>
                          </m:r>
                        </m:e>
                        <m:sub>
                          <m:r>
                            <a:rPr lang="en-US" dirty="0">
                              <a:solidFill>
                                <a:srgbClr val="000000"/>
                              </a:solidFill>
                              <a:latin typeface="Cambria Math" panose="02040503050406030204" pitchFamily="18" charset="0"/>
                            </a:rPr>
                            <m:t>1</m:t>
                          </m:r>
                        </m:sub>
                      </m:sSub>
                      <m:r>
                        <a:rPr lang="en-US" dirty="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𝑣</m:t>
                          </m:r>
                        </m:e>
                        <m:sub>
                          <m:r>
                            <a:rPr lang="en-US" dirty="0">
                              <a:solidFill>
                                <a:srgbClr val="000000"/>
                              </a:solidFill>
                              <a:latin typeface="Cambria Math" panose="02040503050406030204" pitchFamily="18" charset="0"/>
                            </a:rPr>
                            <m:t>2</m:t>
                          </m:r>
                        </m:sub>
                      </m:sSub>
                      <m:r>
                        <a:rPr lang="en-US" dirty="0">
                          <a:solidFill>
                            <a:srgbClr val="000000"/>
                          </a:solidFill>
                          <a:latin typeface="Cambria Math" panose="02040503050406030204" pitchFamily="18" charset="0"/>
                        </a:rPr>
                        <m:t>∈</m:t>
                      </m:r>
                      <m:r>
                        <a:rPr lang="en-US" b="0" i="0" dirty="0" smtClean="0">
                          <a:solidFill>
                            <a:srgbClr val="000000"/>
                          </a:solidFill>
                          <a:latin typeface="Cambria Math" panose="02040503050406030204" pitchFamily="18" charset="0"/>
                        </a:rPr>
                        <m:t>{</m:t>
                      </m:r>
                      <m:r>
                        <a:rPr lang="en-US" dirty="0">
                          <a:solidFill>
                            <a:srgbClr val="000000"/>
                          </a:solidFill>
                          <a:latin typeface="Cambria Math" panose="02040503050406030204" pitchFamily="18" charset="0"/>
                        </a:rPr>
                        <m:t>0,1</m:t>
                      </m:r>
                      <m:r>
                        <a:rPr lang="en-US" b="0" i="0" dirty="0" smtClean="0">
                          <a:solidFill>
                            <a:srgbClr val="000000"/>
                          </a:solidFill>
                          <a:latin typeface="Cambria Math" panose="02040503050406030204" pitchFamily="18" charset="0"/>
                        </a:rPr>
                        <m:t>}</m:t>
                      </m:r>
                    </m:oMath>
                  </m:oMathPara>
                </a14:m>
                <a:endParaRPr/>
              </a:p>
            </p:txBody>
          </p:sp>
        </mc:Choice>
        <mc:Fallback xmlns="">
          <p:sp>
            <p:nvSpPr>
              <p:cNvPr id="23" name="TextBox 22">
                <a:extLst>
                  <a:ext uri="{FF2B5EF4-FFF2-40B4-BE49-F238E27FC236}">
                    <a16:creationId xmlns:a16="http://schemas.microsoft.com/office/drawing/2014/main" id="{01DB6DCB-4B62-122E-6DF3-22067678C363}"/>
                  </a:ext>
                </a:extLst>
              </p:cNvPr>
              <p:cNvSpPr txBox="1">
                <a:spLocks noRot="1" noChangeAspect="1" noMove="1" noResize="1" noEditPoints="1" noAdjustHandles="1" noChangeArrowheads="1" noChangeShapeType="1" noTextEdit="1"/>
              </p:cNvSpPr>
              <p:nvPr/>
            </p:nvSpPr>
            <p:spPr>
              <a:xfrm>
                <a:off x="2743200" y="1374244"/>
                <a:ext cx="1666097" cy="276999"/>
              </a:xfrm>
              <a:prstGeom prst="rect">
                <a:avLst/>
              </a:prstGeom>
              <a:blipFill>
                <a:blip r:embed="rId7"/>
                <a:stretch>
                  <a:fillRect l="-1832" t="-30435" r="-9158"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98355CE-CB7A-63A3-8CC8-9874A1066E4E}"/>
                  </a:ext>
                </a:extLst>
              </p:cNvPr>
              <p:cNvSpPr txBox="1"/>
              <p:nvPr/>
            </p:nvSpPr>
            <p:spPr>
              <a:xfrm>
                <a:off x="228600" y="1651243"/>
                <a:ext cx="7623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𝑣</m:t>
                          </m:r>
                        </m:e>
                        <m:sub>
                          <m:r>
                            <a:rPr lang="en-US" dirty="0">
                              <a:solidFill>
                                <a:srgbClr val="000000"/>
                              </a:solidFill>
                              <a:latin typeface="Cambria Math" panose="02040503050406030204" pitchFamily="18" charset="0"/>
                            </a:rPr>
                            <m:t>0</m:t>
                          </m:r>
                        </m:sub>
                      </m:sSub>
                      <m:r>
                        <a:rPr lang="en-US" b="0" i="0" dirty="0" smtClean="0">
                          <a:solidFill>
                            <a:srgbClr val="000000"/>
                          </a:solidFill>
                          <a:latin typeface="Cambria Math" panose="02040503050406030204" pitchFamily="18" charset="0"/>
                        </a:rPr>
                        <m:t>= </m:t>
                      </m:r>
                      <m:r>
                        <a:rPr lang="en-US" dirty="0">
                          <a:solidFill>
                            <a:srgbClr val="000000"/>
                          </a:solidFill>
                          <a:latin typeface="Cambria Math" panose="02040503050406030204" pitchFamily="18" charset="0"/>
                        </a:rPr>
                        <m:t>1</m:t>
                      </m:r>
                    </m:oMath>
                  </m:oMathPara>
                </a14:m>
                <a:endParaRPr/>
              </a:p>
            </p:txBody>
          </p:sp>
        </mc:Choice>
        <mc:Fallback xmlns="">
          <p:sp>
            <p:nvSpPr>
              <p:cNvPr id="24" name="TextBox 23">
                <a:extLst>
                  <a:ext uri="{FF2B5EF4-FFF2-40B4-BE49-F238E27FC236}">
                    <a16:creationId xmlns:a16="http://schemas.microsoft.com/office/drawing/2014/main" id="{C98355CE-CB7A-63A3-8CC8-9874A1066E4E}"/>
                  </a:ext>
                </a:extLst>
              </p:cNvPr>
              <p:cNvSpPr txBox="1">
                <a:spLocks noRot="1" noChangeAspect="1" noMove="1" noResize="1" noEditPoints="1" noAdjustHandles="1" noChangeArrowheads="1" noChangeShapeType="1" noTextEdit="1"/>
              </p:cNvSpPr>
              <p:nvPr/>
            </p:nvSpPr>
            <p:spPr>
              <a:xfrm>
                <a:off x="228600" y="1651243"/>
                <a:ext cx="762324" cy="276999"/>
              </a:xfrm>
              <a:prstGeom prst="rect">
                <a:avLst/>
              </a:prstGeom>
              <a:blipFill>
                <a:blip r:embed="rId8"/>
                <a:stretch>
                  <a:fillRect l="-4000" t="-31111" r="-21600" b="-4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CDD46C-62E5-6631-E246-5B927323A279}"/>
                  </a:ext>
                </a:extLst>
              </p:cNvPr>
              <p:cNvSpPr txBox="1"/>
              <p:nvPr/>
            </p:nvSpPr>
            <p:spPr>
              <a:xfrm>
                <a:off x="228600" y="1918767"/>
                <a:ext cx="7623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𝑣</m:t>
                          </m:r>
                        </m:e>
                        <m:sub>
                          <m:r>
                            <a:rPr lang="en-US" dirty="0">
                              <a:solidFill>
                                <a:srgbClr val="000000"/>
                              </a:solidFill>
                              <a:latin typeface="Cambria Math" panose="02040503050406030204" pitchFamily="18" charset="0"/>
                            </a:rPr>
                            <m:t>0</m:t>
                          </m:r>
                        </m:sub>
                      </m:sSub>
                      <m:r>
                        <a:rPr lang="en-US" b="0" i="0" dirty="0" smtClean="0">
                          <a:solidFill>
                            <a:srgbClr val="000000"/>
                          </a:solidFill>
                          <a:latin typeface="Cambria Math" panose="02040503050406030204" pitchFamily="18" charset="0"/>
                        </a:rPr>
                        <m:t>= 0</m:t>
                      </m:r>
                    </m:oMath>
                  </m:oMathPara>
                </a14:m>
                <a:endParaRPr/>
              </a:p>
            </p:txBody>
          </p:sp>
        </mc:Choice>
        <mc:Fallback xmlns="">
          <p:sp>
            <p:nvSpPr>
              <p:cNvPr id="25" name="TextBox 24">
                <a:extLst>
                  <a:ext uri="{FF2B5EF4-FFF2-40B4-BE49-F238E27FC236}">
                    <a16:creationId xmlns:a16="http://schemas.microsoft.com/office/drawing/2014/main" id="{23CDD46C-62E5-6631-E246-5B927323A279}"/>
                  </a:ext>
                </a:extLst>
              </p:cNvPr>
              <p:cNvSpPr txBox="1">
                <a:spLocks noRot="1" noChangeAspect="1" noMove="1" noResize="1" noEditPoints="1" noAdjustHandles="1" noChangeArrowheads="1" noChangeShapeType="1" noTextEdit="1"/>
              </p:cNvSpPr>
              <p:nvPr/>
            </p:nvSpPr>
            <p:spPr>
              <a:xfrm>
                <a:off x="228600" y="1918767"/>
                <a:ext cx="762324" cy="276999"/>
              </a:xfrm>
              <a:prstGeom prst="rect">
                <a:avLst/>
              </a:prstGeom>
              <a:blipFill>
                <a:blip r:embed="rId9"/>
                <a:stretch>
                  <a:fillRect l="-4000" t="-31111" r="-21600" b="-48889"/>
                </a:stretch>
              </a:blipFill>
            </p:spPr>
            <p:txBody>
              <a:bodyPr/>
              <a:lstStyle/>
              <a:p>
                <a:r>
                  <a:rPr lang="en-US">
                    <a:noFill/>
                  </a:rPr>
                  <a:t> </a:t>
                </a:r>
              </a:p>
            </p:txBody>
          </p:sp>
        </mc:Fallback>
      </mc:AlternateContent>
    </p:spTree>
    <p:extLst>
      <p:ext uri="{BB962C8B-B14F-4D97-AF65-F5344CB8AC3E}">
        <p14:creationId xmlns:p14="http://schemas.microsoft.com/office/powerpoint/2010/main" val="370146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6" grpId="0"/>
      <p:bldP spid="19" grpId="0"/>
      <p:bldP spid="20" grpId="0"/>
      <p:bldP spid="21" grpId="0"/>
      <p:bldP spid="22" grpId="0"/>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3C394-ED3A-F281-2A53-9B967D5F5CF3}"/>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5286BC76-6163-71B2-0470-3BC9D698E58F}"/>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ILP example</a:t>
            </a:r>
          </a:p>
        </p:txBody>
      </p:sp>
      <p:sp>
        <p:nvSpPr>
          <p:cNvPr id="3" name="TextBox 2">
            <a:extLst>
              <a:ext uri="{FF2B5EF4-FFF2-40B4-BE49-F238E27FC236}">
                <a16:creationId xmlns:a16="http://schemas.microsoft.com/office/drawing/2014/main" id="{2F52CF5B-411C-1B7E-2B88-5F7A33A56BEE}"/>
              </a:ext>
            </a:extLst>
          </p:cNvPr>
          <p:cNvSpPr txBox="1"/>
          <p:nvPr/>
        </p:nvSpPr>
        <p:spPr>
          <a:xfrm>
            <a:off x="200460" y="1124744"/>
            <a:ext cx="11368147" cy="923330"/>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We only have one constraint which is that the peak memory usage of the program doesn’t surpass a user-defined limit.</a:t>
            </a:r>
            <a:endParaRPr lang="en-US" b="0" dirty="0">
              <a:effectLst/>
            </a:endParaRPr>
          </a:p>
          <a:p>
            <a:pPr rtl="0">
              <a:buNone/>
            </a:pPr>
            <a:r>
              <a:rPr lang="en-US" sz="1800" b="0" i="0" u="none" strike="noStrike" dirty="0">
                <a:solidFill>
                  <a:srgbClr val="000000"/>
                </a:solidFill>
                <a:effectLst/>
                <a:latin typeface="Calibri" panose="020F0502020204030204" pitchFamily="34" charset="0"/>
              </a:rPr>
              <a:t>We model the memory usage of the program as a sequence of measurements some of which are a function of the decision variables such that</a:t>
            </a:r>
            <a:endParaRPr lang="en-US" b="0" dirty="0">
              <a:effectLst/>
            </a:endParaRPr>
          </a:p>
        </p:txBody>
      </p:sp>
      <p:pic>
        <p:nvPicPr>
          <p:cNvPr id="6146" name="Picture 2">
            <a:extLst>
              <a:ext uri="{FF2B5EF4-FFF2-40B4-BE49-F238E27FC236}">
                <a16:creationId xmlns:a16="http://schemas.microsoft.com/office/drawing/2014/main" id="{B9E3CCC2-D556-1247-F2E0-BDC91871B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556" y="2106018"/>
            <a:ext cx="6477000" cy="323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DAE953-2851-21E6-239A-6796AFF81627}"/>
              </a:ext>
            </a:extLst>
          </p:cNvPr>
          <p:cNvSpPr txBox="1"/>
          <p:nvPr/>
        </p:nvSpPr>
        <p:spPr>
          <a:xfrm>
            <a:off x="299356" y="2772036"/>
            <a:ext cx="9721080" cy="369332"/>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To linearize the max function we introduce an auxiliary variable t such that our constraints are:</a:t>
            </a:r>
            <a:endParaRPr lang="en-US" b="0" dirty="0">
              <a:effectLst/>
            </a:endParaRPr>
          </a:p>
        </p:txBody>
      </p:sp>
      <p:pic>
        <p:nvPicPr>
          <p:cNvPr id="6148" name="Picture 4">
            <a:extLst>
              <a:ext uri="{FF2B5EF4-FFF2-40B4-BE49-F238E27FC236}">
                <a16:creationId xmlns:a16="http://schemas.microsoft.com/office/drawing/2014/main" id="{90FA4328-699D-8819-B881-F360C9289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684" y="3412892"/>
            <a:ext cx="2981325" cy="904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04C97B-95DF-5AAF-7D9D-305D0B712064}"/>
              </a:ext>
            </a:extLst>
          </p:cNvPr>
          <p:cNvSpPr txBox="1"/>
          <p:nvPr/>
        </p:nvSpPr>
        <p:spPr>
          <a:xfrm>
            <a:off x="407368" y="4473116"/>
            <a:ext cx="6097772" cy="923330"/>
          </a:xfrm>
          <a:prstGeom prst="rect">
            <a:avLst/>
          </a:prstGeom>
          <a:noFill/>
        </p:spPr>
        <p:txBody>
          <a:bodyPr wrap="square">
            <a:spAutoFit/>
          </a:bodyPr>
          <a:lstStyle/>
          <a:p>
            <a:pPr rtl="0">
              <a:buNone/>
            </a:pPr>
            <a:r>
              <a:rPr lang="en-US" sz="1800" b="0" i="0" u="none" strike="noStrike" dirty="0">
                <a:solidFill>
                  <a:srgbClr val="000000"/>
                </a:solidFill>
                <a:effectLst/>
                <a:latin typeface="Calibri" panose="020F0502020204030204" pitchFamily="34" charset="0"/>
              </a:rPr>
              <a:t>C being the user defined memory limit. In this example C = 500</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495506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2"/>
          <p:cNvSpPr txBox="1">
            <a:spLocks noGrp="1"/>
          </p:cNvSpPr>
          <p:nvPr>
            <p:ph type="sldNum" idx="12"/>
          </p:nvPr>
        </p:nvSpPr>
        <p:spPr>
          <a:xfrm>
            <a:off x="11836400" y="6465888"/>
            <a:ext cx="355500" cy="46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36</a:t>
            </a:fld>
            <a:endParaRPr/>
          </a:p>
        </p:txBody>
      </p:sp>
      <p:pic>
        <p:nvPicPr>
          <p:cNvPr id="519" name="Google Shape;519;p52"/>
          <p:cNvPicPr preferRelativeResize="0"/>
          <p:nvPr/>
        </p:nvPicPr>
        <p:blipFill>
          <a:blip r:embed="rId3">
            <a:alphaModFix/>
          </a:blip>
          <a:stretch>
            <a:fillRect/>
          </a:stretch>
        </p:blipFill>
        <p:spPr>
          <a:xfrm>
            <a:off x="1510400" y="1748750"/>
            <a:ext cx="8135179" cy="4768074"/>
          </a:xfrm>
          <a:prstGeom prst="rect">
            <a:avLst/>
          </a:prstGeom>
          <a:noFill/>
          <a:ln>
            <a:noFill/>
          </a:ln>
        </p:spPr>
      </p:pic>
      <p:sp>
        <p:nvSpPr>
          <p:cNvPr id="520" name="Google Shape;520;p52"/>
          <p:cNvSpPr/>
          <p:nvPr/>
        </p:nvSpPr>
        <p:spPr>
          <a:xfrm>
            <a:off x="1498875" y="2330550"/>
            <a:ext cx="6068700" cy="233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21" name="Google Shape;521;p52"/>
          <p:cNvSpPr/>
          <p:nvPr/>
        </p:nvSpPr>
        <p:spPr>
          <a:xfrm>
            <a:off x="1510400" y="4661250"/>
            <a:ext cx="7958100" cy="190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 name="Title 3">
            <a:extLst>
              <a:ext uri="{FF2B5EF4-FFF2-40B4-BE49-F238E27FC236}">
                <a16:creationId xmlns:a16="http://schemas.microsoft.com/office/drawing/2014/main" id="{E8AE3106-BAE9-B7BF-D941-456524FC7DA0}"/>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ILP example measurements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3"/>
          <p:cNvSpPr txBox="1">
            <a:spLocks noGrp="1"/>
          </p:cNvSpPr>
          <p:nvPr>
            <p:ph type="sldNum" idx="12"/>
          </p:nvPr>
        </p:nvSpPr>
        <p:spPr>
          <a:xfrm>
            <a:off x="11836400" y="6465888"/>
            <a:ext cx="355500" cy="46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37</a:t>
            </a:fld>
            <a:endParaRPr/>
          </a:p>
        </p:txBody>
      </p:sp>
      <p:pic>
        <p:nvPicPr>
          <p:cNvPr id="528" name="Google Shape;528;p53"/>
          <p:cNvPicPr preferRelativeResize="0"/>
          <p:nvPr/>
        </p:nvPicPr>
        <p:blipFill>
          <a:blip r:embed="rId3">
            <a:alphaModFix/>
          </a:blip>
          <a:stretch>
            <a:fillRect/>
          </a:stretch>
        </p:blipFill>
        <p:spPr>
          <a:xfrm>
            <a:off x="2086113" y="1579825"/>
            <a:ext cx="6699565" cy="5199176"/>
          </a:xfrm>
          <a:prstGeom prst="rect">
            <a:avLst/>
          </a:prstGeom>
          <a:noFill/>
          <a:ln>
            <a:noFill/>
          </a:ln>
        </p:spPr>
      </p:pic>
      <p:sp>
        <p:nvSpPr>
          <p:cNvPr id="529" name="Google Shape;529;p53"/>
          <p:cNvSpPr/>
          <p:nvPr/>
        </p:nvSpPr>
        <p:spPr>
          <a:xfrm>
            <a:off x="1062575" y="3269225"/>
            <a:ext cx="7958100" cy="350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0" name="Google Shape;530;p53"/>
          <p:cNvSpPr/>
          <p:nvPr/>
        </p:nvSpPr>
        <p:spPr>
          <a:xfrm>
            <a:off x="1236050" y="2209050"/>
            <a:ext cx="7958100" cy="106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 name="Title 3">
            <a:extLst>
              <a:ext uri="{FF2B5EF4-FFF2-40B4-BE49-F238E27FC236}">
                <a16:creationId xmlns:a16="http://schemas.microsoft.com/office/drawing/2014/main" id="{54B9ED61-E9E3-4A6E-2DEC-F0E31AD081EE}"/>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ILP example measurements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602D4-0F46-E738-CBBB-784114632AF2}"/>
            </a:ext>
          </a:extLst>
        </p:cNvPr>
        <p:cNvGrpSpPr/>
        <p:nvPr/>
      </p:nvGrpSpPr>
      <p:grpSpPr>
        <a:xfrm>
          <a:off x="0" y="0"/>
          <a:ext cx="0" cy="0"/>
          <a:chOff x="0" y="0"/>
          <a:chExt cx="0" cy="0"/>
        </a:xfrm>
      </p:grpSpPr>
      <p:sp>
        <p:nvSpPr>
          <p:cNvPr id="30" name="Title 3">
            <a:extLst>
              <a:ext uri="{FF2B5EF4-FFF2-40B4-BE49-F238E27FC236}">
                <a16:creationId xmlns:a16="http://schemas.microsoft.com/office/drawing/2014/main" id="{FF806AB2-2309-E44C-8121-D91B9BE3478F}"/>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Store-recompute ILP solution results</a:t>
            </a:r>
          </a:p>
        </p:txBody>
      </p:sp>
      <p:sp>
        <p:nvSpPr>
          <p:cNvPr id="2" name="TextBox 1">
            <a:extLst>
              <a:ext uri="{FF2B5EF4-FFF2-40B4-BE49-F238E27FC236}">
                <a16:creationId xmlns:a16="http://schemas.microsoft.com/office/drawing/2014/main" id="{1FD99F30-A65B-C3D0-3842-6B2B09BA4ADF}"/>
              </a:ext>
            </a:extLst>
          </p:cNvPr>
          <p:cNvSpPr txBox="1">
            <a:spLocks/>
          </p:cNvSpPr>
          <p:nvPr/>
        </p:nvSpPr>
        <p:spPr>
          <a:xfrm>
            <a:off x="3870405" y="6237786"/>
            <a:ext cx="3097442"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Other configurations</a:t>
            </a:r>
          </a:p>
        </p:txBody>
      </p:sp>
      <p:sp>
        <p:nvSpPr>
          <p:cNvPr id="4" name="TextBox 3">
            <a:extLst>
              <a:ext uri="{FF2B5EF4-FFF2-40B4-BE49-F238E27FC236}">
                <a16:creationId xmlns:a16="http://schemas.microsoft.com/office/drawing/2014/main" id="{7A05FF1C-3D97-8BE0-0A0C-2E956D7EBAF1}"/>
              </a:ext>
            </a:extLst>
          </p:cNvPr>
          <p:cNvSpPr txBox="1">
            <a:spLocks/>
          </p:cNvSpPr>
          <p:nvPr/>
        </p:nvSpPr>
        <p:spPr>
          <a:xfrm>
            <a:off x="4208143" y="5866167"/>
            <a:ext cx="734426"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C-0</a:t>
            </a:r>
          </a:p>
        </p:txBody>
      </p:sp>
      <p:sp>
        <p:nvSpPr>
          <p:cNvPr id="5" name="TextBox 4">
            <a:extLst>
              <a:ext uri="{FF2B5EF4-FFF2-40B4-BE49-F238E27FC236}">
                <a16:creationId xmlns:a16="http://schemas.microsoft.com/office/drawing/2014/main" id="{32C3459D-532C-F553-9419-342E8D1DBF79}"/>
              </a:ext>
            </a:extLst>
          </p:cNvPr>
          <p:cNvSpPr txBox="1">
            <a:spLocks/>
          </p:cNvSpPr>
          <p:nvPr/>
        </p:nvSpPr>
        <p:spPr>
          <a:xfrm>
            <a:off x="4787197" y="5864745"/>
            <a:ext cx="818904"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C-1</a:t>
            </a:r>
          </a:p>
        </p:txBody>
      </p:sp>
      <p:sp>
        <p:nvSpPr>
          <p:cNvPr id="6" name="TextBox 5">
            <a:extLst>
              <a:ext uri="{FF2B5EF4-FFF2-40B4-BE49-F238E27FC236}">
                <a16:creationId xmlns:a16="http://schemas.microsoft.com/office/drawing/2014/main" id="{C4CD5AFB-329C-E272-A74F-5849B0560F69}"/>
              </a:ext>
            </a:extLst>
          </p:cNvPr>
          <p:cNvSpPr txBox="1">
            <a:spLocks/>
          </p:cNvSpPr>
          <p:nvPr/>
        </p:nvSpPr>
        <p:spPr>
          <a:xfrm>
            <a:off x="5317968" y="5867552"/>
            <a:ext cx="792548"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C-2</a:t>
            </a:r>
          </a:p>
        </p:txBody>
      </p:sp>
      <p:sp>
        <p:nvSpPr>
          <p:cNvPr id="7" name="TextBox 6">
            <a:extLst>
              <a:ext uri="{FF2B5EF4-FFF2-40B4-BE49-F238E27FC236}">
                <a16:creationId xmlns:a16="http://schemas.microsoft.com/office/drawing/2014/main" id="{5D3C8B73-3C4B-65BA-ACB9-74F7D316EA4E}"/>
              </a:ext>
            </a:extLst>
          </p:cNvPr>
          <p:cNvSpPr txBox="1">
            <a:spLocks/>
          </p:cNvSpPr>
          <p:nvPr/>
        </p:nvSpPr>
        <p:spPr>
          <a:xfrm>
            <a:off x="6434464" y="5869852"/>
            <a:ext cx="818663"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C-4</a:t>
            </a:r>
          </a:p>
        </p:txBody>
      </p:sp>
      <p:sp>
        <p:nvSpPr>
          <p:cNvPr id="8" name="TextBox 7">
            <a:extLst>
              <a:ext uri="{FF2B5EF4-FFF2-40B4-BE49-F238E27FC236}">
                <a16:creationId xmlns:a16="http://schemas.microsoft.com/office/drawing/2014/main" id="{8183611B-CEC0-35FC-9AE5-6718B9CDDAF0}"/>
              </a:ext>
            </a:extLst>
          </p:cNvPr>
          <p:cNvSpPr txBox="1">
            <a:spLocks/>
          </p:cNvSpPr>
          <p:nvPr/>
        </p:nvSpPr>
        <p:spPr>
          <a:xfrm>
            <a:off x="6992223" y="5870789"/>
            <a:ext cx="810823"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C-5</a:t>
            </a:r>
          </a:p>
        </p:txBody>
      </p:sp>
      <p:sp>
        <p:nvSpPr>
          <p:cNvPr id="9" name="TextBox 8">
            <a:extLst>
              <a:ext uri="{FF2B5EF4-FFF2-40B4-BE49-F238E27FC236}">
                <a16:creationId xmlns:a16="http://schemas.microsoft.com/office/drawing/2014/main" id="{FED901B0-CA32-7813-F65A-32DFC2020188}"/>
              </a:ext>
            </a:extLst>
          </p:cNvPr>
          <p:cNvSpPr txBox="1">
            <a:spLocks/>
          </p:cNvSpPr>
          <p:nvPr/>
        </p:nvSpPr>
        <p:spPr>
          <a:xfrm>
            <a:off x="7536973" y="5869671"/>
            <a:ext cx="533877"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C-6</a:t>
            </a:r>
          </a:p>
        </p:txBody>
      </p:sp>
      <p:sp>
        <p:nvSpPr>
          <p:cNvPr id="10" name="TextBox 9">
            <a:extLst>
              <a:ext uri="{FF2B5EF4-FFF2-40B4-BE49-F238E27FC236}">
                <a16:creationId xmlns:a16="http://schemas.microsoft.com/office/drawing/2014/main" id="{ED8917F4-ADA4-C5A6-FCD0-D368F415EF26}"/>
              </a:ext>
            </a:extLst>
          </p:cNvPr>
          <p:cNvSpPr txBox="1">
            <a:spLocks/>
          </p:cNvSpPr>
          <p:nvPr/>
        </p:nvSpPr>
        <p:spPr>
          <a:xfrm>
            <a:off x="8105341" y="5866562"/>
            <a:ext cx="796848"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C-7</a:t>
            </a:r>
          </a:p>
        </p:txBody>
      </p:sp>
      <p:sp>
        <p:nvSpPr>
          <p:cNvPr id="11" name="TextBox 10">
            <a:extLst>
              <a:ext uri="{FF2B5EF4-FFF2-40B4-BE49-F238E27FC236}">
                <a16:creationId xmlns:a16="http://schemas.microsoft.com/office/drawing/2014/main" id="{0C26C530-E1C2-57F6-7F16-9BB3A9A90F78}"/>
              </a:ext>
            </a:extLst>
          </p:cNvPr>
          <p:cNvSpPr txBox="1">
            <a:spLocks/>
          </p:cNvSpPr>
          <p:nvPr/>
        </p:nvSpPr>
        <p:spPr>
          <a:xfrm>
            <a:off x="5886889" y="5865827"/>
            <a:ext cx="777302"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C-3</a:t>
            </a:r>
          </a:p>
        </p:txBody>
      </p:sp>
      <p:sp>
        <p:nvSpPr>
          <p:cNvPr id="12" name="Rectangle 11">
            <a:extLst>
              <a:ext uri="{FF2B5EF4-FFF2-40B4-BE49-F238E27FC236}">
                <a16:creationId xmlns:a16="http://schemas.microsoft.com/office/drawing/2014/main" id="{1845390A-7173-1105-D969-14B41BF00F69}"/>
              </a:ext>
            </a:extLst>
          </p:cNvPr>
          <p:cNvSpPr/>
          <p:nvPr/>
        </p:nvSpPr>
        <p:spPr>
          <a:xfrm>
            <a:off x="4197950" y="1505335"/>
            <a:ext cx="192571" cy="13535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Rectangle 12">
            <a:extLst>
              <a:ext uri="{FF2B5EF4-FFF2-40B4-BE49-F238E27FC236}">
                <a16:creationId xmlns:a16="http://schemas.microsoft.com/office/drawing/2014/main" id="{CBAFFD0D-67D9-BE6F-C78D-9B19F784F304}"/>
              </a:ext>
            </a:extLst>
          </p:cNvPr>
          <p:cNvSpPr/>
          <p:nvPr/>
        </p:nvSpPr>
        <p:spPr>
          <a:xfrm>
            <a:off x="4195498" y="3574540"/>
            <a:ext cx="192571" cy="11613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4" name="Rectangle 13">
            <a:extLst>
              <a:ext uri="{FF2B5EF4-FFF2-40B4-BE49-F238E27FC236}">
                <a16:creationId xmlns:a16="http://schemas.microsoft.com/office/drawing/2014/main" id="{D9CF5E44-D002-7B75-D4FB-B4B30459666B}"/>
              </a:ext>
            </a:extLst>
          </p:cNvPr>
          <p:cNvSpPr/>
          <p:nvPr/>
        </p:nvSpPr>
        <p:spPr>
          <a:xfrm>
            <a:off x="3662223" y="6396325"/>
            <a:ext cx="189565" cy="135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5" name="TextBox 14">
            <a:extLst>
              <a:ext uri="{FF2B5EF4-FFF2-40B4-BE49-F238E27FC236}">
                <a16:creationId xmlns:a16="http://schemas.microsoft.com/office/drawing/2014/main" id="{70F8B9FA-4B8D-C7BA-41A1-1A35A11B2E87}"/>
              </a:ext>
            </a:extLst>
          </p:cNvPr>
          <p:cNvSpPr txBox="1">
            <a:spLocks/>
          </p:cNvSpPr>
          <p:nvPr/>
        </p:nvSpPr>
        <p:spPr>
          <a:xfrm>
            <a:off x="6139072" y="6208642"/>
            <a:ext cx="2678961" cy="400110"/>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ILP-selected</a:t>
            </a:r>
            <a:r>
              <a:rPr lang="en-US" sz="2000" dirty="0">
                <a:latin typeface="Linux Libertine" panose="02000503000000000000" pitchFamily="2" charset="0"/>
                <a:ea typeface="Linux Libertine" panose="02000503000000000000" pitchFamily="2" charset="0"/>
                <a:cs typeface="Linux Libertine" panose="02000503000000000000" pitchFamily="2" charset="0"/>
              </a:rPr>
              <a:t> configuration</a:t>
            </a:r>
          </a:p>
        </p:txBody>
      </p:sp>
      <p:sp>
        <p:nvSpPr>
          <p:cNvPr id="16" name="Rectangle 15">
            <a:extLst>
              <a:ext uri="{FF2B5EF4-FFF2-40B4-BE49-F238E27FC236}">
                <a16:creationId xmlns:a16="http://schemas.microsoft.com/office/drawing/2014/main" id="{E31F8A0E-0616-2576-0487-E5D26DC230BA}"/>
              </a:ext>
            </a:extLst>
          </p:cNvPr>
          <p:cNvSpPr/>
          <p:nvPr/>
        </p:nvSpPr>
        <p:spPr>
          <a:xfrm>
            <a:off x="5984173" y="6372090"/>
            <a:ext cx="189565" cy="135467"/>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17" name="Straight Connector 16">
            <a:extLst>
              <a:ext uri="{FF2B5EF4-FFF2-40B4-BE49-F238E27FC236}">
                <a16:creationId xmlns:a16="http://schemas.microsoft.com/office/drawing/2014/main" id="{2BAC6BAA-1654-66AE-27C0-741A8A6AB9BF}"/>
              </a:ext>
            </a:extLst>
          </p:cNvPr>
          <p:cNvCxnSpPr>
            <a:cxnSpLocks/>
          </p:cNvCxnSpPr>
          <p:nvPr/>
        </p:nvCxnSpPr>
        <p:spPr>
          <a:xfrm>
            <a:off x="3577092" y="6732476"/>
            <a:ext cx="31423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245B59B-224C-5EFC-0E06-5155E2DFD07A}"/>
              </a:ext>
            </a:extLst>
          </p:cNvPr>
          <p:cNvSpPr txBox="1">
            <a:spLocks/>
          </p:cNvSpPr>
          <p:nvPr/>
        </p:nvSpPr>
        <p:spPr>
          <a:xfrm>
            <a:off x="3891329" y="6543314"/>
            <a:ext cx="3461544" cy="338554"/>
          </a:xfrm>
          <a:prstGeom prst="rect">
            <a:avLst/>
          </a:prstGeom>
          <a:noFill/>
        </p:spPr>
        <p:txBody>
          <a:bodyPr wrap="square" rtlCol="0">
            <a:spAutoFit/>
          </a:bodyPr>
          <a:lstStyle/>
          <a:p>
            <a:r>
              <a:rPr lang="en-US" sz="1600" dirty="0">
                <a:latin typeface="Linux Libertine" panose="02000503000000000000" pitchFamily="2" charset="0"/>
                <a:ea typeface="Linux Libertine" panose="02000503000000000000" pitchFamily="2" charset="0"/>
                <a:cs typeface="Linux Libertine" panose="02000503000000000000" pitchFamily="2" charset="0"/>
              </a:rPr>
              <a:t>User-set memory limit 500 MiB</a:t>
            </a:r>
          </a:p>
        </p:txBody>
      </p:sp>
      <p:graphicFrame>
        <p:nvGraphicFramePr>
          <p:cNvPr id="19" name="Chart 18">
            <a:extLst>
              <a:ext uri="{FF2B5EF4-FFF2-40B4-BE49-F238E27FC236}">
                <a16:creationId xmlns:a16="http://schemas.microsoft.com/office/drawing/2014/main" id="{2274958E-A408-C508-681C-88D642097FEC}"/>
              </a:ext>
            </a:extLst>
          </p:cNvPr>
          <p:cNvGraphicFramePr>
            <a:graphicFrameLocks/>
          </p:cNvGraphicFramePr>
          <p:nvPr>
            <p:extLst>
              <p:ext uri="{D42A27DB-BD31-4B8C-83A1-F6EECF244321}">
                <p14:modId xmlns:p14="http://schemas.microsoft.com/office/powerpoint/2010/main" val="3791785280"/>
              </p:ext>
            </p:extLst>
          </p:nvPr>
        </p:nvGraphicFramePr>
        <p:xfrm>
          <a:off x="3454400" y="908720"/>
          <a:ext cx="5283200" cy="3009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AA9D6BC7-AC8D-9EBB-68EC-C894C2385524}"/>
              </a:ext>
            </a:extLst>
          </p:cNvPr>
          <p:cNvGraphicFramePr>
            <a:graphicFrameLocks/>
          </p:cNvGraphicFramePr>
          <p:nvPr>
            <p:extLst>
              <p:ext uri="{D42A27DB-BD31-4B8C-83A1-F6EECF244321}">
                <p14:modId xmlns:p14="http://schemas.microsoft.com/office/powerpoint/2010/main" val="1814629734"/>
              </p:ext>
            </p:extLst>
          </p:nvPr>
        </p:nvGraphicFramePr>
        <p:xfrm>
          <a:off x="3426426" y="3760400"/>
          <a:ext cx="5331855" cy="2315692"/>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D5BFFF95-F28E-6F56-3C57-1E740D5F7F96}"/>
              </a:ext>
            </a:extLst>
          </p:cNvPr>
          <p:cNvSpPr>
            <a:spLocks noGrp="1"/>
          </p:cNvSpPr>
          <p:nvPr>
            <p:ph type="sldNum" sz="quarter" idx="12"/>
          </p:nvPr>
        </p:nvSpPr>
        <p:spPr/>
        <p:txBody>
          <a:bodyPr/>
          <a:lstStyle/>
          <a:p>
            <a:fld id="{6DD69A12-C92C-4BBE-9117-F68D7536AD73}" type="slidenum">
              <a:rPr lang="en-US" smtClean="0"/>
              <a:t>38</a:t>
            </a:fld>
            <a:endParaRPr lang="en-US"/>
          </a:p>
        </p:txBody>
      </p:sp>
    </p:spTree>
    <p:extLst>
      <p:ext uri="{BB962C8B-B14F-4D97-AF65-F5344CB8AC3E}">
        <p14:creationId xmlns:p14="http://schemas.microsoft.com/office/powerpoint/2010/main" val="17936219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B955-310F-BC52-B3FF-0122C5E76C14}"/>
            </a:ext>
          </a:extLst>
        </p:cNvPr>
        <p:cNvGrpSpPr/>
        <p:nvPr/>
      </p:nvGrpSpPr>
      <p:grpSpPr>
        <a:xfrm>
          <a:off x="0" y="0"/>
          <a:ext cx="0" cy="0"/>
          <a:chOff x="0" y="0"/>
          <a:chExt cx="0" cy="0"/>
        </a:xfrm>
      </p:grpSpPr>
      <p:sp>
        <p:nvSpPr>
          <p:cNvPr id="179" name="TextBox 178">
            <a:extLst>
              <a:ext uri="{FF2B5EF4-FFF2-40B4-BE49-F238E27FC236}">
                <a16:creationId xmlns:a16="http://schemas.microsoft.com/office/drawing/2014/main" id="{71CE9A95-A5D8-7E63-5E12-800D20763701}"/>
              </a:ext>
            </a:extLst>
          </p:cNvPr>
          <p:cNvSpPr txBox="1"/>
          <p:nvPr/>
        </p:nvSpPr>
        <p:spPr>
          <a:xfrm>
            <a:off x="4382426" y="5286763"/>
            <a:ext cx="4455146"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No code changes required</a:t>
            </a:r>
          </a:p>
        </p:txBody>
      </p:sp>
      <p:sp>
        <p:nvSpPr>
          <p:cNvPr id="180" name="TextBox 179">
            <a:extLst>
              <a:ext uri="{FF2B5EF4-FFF2-40B4-BE49-F238E27FC236}">
                <a16:creationId xmlns:a16="http://schemas.microsoft.com/office/drawing/2014/main" id="{237BC3E3-7CAD-896C-7FB4-CE2D1B9D0DAC}"/>
              </a:ext>
            </a:extLst>
          </p:cNvPr>
          <p:cNvSpPr txBox="1"/>
          <p:nvPr/>
        </p:nvSpPr>
        <p:spPr>
          <a:xfrm>
            <a:off x="4046095" y="5243019"/>
            <a:ext cx="634743" cy="523220"/>
          </a:xfrm>
          <a:prstGeom prst="rect">
            <a:avLst/>
          </a:prstGeom>
          <a:noFill/>
        </p:spPr>
        <p:txBody>
          <a:bodyPr wrap="square">
            <a:spAutoFit/>
          </a:bodyPr>
          <a:lstStyle/>
          <a:p>
            <a:r>
              <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sym typeface="Wingdings" panose="05000000000000000000" pitchFamily="2" charset="2"/>
              </a:rPr>
              <a:t></a:t>
            </a:r>
            <a:endPar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81" name="TextBox 180">
            <a:extLst>
              <a:ext uri="{FF2B5EF4-FFF2-40B4-BE49-F238E27FC236}">
                <a16:creationId xmlns:a16="http://schemas.microsoft.com/office/drawing/2014/main" id="{E666992F-216E-4BD5-5927-BCF73F91BAC8}"/>
              </a:ext>
            </a:extLst>
          </p:cNvPr>
          <p:cNvSpPr txBox="1"/>
          <p:nvPr/>
        </p:nvSpPr>
        <p:spPr>
          <a:xfrm>
            <a:off x="6165413" y="5597090"/>
            <a:ext cx="4569244"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Automatic ILP-based checkpointing</a:t>
            </a:r>
          </a:p>
        </p:txBody>
      </p:sp>
      <p:sp>
        <p:nvSpPr>
          <p:cNvPr id="182" name="TextBox 181">
            <a:extLst>
              <a:ext uri="{FF2B5EF4-FFF2-40B4-BE49-F238E27FC236}">
                <a16:creationId xmlns:a16="http://schemas.microsoft.com/office/drawing/2014/main" id="{9C7A6AB1-195A-1268-8065-21494B7C2992}"/>
              </a:ext>
            </a:extLst>
          </p:cNvPr>
          <p:cNvSpPr txBox="1"/>
          <p:nvPr/>
        </p:nvSpPr>
        <p:spPr>
          <a:xfrm>
            <a:off x="5825906" y="5714092"/>
            <a:ext cx="634743" cy="523220"/>
          </a:xfrm>
          <a:prstGeom prst="rect">
            <a:avLst/>
          </a:prstGeom>
          <a:noFill/>
        </p:spPr>
        <p:txBody>
          <a:bodyPr wrap="square">
            <a:spAutoFit/>
          </a:bodyPr>
          <a:lstStyle/>
          <a:p>
            <a:r>
              <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sym typeface="Wingdings" panose="05000000000000000000" pitchFamily="2" charset="2"/>
              </a:rPr>
              <a:t></a:t>
            </a:r>
            <a:endPar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84" name="TextBox 183">
            <a:extLst>
              <a:ext uri="{FF2B5EF4-FFF2-40B4-BE49-F238E27FC236}">
                <a16:creationId xmlns:a16="http://schemas.microsoft.com/office/drawing/2014/main" id="{CF1C2CDF-D298-7B52-B2F1-19F64CAB9B24}"/>
              </a:ext>
            </a:extLst>
          </p:cNvPr>
          <p:cNvSpPr txBox="1"/>
          <p:nvPr/>
        </p:nvSpPr>
        <p:spPr>
          <a:xfrm>
            <a:off x="1529939" y="5576376"/>
            <a:ext cx="4388261" cy="707886"/>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Mutable array support with efficient indexing and slicing for AD</a:t>
            </a:r>
          </a:p>
        </p:txBody>
      </p:sp>
      <p:sp>
        <p:nvSpPr>
          <p:cNvPr id="185" name="TextBox 184">
            <a:extLst>
              <a:ext uri="{FF2B5EF4-FFF2-40B4-BE49-F238E27FC236}">
                <a16:creationId xmlns:a16="http://schemas.microsoft.com/office/drawing/2014/main" id="{7E107041-488C-E352-DA39-45ACABE4A46F}"/>
              </a:ext>
            </a:extLst>
          </p:cNvPr>
          <p:cNvSpPr txBox="1"/>
          <p:nvPr/>
        </p:nvSpPr>
        <p:spPr>
          <a:xfrm>
            <a:off x="1196173" y="6284764"/>
            <a:ext cx="634743" cy="523220"/>
          </a:xfrm>
          <a:prstGeom prst="rect">
            <a:avLst/>
          </a:prstGeom>
          <a:noFill/>
        </p:spPr>
        <p:txBody>
          <a:bodyPr wrap="square">
            <a:spAutoFit/>
          </a:bodyPr>
          <a:lstStyle/>
          <a:p>
            <a:r>
              <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sym typeface="Wingdings" panose="05000000000000000000" pitchFamily="2" charset="2"/>
              </a:rPr>
              <a:t></a:t>
            </a:r>
            <a:endPar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86" name="TextBox 185">
            <a:extLst>
              <a:ext uri="{FF2B5EF4-FFF2-40B4-BE49-F238E27FC236}">
                <a16:creationId xmlns:a16="http://schemas.microsoft.com/office/drawing/2014/main" id="{5CEE8064-7610-31F8-CE18-984BE80A39F8}"/>
              </a:ext>
            </a:extLst>
          </p:cNvPr>
          <p:cNvSpPr txBox="1"/>
          <p:nvPr/>
        </p:nvSpPr>
        <p:spPr>
          <a:xfrm>
            <a:off x="6169646" y="5905725"/>
            <a:ext cx="4223862" cy="1015663"/>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Support for multiple sources for ML (PyTorch/ONNX) and scientific computing (Fortran/Python)</a:t>
            </a:r>
          </a:p>
        </p:txBody>
      </p:sp>
      <p:sp>
        <p:nvSpPr>
          <p:cNvPr id="187" name="TextBox 186">
            <a:extLst>
              <a:ext uri="{FF2B5EF4-FFF2-40B4-BE49-F238E27FC236}">
                <a16:creationId xmlns:a16="http://schemas.microsoft.com/office/drawing/2014/main" id="{3CBC3E29-8BEC-B82C-076F-C06A4126F910}"/>
              </a:ext>
            </a:extLst>
          </p:cNvPr>
          <p:cNvSpPr txBox="1"/>
          <p:nvPr/>
        </p:nvSpPr>
        <p:spPr>
          <a:xfrm>
            <a:off x="5830138" y="6298328"/>
            <a:ext cx="634743" cy="523220"/>
          </a:xfrm>
          <a:prstGeom prst="rect">
            <a:avLst/>
          </a:prstGeom>
          <a:noFill/>
        </p:spPr>
        <p:txBody>
          <a:bodyPr wrap="square">
            <a:spAutoFit/>
          </a:bodyPr>
          <a:lstStyle/>
          <a:p>
            <a:r>
              <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sym typeface="Wingdings" panose="05000000000000000000" pitchFamily="2" charset="2"/>
              </a:rPr>
              <a:t></a:t>
            </a:r>
            <a:endPar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88" name="TextBox 187">
            <a:extLst>
              <a:ext uri="{FF2B5EF4-FFF2-40B4-BE49-F238E27FC236}">
                <a16:creationId xmlns:a16="http://schemas.microsoft.com/office/drawing/2014/main" id="{9D636E98-0CD9-A3EA-4521-ECDCC02CEE21}"/>
              </a:ext>
            </a:extLst>
          </p:cNvPr>
          <p:cNvSpPr txBox="1"/>
          <p:nvPr/>
        </p:nvSpPr>
        <p:spPr>
          <a:xfrm>
            <a:off x="1535519" y="6210602"/>
            <a:ext cx="4192181" cy="707886"/>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Up to 2700x speedup vs JAX JIT on NPBench gradient calculation</a:t>
            </a:r>
          </a:p>
        </p:txBody>
      </p:sp>
      <p:sp>
        <p:nvSpPr>
          <p:cNvPr id="189" name="TextBox 188">
            <a:extLst>
              <a:ext uri="{FF2B5EF4-FFF2-40B4-BE49-F238E27FC236}">
                <a16:creationId xmlns:a16="http://schemas.microsoft.com/office/drawing/2014/main" id="{78DB8829-8071-D5D1-0957-FBC2692AAB6D}"/>
              </a:ext>
            </a:extLst>
          </p:cNvPr>
          <p:cNvSpPr txBox="1"/>
          <p:nvPr/>
        </p:nvSpPr>
        <p:spPr>
          <a:xfrm>
            <a:off x="1193608" y="5638174"/>
            <a:ext cx="634743" cy="523220"/>
          </a:xfrm>
          <a:prstGeom prst="rect">
            <a:avLst/>
          </a:prstGeom>
          <a:noFill/>
        </p:spPr>
        <p:txBody>
          <a:bodyPr wrap="square">
            <a:spAutoFit/>
          </a:bodyPr>
          <a:lstStyle/>
          <a:p>
            <a:r>
              <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sym typeface="Wingdings" panose="05000000000000000000" pitchFamily="2" charset="2"/>
              </a:rPr>
              <a:t></a:t>
            </a:r>
            <a:endParaRPr lang="en-US" sz="2800" dirty="0">
              <a:solidFill>
                <a:srgbClr val="B4D79D"/>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1" name="Rectangle 10">
            <a:extLst>
              <a:ext uri="{FF2B5EF4-FFF2-40B4-BE49-F238E27FC236}">
                <a16:creationId xmlns:a16="http://schemas.microsoft.com/office/drawing/2014/main" id="{4A0EB2EA-ADA2-3F0F-50A8-81585BF63BC8}"/>
              </a:ext>
            </a:extLst>
          </p:cNvPr>
          <p:cNvSpPr>
            <a:spLocks/>
          </p:cNvSpPr>
          <p:nvPr/>
        </p:nvSpPr>
        <p:spPr>
          <a:xfrm>
            <a:off x="9337181" y="4310756"/>
            <a:ext cx="333071" cy="79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4" name="Rectangle 13">
            <a:extLst>
              <a:ext uri="{FF2B5EF4-FFF2-40B4-BE49-F238E27FC236}">
                <a16:creationId xmlns:a16="http://schemas.microsoft.com/office/drawing/2014/main" id="{7EFD88D6-F140-A20B-B614-6CA9B62F107D}"/>
              </a:ext>
            </a:extLst>
          </p:cNvPr>
          <p:cNvSpPr>
            <a:spLocks/>
          </p:cNvSpPr>
          <p:nvPr/>
        </p:nvSpPr>
        <p:spPr>
          <a:xfrm>
            <a:off x="9392011" y="4425565"/>
            <a:ext cx="333071" cy="54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6" name="TextBox 15">
            <a:extLst>
              <a:ext uri="{FF2B5EF4-FFF2-40B4-BE49-F238E27FC236}">
                <a16:creationId xmlns:a16="http://schemas.microsoft.com/office/drawing/2014/main" id="{0C1FB0E6-651F-DBA7-6686-2FEB63E7478A}"/>
              </a:ext>
            </a:extLst>
          </p:cNvPr>
          <p:cNvSpPr txBox="1">
            <a:spLocks/>
          </p:cNvSpPr>
          <p:nvPr/>
        </p:nvSpPr>
        <p:spPr>
          <a:xfrm>
            <a:off x="8721701" y="4907656"/>
            <a:ext cx="1443879"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JAX JIT</a:t>
            </a:r>
          </a:p>
        </p:txBody>
      </p:sp>
      <p:sp>
        <p:nvSpPr>
          <p:cNvPr id="17" name="Rectangle 16">
            <a:extLst>
              <a:ext uri="{FF2B5EF4-FFF2-40B4-BE49-F238E27FC236}">
                <a16:creationId xmlns:a16="http://schemas.microsoft.com/office/drawing/2014/main" id="{5DF27762-1317-5381-F904-2B56899BCB2F}"/>
              </a:ext>
            </a:extLst>
          </p:cNvPr>
          <p:cNvSpPr/>
          <p:nvPr/>
        </p:nvSpPr>
        <p:spPr>
          <a:xfrm>
            <a:off x="8592492" y="5081562"/>
            <a:ext cx="141395" cy="64399"/>
          </a:xfrm>
          <a:prstGeom prst="rect">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8" name="Rectangle 17">
            <a:extLst>
              <a:ext uri="{FF2B5EF4-FFF2-40B4-BE49-F238E27FC236}">
                <a16:creationId xmlns:a16="http://schemas.microsoft.com/office/drawing/2014/main" id="{76CF72EF-D452-04C1-E134-525DCB675A74}"/>
              </a:ext>
            </a:extLst>
          </p:cNvPr>
          <p:cNvSpPr/>
          <p:nvPr/>
        </p:nvSpPr>
        <p:spPr>
          <a:xfrm flipH="1">
            <a:off x="6130620" y="5018516"/>
            <a:ext cx="136388" cy="206757"/>
          </a:xfrm>
          <a:prstGeom prst="rect">
            <a:avLst/>
          </a:prstGeom>
          <a:solidFill>
            <a:srgbClr val="B4D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TextBox 12">
            <a:extLst>
              <a:ext uri="{FF2B5EF4-FFF2-40B4-BE49-F238E27FC236}">
                <a16:creationId xmlns:a16="http://schemas.microsoft.com/office/drawing/2014/main" id="{1F9D73C8-95D1-7BB3-5280-C3362766D87C}"/>
              </a:ext>
            </a:extLst>
          </p:cNvPr>
          <p:cNvSpPr txBox="1">
            <a:spLocks/>
          </p:cNvSpPr>
          <p:nvPr/>
        </p:nvSpPr>
        <p:spPr>
          <a:xfrm>
            <a:off x="6258993" y="4922550"/>
            <a:ext cx="1794221"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DaCe AD</a:t>
            </a:r>
          </a:p>
        </p:txBody>
      </p:sp>
      <p:sp>
        <p:nvSpPr>
          <p:cNvPr id="4" name="TextBox 3">
            <a:extLst>
              <a:ext uri="{FF2B5EF4-FFF2-40B4-BE49-F238E27FC236}">
                <a16:creationId xmlns:a16="http://schemas.microsoft.com/office/drawing/2014/main" id="{0C5855F4-E0B0-C3C2-A3F9-B5E02A11E0DD}"/>
              </a:ext>
            </a:extLst>
          </p:cNvPr>
          <p:cNvSpPr txBox="1"/>
          <p:nvPr/>
        </p:nvSpPr>
        <p:spPr>
          <a:xfrm>
            <a:off x="9638124" y="2202566"/>
            <a:ext cx="740908" cy="369332"/>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2724×</a:t>
            </a:r>
          </a:p>
        </p:txBody>
      </p:sp>
      <p:sp>
        <p:nvSpPr>
          <p:cNvPr id="10" name="TextBox 9">
            <a:extLst>
              <a:ext uri="{FF2B5EF4-FFF2-40B4-BE49-F238E27FC236}">
                <a16:creationId xmlns:a16="http://schemas.microsoft.com/office/drawing/2014/main" id="{760565F8-BAEF-DAF4-2817-D77B79E4292B}"/>
              </a:ext>
            </a:extLst>
          </p:cNvPr>
          <p:cNvSpPr txBox="1"/>
          <p:nvPr/>
        </p:nvSpPr>
        <p:spPr>
          <a:xfrm>
            <a:off x="8992265" y="2211324"/>
            <a:ext cx="740908" cy="369332"/>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227×</a:t>
            </a:r>
          </a:p>
        </p:txBody>
      </p:sp>
      <p:sp>
        <p:nvSpPr>
          <p:cNvPr id="12" name="TextBox 11">
            <a:extLst>
              <a:ext uri="{FF2B5EF4-FFF2-40B4-BE49-F238E27FC236}">
                <a16:creationId xmlns:a16="http://schemas.microsoft.com/office/drawing/2014/main" id="{1703DFDB-E91B-5986-A4C2-53EA9A81FE4F}"/>
              </a:ext>
            </a:extLst>
          </p:cNvPr>
          <p:cNvSpPr txBox="1"/>
          <p:nvPr/>
        </p:nvSpPr>
        <p:spPr>
          <a:xfrm>
            <a:off x="8349709" y="2218054"/>
            <a:ext cx="572531" cy="369332"/>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63×</a:t>
            </a:r>
          </a:p>
        </p:txBody>
      </p:sp>
      <p:sp>
        <p:nvSpPr>
          <p:cNvPr id="15" name="TextBox 14">
            <a:extLst>
              <a:ext uri="{FF2B5EF4-FFF2-40B4-BE49-F238E27FC236}">
                <a16:creationId xmlns:a16="http://schemas.microsoft.com/office/drawing/2014/main" id="{F8D02DB6-EDF3-9D96-174B-690EDA8FFBDB}"/>
              </a:ext>
            </a:extLst>
          </p:cNvPr>
          <p:cNvSpPr txBox="1"/>
          <p:nvPr/>
        </p:nvSpPr>
        <p:spPr>
          <a:xfrm>
            <a:off x="7669247" y="2225467"/>
            <a:ext cx="740908" cy="369332"/>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8.5×</a:t>
            </a:r>
          </a:p>
        </p:txBody>
      </p:sp>
      <p:sp>
        <p:nvSpPr>
          <p:cNvPr id="20" name="TextBox 19">
            <a:extLst>
              <a:ext uri="{FF2B5EF4-FFF2-40B4-BE49-F238E27FC236}">
                <a16:creationId xmlns:a16="http://schemas.microsoft.com/office/drawing/2014/main" id="{68BD28A7-14CF-C6E1-575F-D3ADFBED7A0E}"/>
              </a:ext>
            </a:extLst>
          </p:cNvPr>
          <p:cNvSpPr txBox="1"/>
          <p:nvPr/>
        </p:nvSpPr>
        <p:spPr>
          <a:xfrm>
            <a:off x="6982822" y="2223859"/>
            <a:ext cx="740908" cy="369332"/>
          </a:xfrm>
          <a:prstGeom prst="rect">
            <a:avLst/>
          </a:prstGeom>
          <a:noFill/>
        </p:spPr>
        <p:txBody>
          <a:bodyPr wrap="squar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6.8×</a:t>
            </a:r>
          </a:p>
        </p:txBody>
      </p:sp>
      <p:grpSp>
        <p:nvGrpSpPr>
          <p:cNvPr id="23" name="Group 22">
            <a:extLst>
              <a:ext uri="{FF2B5EF4-FFF2-40B4-BE49-F238E27FC236}">
                <a16:creationId xmlns:a16="http://schemas.microsoft.com/office/drawing/2014/main" id="{6D124B5B-1557-8A0A-83B3-338E5541B2D1}"/>
              </a:ext>
            </a:extLst>
          </p:cNvPr>
          <p:cNvGrpSpPr/>
          <p:nvPr/>
        </p:nvGrpSpPr>
        <p:grpSpPr>
          <a:xfrm>
            <a:off x="1270000" y="2462713"/>
            <a:ext cx="9173422" cy="2509125"/>
            <a:chOff x="1270000" y="1898751"/>
            <a:chExt cx="9173422" cy="2509125"/>
          </a:xfrm>
        </p:grpSpPr>
        <p:graphicFrame>
          <p:nvGraphicFramePr>
            <p:cNvPr id="3" name="Chart 2">
              <a:extLst>
                <a:ext uri="{FF2B5EF4-FFF2-40B4-BE49-F238E27FC236}">
                  <a16:creationId xmlns:a16="http://schemas.microsoft.com/office/drawing/2014/main" id="{3EB3D0DA-2DB8-854A-53EB-9F53059A4E9C}"/>
                </a:ext>
              </a:extLst>
            </p:cNvPr>
            <p:cNvGraphicFramePr>
              <a:graphicFrameLocks/>
            </p:cNvGraphicFramePr>
            <p:nvPr/>
          </p:nvGraphicFramePr>
          <p:xfrm>
            <a:off x="1270000" y="1898751"/>
            <a:ext cx="9173422" cy="25091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5E66D02-F130-9F6F-1576-7CF232C0806E}"/>
                </a:ext>
              </a:extLst>
            </p:cNvPr>
            <p:cNvSpPr/>
            <p:nvPr/>
          </p:nvSpPr>
          <p:spPr>
            <a:xfrm>
              <a:off x="9857252" y="1917561"/>
              <a:ext cx="210312" cy="274320"/>
            </a:xfrm>
            <a:prstGeom prst="rect">
              <a:avLst/>
            </a:prstGeom>
            <a:gradFill>
              <a:gsLst>
                <a:gs pos="0">
                  <a:schemeClr val="accent1">
                    <a:lumMod val="5000"/>
                    <a:lumOff val="95000"/>
                  </a:schemeClr>
                </a:gs>
                <a:gs pos="22000">
                  <a:srgbClr val="B4D79D"/>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 name="Rectangle 5">
              <a:extLst>
                <a:ext uri="{FF2B5EF4-FFF2-40B4-BE49-F238E27FC236}">
                  <a16:creationId xmlns:a16="http://schemas.microsoft.com/office/drawing/2014/main" id="{9E9B1E53-661B-AD98-B728-40616A37CEFF}"/>
                </a:ext>
              </a:extLst>
            </p:cNvPr>
            <p:cNvSpPr/>
            <p:nvPr/>
          </p:nvSpPr>
          <p:spPr>
            <a:xfrm>
              <a:off x="9175581" y="1928301"/>
              <a:ext cx="210312" cy="274320"/>
            </a:xfrm>
            <a:prstGeom prst="rect">
              <a:avLst/>
            </a:prstGeom>
            <a:gradFill>
              <a:gsLst>
                <a:gs pos="0">
                  <a:schemeClr val="accent1">
                    <a:lumMod val="5000"/>
                    <a:lumOff val="95000"/>
                  </a:schemeClr>
                </a:gs>
                <a:gs pos="22000">
                  <a:srgbClr val="B4D79D"/>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 name="Rectangle 6">
              <a:extLst>
                <a:ext uri="{FF2B5EF4-FFF2-40B4-BE49-F238E27FC236}">
                  <a16:creationId xmlns:a16="http://schemas.microsoft.com/office/drawing/2014/main" id="{021348A9-3D15-07A7-ACC5-7E07DCFA41E7}"/>
                </a:ext>
              </a:extLst>
            </p:cNvPr>
            <p:cNvSpPr/>
            <p:nvPr/>
          </p:nvSpPr>
          <p:spPr>
            <a:xfrm>
              <a:off x="8491790" y="1939041"/>
              <a:ext cx="210312" cy="274320"/>
            </a:xfrm>
            <a:prstGeom prst="rect">
              <a:avLst/>
            </a:prstGeom>
            <a:gradFill>
              <a:gsLst>
                <a:gs pos="0">
                  <a:schemeClr val="accent1">
                    <a:lumMod val="5000"/>
                    <a:lumOff val="95000"/>
                  </a:schemeClr>
                </a:gs>
                <a:gs pos="22000">
                  <a:srgbClr val="B4D79D"/>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8" name="Rectangle 7">
              <a:extLst>
                <a:ext uri="{FF2B5EF4-FFF2-40B4-BE49-F238E27FC236}">
                  <a16:creationId xmlns:a16="http://schemas.microsoft.com/office/drawing/2014/main" id="{C23D79E2-CEC4-7044-E21E-1E2C410F0F9F}"/>
                </a:ext>
              </a:extLst>
            </p:cNvPr>
            <p:cNvSpPr>
              <a:spLocks/>
            </p:cNvSpPr>
            <p:nvPr/>
          </p:nvSpPr>
          <p:spPr>
            <a:xfrm>
              <a:off x="7806413" y="1954545"/>
              <a:ext cx="210312" cy="274320"/>
            </a:xfrm>
            <a:prstGeom prst="rect">
              <a:avLst/>
            </a:prstGeom>
            <a:gradFill>
              <a:gsLst>
                <a:gs pos="0">
                  <a:schemeClr val="accent1">
                    <a:lumMod val="5000"/>
                    <a:lumOff val="95000"/>
                  </a:schemeClr>
                </a:gs>
                <a:gs pos="22000">
                  <a:srgbClr val="B4D79D"/>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Rectangle 21">
              <a:extLst>
                <a:ext uri="{FF2B5EF4-FFF2-40B4-BE49-F238E27FC236}">
                  <a16:creationId xmlns:a16="http://schemas.microsoft.com/office/drawing/2014/main" id="{FA43C776-AE06-0B40-E686-D1316F7AD58A}"/>
                </a:ext>
              </a:extLst>
            </p:cNvPr>
            <p:cNvSpPr>
              <a:spLocks/>
            </p:cNvSpPr>
            <p:nvPr/>
          </p:nvSpPr>
          <p:spPr>
            <a:xfrm>
              <a:off x="7124743" y="1965500"/>
              <a:ext cx="210312" cy="274320"/>
            </a:xfrm>
            <a:prstGeom prst="rect">
              <a:avLst/>
            </a:prstGeom>
            <a:gradFill>
              <a:gsLst>
                <a:gs pos="0">
                  <a:schemeClr val="accent1">
                    <a:lumMod val="5000"/>
                    <a:lumOff val="95000"/>
                  </a:schemeClr>
                </a:gs>
                <a:gs pos="22000">
                  <a:srgbClr val="B4D79D"/>
                </a:gs>
              </a:gsLst>
              <a:lin ang="5400000" scaled="1"/>
            </a:gradFill>
            <a:ln>
              <a:no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sp>
        <p:nvSpPr>
          <p:cNvPr id="2" name="Rectangle 1">
            <a:extLst>
              <a:ext uri="{FF2B5EF4-FFF2-40B4-BE49-F238E27FC236}">
                <a16:creationId xmlns:a16="http://schemas.microsoft.com/office/drawing/2014/main" id="{C15B34FD-AFF4-531A-BD12-42DE7567FABC}"/>
              </a:ext>
            </a:extLst>
          </p:cNvPr>
          <p:cNvSpPr/>
          <p:nvPr/>
        </p:nvSpPr>
        <p:spPr>
          <a:xfrm>
            <a:off x="5144545" y="573996"/>
            <a:ext cx="3176959" cy="1373321"/>
          </a:xfrm>
          <a:prstGeom prst="rect">
            <a:avLst/>
          </a:prstGeom>
          <a:solidFill>
            <a:srgbClr val="B4D79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9" name="Straight Arrow Connector 8">
            <a:extLst>
              <a:ext uri="{FF2B5EF4-FFF2-40B4-BE49-F238E27FC236}">
                <a16:creationId xmlns:a16="http://schemas.microsoft.com/office/drawing/2014/main" id="{017B9BC6-CE75-B95F-795C-B26A7BA2064C}"/>
              </a:ext>
            </a:extLst>
          </p:cNvPr>
          <p:cNvCxnSpPr>
            <a:cxnSpLocks/>
            <a:endCxn id="59" idx="0"/>
          </p:cNvCxnSpPr>
          <p:nvPr/>
        </p:nvCxnSpPr>
        <p:spPr>
          <a:xfrm flipV="1">
            <a:off x="9318334" y="1050348"/>
            <a:ext cx="283102" cy="5435"/>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63DCBF0-FDBF-51AD-5AAA-79F36966A6BD}"/>
              </a:ext>
            </a:extLst>
          </p:cNvPr>
          <p:cNvSpPr txBox="1"/>
          <p:nvPr/>
        </p:nvSpPr>
        <p:spPr>
          <a:xfrm>
            <a:off x="5392004" y="932896"/>
            <a:ext cx="3652824" cy="369332"/>
          </a:xfrm>
          <a:prstGeom prst="rect">
            <a:avLst/>
          </a:prstGeom>
          <a:noFill/>
        </p:spPr>
        <p:txBody>
          <a:bodyPr wrap="square" rtlCol="0">
            <a:spAutoFit/>
          </a:bodyPr>
          <a:lstStyle/>
          <a:p>
            <a:r>
              <a:rPr lang="en-US" b="1" dirty="0">
                <a:latin typeface="Linux Libertine" panose="02000503000000000000" pitchFamily="2" charset="0"/>
                <a:ea typeface="Linux Libertine" panose="02000503000000000000" pitchFamily="2" charset="0"/>
                <a:cs typeface="Linux Libertine" panose="02000503000000000000" pitchFamily="2" charset="0"/>
              </a:rPr>
              <a:t>Automatic Differentiation</a:t>
            </a:r>
          </a:p>
        </p:txBody>
      </p:sp>
      <p:sp>
        <p:nvSpPr>
          <p:cNvPr id="26" name="TextBox 25">
            <a:extLst>
              <a:ext uri="{FF2B5EF4-FFF2-40B4-BE49-F238E27FC236}">
                <a16:creationId xmlns:a16="http://schemas.microsoft.com/office/drawing/2014/main" id="{DBD50C5C-935B-BBCC-F805-94393DA32B7C}"/>
              </a:ext>
            </a:extLst>
          </p:cNvPr>
          <p:cNvSpPr txBox="1"/>
          <p:nvPr/>
        </p:nvSpPr>
        <p:spPr>
          <a:xfrm>
            <a:off x="5397813" y="1262806"/>
            <a:ext cx="3451478" cy="369332"/>
          </a:xfrm>
          <a:prstGeom prst="rect">
            <a:avLst/>
          </a:prstGeom>
          <a:noFill/>
        </p:spPr>
        <p:txBody>
          <a:bodyPr wrap="square" rtlCol="0">
            <a:spAutoFit/>
          </a:bodyPr>
          <a:lstStyle/>
          <a:p>
            <a:r>
              <a:rPr lang="en-US" b="1" dirty="0">
                <a:latin typeface="Linux Libertine" panose="02000503000000000000" pitchFamily="2" charset="0"/>
                <a:ea typeface="Linux Libertine" panose="02000503000000000000" pitchFamily="2" charset="0"/>
                <a:cs typeface="Linux Libertine" panose="02000503000000000000" pitchFamily="2" charset="0"/>
              </a:rPr>
              <a:t>ILP-based Checkpointing</a:t>
            </a:r>
          </a:p>
        </p:txBody>
      </p:sp>
      <p:sp>
        <p:nvSpPr>
          <p:cNvPr id="27" name="TextBox 26">
            <a:extLst>
              <a:ext uri="{FF2B5EF4-FFF2-40B4-BE49-F238E27FC236}">
                <a16:creationId xmlns:a16="http://schemas.microsoft.com/office/drawing/2014/main" id="{5D714B9D-BEF3-7B72-40EC-00146DA893C9}"/>
              </a:ext>
            </a:extLst>
          </p:cNvPr>
          <p:cNvSpPr txBox="1"/>
          <p:nvPr/>
        </p:nvSpPr>
        <p:spPr>
          <a:xfrm>
            <a:off x="5392004" y="1592716"/>
            <a:ext cx="3667722" cy="369332"/>
          </a:xfrm>
          <a:prstGeom prst="rect">
            <a:avLst/>
          </a:prstGeom>
          <a:noFill/>
        </p:spPr>
        <p:txBody>
          <a:bodyPr wrap="square" rtlCol="0">
            <a:spAutoFit/>
          </a:bodyPr>
          <a:lstStyle/>
          <a:p>
            <a:r>
              <a:rPr lang="en-US" b="1" dirty="0">
                <a:latin typeface="Linux Libertine" panose="02000503000000000000" pitchFamily="2" charset="0"/>
                <a:ea typeface="Linux Libertine" panose="02000503000000000000" pitchFamily="2" charset="0"/>
                <a:cs typeface="Linux Libertine" panose="02000503000000000000" pitchFamily="2" charset="0"/>
              </a:rPr>
              <a:t>Performance Optimization</a:t>
            </a:r>
          </a:p>
        </p:txBody>
      </p:sp>
      <p:sp>
        <p:nvSpPr>
          <p:cNvPr id="28" name="TextBox 27">
            <a:extLst>
              <a:ext uri="{FF2B5EF4-FFF2-40B4-BE49-F238E27FC236}">
                <a16:creationId xmlns:a16="http://schemas.microsoft.com/office/drawing/2014/main" id="{EA2BCEC2-9D4B-491A-ABA9-B51AC456D70A}"/>
              </a:ext>
            </a:extLst>
          </p:cNvPr>
          <p:cNvSpPr txBox="1"/>
          <p:nvPr/>
        </p:nvSpPr>
        <p:spPr>
          <a:xfrm>
            <a:off x="3110304" y="1945055"/>
            <a:ext cx="1675224" cy="369332"/>
          </a:xfrm>
          <a:prstGeom prst="rect">
            <a:avLst/>
          </a:prstGeom>
          <a:noFill/>
        </p:spPr>
        <p:txBody>
          <a:bodyPr wrap="square" rtlCol="0">
            <a:spAutoFit/>
          </a:bodyPr>
          <a:lstStyle/>
          <a:p>
            <a:pPr algn="ctr"/>
            <a:r>
              <a:rPr lang="en-US" dirty="0">
                <a:latin typeface="Linux Libertine" panose="02000503000000000000" pitchFamily="2" charset="0"/>
                <a:ea typeface="Linux Libertine" panose="02000503000000000000" pitchFamily="2" charset="0"/>
                <a:cs typeface="Linux Libertine" panose="02000503000000000000" pitchFamily="2" charset="0"/>
              </a:rPr>
              <a:t>Forward SDFG</a:t>
            </a:r>
          </a:p>
        </p:txBody>
      </p:sp>
      <p:sp>
        <p:nvSpPr>
          <p:cNvPr id="29" name="TextBox 28">
            <a:extLst>
              <a:ext uri="{FF2B5EF4-FFF2-40B4-BE49-F238E27FC236}">
                <a16:creationId xmlns:a16="http://schemas.microsoft.com/office/drawing/2014/main" id="{5E597ADD-01CF-7F96-FCC9-A8B0D3349CA4}"/>
              </a:ext>
            </a:extLst>
          </p:cNvPr>
          <p:cNvSpPr txBox="1"/>
          <p:nvPr/>
        </p:nvSpPr>
        <p:spPr>
          <a:xfrm>
            <a:off x="8771928" y="1911191"/>
            <a:ext cx="1796647" cy="369332"/>
          </a:xfrm>
          <a:prstGeom prst="rect">
            <a:avLst/>
          </a:prstGeom>
          <a:noFill/>
        </p:spPr>
        <p:txBody>
          <a:bodyPr wrap="square" rtlCol="0">
            <a:spAutoFit/>
          </a:bodyPr>
          <a:lstStyle/>
          <a:p>
            <a:pPr algn="ctr"/>
            <a:r>
              <a:rPr lang="en-US" dirty="0">
                <a:latin typeface="Linux Libertine" panose="02000503000000000000" pitchFamily="2" charset="0"/>
                <a:ea typeface="Linux Libertine" panose="02000503000000000000" pitchFamily="2" charset="0"/>
                <a:cs typeface="Linux Libertine" panose="02000503000000000000" pitchFamily="2" charset="0"/>
              </a:rPr>
              <a:t>Backward SDFG</a:t>
            </a:r>
          </a:p>
        </p:txBody>
      </p:sp>
      <p:sp>
        <p:nvSpPr>
          <p:cNvPr id="32" name="TextBox 31">
            <a:extLst>
              <a:ext uri="{FF2B5EF4-FFF2-40B4-BE49-F238E27FC236}">
                <a16:creationId xmlns:a16="http://schemas.microsoft.com/office/drawing/2014/main" id="{9B8DADCD-E0D3-52D4-DB55-2658827ED722}"/>
              </a:ext>
            </a:extLst>
          </p:cNvPr>
          <p:cNvSpPr txBox="1"/>
          <p:nvPr/>
        </p:nvSpPr>
        <p:spPr>
          <a:xfrm>
            <a:off x="1330285" y="1945055"/>
            <a:ext cx="1852233" cy="369332"/>
          </a:xfrm>
          <a:prstGeom prst="rect">
            <a:avLst/>
          </a:prstGeom>
          <a:noFill/>
        </p:spPr>
        <p:txBody>
          <a:bodyPr wrap="square" rtlCol="0">
            <a:spAutoFit/>
          </a:bodyPr>
          <a:lstStyle/>
          <a:p>
            <a:pPr algn="ctr"/>
            <a:r>
              <a:rPr lang="en-US" dirty="0">
                <a:latin typeface="Linux Libertine" panose="02000503000000000000" pitchFamily="2" charset="0"/>
                <a:ea typeface="Linux Libertine" panose="02000503000000000000" pitchFamily="2" charset="0"/>
                <a:cs typeface="Linux Libertine" panose="02000503000000000000" pitchFamily="2" charset="0"/>
              </a:rPr>
              <a:t>DaCe Frontends</a:t>
            </a:r>
          </a:p>
        </p:txBody>
      </p:sp>
      <p:cxnSp>
        <p:nvCxnSpPr>
          <p:cNvPr id="33" name="Straight Arrow Connector 32">
            <a:extLst>
              <a:ext uri="{FF2B5EF4-FFF2-40B4-BE49-F238E27FC236}">
                <a16:creationId xmlns:a16="http://schemas.microsoft.com/office/drawing/2014/main" id="{BA79B766-3525-AE5B-02B7-D0A1678D01C5}"/>
              </a:ext>
            </a:extLst>
          </p:cNvPr>
          <p:cNvCxnSpPr>
            <a:cxnSpLocks/>
          </p:cNvCxnSpPr>
          <p:nvPr/>
        </p:nvCxnSpPr>
        <p:spPr>
          <a:xfrm>
            <a:off x="2716974" y="1355153"/>
            <a:ext cx="393330" cy="0"/>
          </a:xfrm>
          <a:prstGeom prst="straightConnector1">
            <a:avLst/>
          </a:prstGeom>
          <a:ln w="41275">
            <a:headEnd w="sm" len="sm"/>
            <a:tailEnd type="triangle" w="sm" len="med"/>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57EE263-B547-7CCE-3478-CDE95A5A984D}"/>
              </a:ext>
            </a:extLst>
          </p:cNvPr>
          <p:cNvSpPr txBox="1"/>
          <p:nvPr/>
        </p:nvSpPr>
        <p:spPr>
          <a:xfrm>
            <a:off x="5163596" y="1916966"/>
            <a:ext cx="3230263" cy="400110"/>
          </a:xfrm>
          <a:prstGeom prst="rect">
            <a:avLst/>
          </a:prstGeom>
          <a:noFill/>
        </p:spPr>
        <p:txBody>
          <a:bodyPr wrap="square" rtlCol="0">
            <a:spAutoFit/>
          </a:bodyPr>
          <a:lstStyle/>
          <a:p>
            <a:pPr algn="ctr"/>
            <a:r>
              <a:rPr lang="en-US" sz="2000" b="1" dirty="0">
                <a:latin typeface="Linux Libertine" panose="02000503000000000000" pitchFamily="2" charset="0"/>
                <a:ea typeface="Linux Libertine" panose="02000503000000000000" pitchFamily="2" charset="0"/>
                <a:cs typeface="Linux Libertine" panose="02000503000000000000" pitchFamily="2" charset="0"/>
              </a:rPr>
              <a:t>Our Contribution</a:t>
            </a:r>
          </a:p>
        </p:txBody>
      </p:sp>
      <p:cxnSp>
        <p:nvCxnSpPr>
          <p:cNvPr id="35" name="Straight Arrow Connector 34">
            <a:extLst>
              <a:ext uri="{FF2B5EF4-FFF2-40B4-BE49-F238E27FC236}">
                <a16:creationId xmlns:a16="http://schemas.microsoft.com/office/drawing/2014/main" id="{29F930B8-EBA7-15B3-0E3D-B4A12DEAE435}"/>
              </a:ext>
            </a:extLst>
          </p:cNvPr>
          <p:cNvCxnSpPr>
            <a:cxnSpLocks/>
          </p:cNvCxnSpPr>
          <p:nvPr/>
        </p:nvCxnSpPr>
        <p:spPr>
          <a:xfrm>
            <a:off x="4746054" y="1355153"/>
            <a:ext cx="355600" cy="0"/>
          </a:xfrm>
          <a:prstGeom prst="straightConnector1">
            <a:avLst/>
          </a:prstGeom>
          <a:ln w="41275">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B692F5E-8B3D-B153-8051-CF361A811540}"/>
              </a:ext>
            </a:extLst>
          </p:cNvPr>
          <p:cNvCxnSpPr>
            <a:cxnSpLocks/>
          </p:cNvCxnSpPr>
          <p:nvPr/>
        </p:nvCxnSpPr>
        <p:spPr>
          <a:xfrm>
            <a:off x="9618129" y="953820"/>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FCBE65FB-94AB-C3F6-BA78-884E9C96495C}"/>
              </a:ext>
            </a:extLst>
          </p:cNvPr>
          <p:cNvSpPr>
            <a:spLocks/>
          </p:cNvSpPr>
          <p:nvPr/>
        </p:nvSpPr>
        <p:spPr>
          <a:xfrm>
            <a:off x="8862757" y="596288"/>
            <a:ext cx="1502196" cy="376052"/>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8" name="Straight Arrow Connector 37">
            <a:extLst>
              <a:ext uri="{FF2B5EF4-FFF2-40B4-BE49-F238E27FC236}">
                <a16:creationId xmlns:a16="http://schemas.microsoft.com/office/drawing/2014/main" id="{3FBA86B3-2ADB-8E8B-79D2-ACCF5AA7353C}"/>
              </a:ext>
            </a:extLst>
          </p:cNvPr>
          <p:cNvCxnSpPr>
            <a:cxnSpLocks/>
          </p:cNvCxnSpPr>
          <p:nvPr/>
        </p:nvCxnSpPr>
        <p:spPr>
          <a:xfrm>
            <a:off x="9618761" y="1131620"/>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152B914-2B94-631A-492E-1F598F9C647E}"/>
              </a:ext>
            </a:extLst>
          </p:cNvPr>
          <p:cNvCxnSpPr>
            <a:cxnSpLocks/>
          </p:cNvCxnSpPr>
          <p:nvPr/>
        </p:nvCxnSpPr>
        <p:spPr>
          <a:xfrm>
            <a:off x="9619403" y="1309420"/>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5145340-ABD0-4978-E8E0-0662F2AF72A7}"/>
              </a:ext>
            </a:extLst>
          </p:cNvPr>
          <p:cNvCxnSpPr>
            <a:cxnSpLocks/>
          </p:cNvCxnSpPr>
          <p:nvPr/>
        </p:nvCxnSpPr>
        <p:spPr>
          <a:xfrm>
            <a:off x="9620989" y="1441500"/>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1" name="Octagon 40">
            <a:extLst>
              <a:ext uri="{FF2B5EF4-FFF2-40B4-BE49-F238E27FC236}">
                <a16:creationId xmlns:a16="http://schemas.microsoft.com/office/drawing/2014/main" id="{51323ECD-87A1-EA95-9054-AA2976DAA82A}"/>
              </a:ext>
            </a:extLst>
          </p:cNvPr>
          <p:cNvSpPr>
            <a:spLocks/>
          </p:cNvSpPr>
          <p:nvPr/>
        </p:nvSpPr>
        <p:spPr>
          <a:xfrm>
            <a:off x="9090871" y="1208199"/>
            <a:ext cx="978315" cy="104663"/>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2" name="Trapezoid 41">
            <a:extLst>
              <a:ext uri="{FF2B5EF4-FFF2-40B4-BE49-F238E27FC236}">
                <a16:creationId xmlns:a16="http://schemas.microsoft.com/office/drawing/2014/main" id="{A4631F97-F2BF-4906-7600-7DE37C2325A1}"/>
              </a:ext>
            </a:extLst>
          </p:cNvPr>
          <p:cNvSpPr>
            <a:spLocks/>
          </p:cNvSpPr>
          <p:nvPr/>
        </p:nvSpPr>
        <p:spPr>
          <a:xfrm rot="10800000">
            <a:off x="8859312" y="1363502"/>
            <a:ext cx="1502196" cy="108287"/>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3" name="Oval 42">
            <a:extLst>
              <a:ext uri="{FF2B5EF4-FFF2-40B4-BE49-F238E27FC236}">
                <a16:creationId xmlns:a16="http://schemas.microsoft.com/office/drawing/2014/main" id="{AAF94A58-DCB1-401F-3541-80CEECBE469B}"/>
              </a:ext>
            </a:extLst>
          </p:cNvPr>
          <p:cNvSpPr>
            <a:spLocks/>
          </p:cNvSpPr>
          <p:nvPr/>
        </p:nvSpPr>
        <p:spPr>
          <a:xfrm>
            <a:off x="8859312" y="1531620"/>
            <a:ext cx="1502196" cy="376052"/>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44" name="Straight Arrow Connector 43">
            <a:extLst>
              <a:ext uri="{FF2B5EF4-FFF2-40B4-BE49-F238E27FC236}">
                <a16:creationId xmlns:a16="http://schemas.microsoft.com/office/drawing/2014/main" id="{3B4C161B-8541-E838-8E25-2870C68D5CF2}"/>
              </a:ext>
            </a:extLst>
          </p:cNvPr>
          <p:cNvCxnSpPr>
            <a:cxnSpLocks/>
            <a:endCxn id="56" idx="0"/>
          </p:cNvCxnSpPr>
          <p:nvPr/>
        </p:nvCxnSpPr>
        <p:spPr>
          <a:xfrm flipV="1">
            <a:off x="3673736" y="1122073"/>
            <a:ext cx="283102" cy="5435"/>
          </a:xfrm>
          <a:prstGeom prst="straightConnector1">
            <a:avLst/>
          </a:prstGeom>
          <a:ln w="9525">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11ACCAB-3761-50E1-793B-1FC5C12D0CD4}"/>
              </a:ext>
            </a:extLst>
          </p:cNvPr>
          <p:cNvCxnSpPr>
            <a:cxnSpLocks/>
          </p:cNvCxnSpPr>
          <p:nvPr/>
        </p:nvCxnSpPr>
        <p:spPr>
          <a:xfrm>
            <a:off x="3933838" y="1025545"/>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260EDCFA-D3A4-A216-4306-3A74F34F4162}"/>
              </a:ext>
            </a:extLst>
          </p:cNvPr>
          <p:cNvSpPr>
            <a:spLocks/>
          </p:cNvSpPr>
          <p:nvPr/>
        </p:nvSpPr>
        <p:spPr>
          <a:xfrm>
            <a:off x="3747949" y="691540"/>
            <a:ext cx="371778" cy="333250"/>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47" name="Straight Arrow Connector 46">
            <a:extLst>
              <a:ext uri="{FF2B5EF4-FFF2-40B4-BE49-F238E27FC236}">
                <a16:creationId xmlns:a16="http://schemas.microsoft.com/office/drawing/2014/main" id="{B72EEB93-E160-8AF0-F503-E749BC155EFD}"/>
              </a:ext>
            </a:extLst>
          </p:cNvPr>
          <p:cNvCxnSpPr>
            <a:cxnSpLocks/>
          </p:cNvCxnSpPr>
          <p:nvPr/>
        </p:nvCxnSpPr>
        <p:spPr>
          <a:xfrm>
            <a:off x="3934470" y="1203345"/>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208D58F-20E1-D192-29FA-49A766AEA32F}"/>
              </a:ext>
            </a:extLst>
          </p:cNvPr>
          <p:cNvCxnSpPr>
            <a:cxnSpLocks/>
          </p:cNvCxnSpPr>
          <p:nvPr/>
        </p:nvCxnSpPr>
        <p:spPr>
          <a:xfrm>
            <a:off x="3935112" y="1381145"/>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6FD66EA-66E9-EDDC-9B79-CF7B31711E90}"/>
              </a:ext>
            </a:extLst>
          </p:cNvPr>
          <p:cNvCxnSpPr>
            <a:cxnSpLocks/>
          </p:cNvCxnSpPr>
          <p:nvPr/>
        </p:nvCxnSpPr>
        <p:spPr>
          <a:xfrm>
            <a:off x="3936698" y="1513225"/>
            <a:ext cx="0" cy="106184"/>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2" name="Octagon 51">
            <a:extLst>
              <a:ext uri="{FF2B5EF4-FFF2-40B4-BE49-F238E27FC236}">
                <a16:creationId xmlns:a16="http://schemas.microsoft.com/office/drawing/2014/main" id="{4B55E67E-C7AB-55E6-3908-338BED1CF802}"/>
              </a:ext>
            </a:extLst>
          </p:cNvPr>
          <p:cNvSpPr>
            <a:spLocks/>
          </p:cNvSpPr>
          <p:nvPr/>
        </p:nvSpPr>
        <p:spPr>
          <a:xfrm>
            <a:off x="3446273" y="1279924"/>
            <a:ext cx="978315" cy="104663"/>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4" name="Trapezoid 53">
            <a:extLst>
              <a:ext uri="{FF2B5EF4-FFF2-40B4-BE49-F238E27FC236}">
                <a16:creationId xmlns:a16="http://schemas.microsoft.com/office/drawing/2014/main" id="{3FC5036D-3E43-FD6A-F3E2-B26228D2A6BD}"/>
              </a:ext>
            </a:extLst>
          </p:cNvPr>
          <p:cNvSpPr>
            <a:spLocks/>
          </p:cNvSpPr>
          <p:nvPr/>
        </p:nvSpPr>
        <p:spPr>
          <a:xfrm rot="10800000">
            <a:off x="3214714" y="1435227"/>
            <a:ext cx="1502196" cy="108287"/>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5" name="Oval 54">
            <a:extLst>
              <a:ext uri="{FF2B5EF4-FFF2-40B4-BE49-F238E27FC236}">
                <a16:creationId xmlns:a16="http://schemas.microsoft.com/office/drawing/2014/main" id="{5E3ADE6E-B9B6-99EF-FBE2-E0F034574D7A}"/>
              </a:ext>
            </a:extLst>
          </p:cNvPr>
          <p:cNvSpPr>
            <a:spLocks/>
          </p:cNvSpPr>
          <p:nvPr/>
        </p:nvSpPr>
        <p:spPr>
          <a:xfrm>
            <a:off x="3743842" y="1615994"/>
            <a:ext cx="371778" cy="333250"/>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56" name="Trapezoid 55">
            <a:extLst>
              <a:ext uri="{FF2B5EF4-FFF2-40B4-BE49-F238E27FC236}">
                <a16:creationId xmlns:a16="http://schemas.microsoft.com/office/drawing/2014/main" id="{249277A5-1564-33E7-9CDC-5E4540404EF1}"/>
              </a:ext>
            </a:extLst>
          </p:cNvPr>
          <p:cNvSpPr>
            <a:spLocks/>
          </p:cNvSpPr>
          <p:nvPr/>
        </p:nvSpPr>
        <p:spPr>
          <a:xfrm>
            <a:off x="3205740" y="1122073"/>
            <a:ext cx="1502196" cy="120952"/>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7" name="TextBox 56">
            <a:extLst>
              <a:ext uri="{FF2B5EF4-FFF2-40B4-BE49-F238E27FC236}">
                <a16:creationId xmlns:a16="http://schemas.microsoft.com/office/drawing/2014/main" id="{476010F7-092B-F1A0-300D-3B9DD039A321}"/>
              </a:ext>
            </a:extLst>
          </p:cNvPr>
          <p:cNvSpPr txBox="1"/>
          <p:nvPr/>
        </p:nvSpPr>
        <p:spPr>
          <a:xfrm>
            <a:off x="8900325" y="586706"/>
            <a:ext cx="1581100"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Gradient B</a:t>
            </a:r>
          </a:p>
        </p:txBody>
      </p:sp>
      <p:sp>
        <p:nvSpPr>
          <p:cNvPr id="58" name="TextBox 57">
            <a:extLst>
              <a:ext uri="{FF2B5EF4-FFF2-40B4-BE49-F238E27FC236}">
                <a16:creationId xmlns:a16="http://schemas.microsoft.com/office/drawing/2014/main" id="{5F125C40-B530-4FA1-E0BF-4ABF2D74AC62}"/>
              </a:ext>
            </a:extLst>
          </p:cNvPr>
          <p:cNvSpPr txBox="1"/>
          <p:nvPr/>
        </p:nvSpPr>
        <p:spPr>
          <a:xfrm>
            <a:off x="8900325" y="1511262"/>
            <a:ext cx="1581100"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Gradient A</a:t>
            </a:r>
          </a:p>
        </p:txBody>
      </p:sp>
      <p:sp>
        <p:nvSpPr>
          <p:cNvPr id="59" name="Trapezoid 58">
            <a:extLst>
              <a:ext uri="{FF2B5EF4-FFF2-40B4-BE49-F238E27FC236}">
                <a16:creationId xmlns:a16="http://schemas.microsoft.com/office/drawing/2014/main" id="{95DF2C44-A8AD-695E-D97B-60447BB21274}"/>
              </a:ext>
            </a:extLst>
          </p:cNvPr>
          <p:cNvSpPr>
            <a:spLocks/>
          </p:cNvSpPr>
          <p:nvPr/>
        </p:nvSpPr>
        <p:spPr>
          <a:xfrm>
            <a:off x="8850338" y="1050348"/>
            <a:ext cx="1502196" cy="120952"/>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60" name="Graphic 59">
            <a:extLst>
              <a:ext uri="{FF2B5EF4-FFF2-40B4-BE49-F238E27FC236}">
                <a16:creationId xmlns:a16="http://schemas.microsoft.com/office/drawing/2014/main" id="{A620F32D-4D64-69D4-C52B-40F7407032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9532" y="629702"/>
            <a:ext cx="310859" cy="326938"/>
          </a:xfrm>
          <a:prstGeom prst="rect">
            <a:avLst/>
          </a:prstGeom>
        </p:spPr>
      </p:pic>
      <p:sp>
        <p:nvSpPr>
          <p:cNvPr id="61" name="TextBox 60">
            <a:extLst>
              <a:ext uri="{FF2B5EF4-FFF2-40B4-BE49-F238E27FC236}">
                <a16:creationId xmlns:a16="http://schemas.microsoft.com/office/drawing/2014/main" id="{8AA38ADC-71CC-433C-6D2D-26E1D5D26877}"/>
              </a:ext>
            </a:extLst>
          </p:cNvPr>
          <p:cNvSpPr txBox="1"/>
          <p:nvPr/>
        </p:nvSpPr>
        <p:spPr>
          <a:xfrm>
            <a:off x="5479468" y="603489"/>
            <a:ext cx="1245262" cy="400110"/>
          </a:xfrm>
          <a:prstGeom prst="rect">
            <a:avLst/>
          </a:prstGeom>
          <a:noFill/>
        </p:spPr>
        <p:txBody>
          <a:bodyPr wrap="square">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DaCe AD</a:t>
            </a:r>
            <a:endParaRPr lang="en-CH" sz="2000" dirty="0"/>
          </a:p>
        </p:txBody>
      </p:sp>
      <p:cxnSp>
        <p:nvCxnSpPr>
          <p:cNvPr id="62" name="Straight Arrow Connector 61">
            <a:extLst>
              <a:ext uri="{FF2B5EF4-FFF2-40B4-BE49-F238E27FC236}">
                <a16:creationId xmlns:a16="http://schemas.microsoft.com/office/drawing/2014/main" id="{7B9065ED-10C7-A308-9BAC-378B3E9A4707}"/>
              </a:ext>
            </a:extLst>
          </p:cNvPr>
          <p:cNvCxnSpPr>
            <a:cxnSpLocks/>
          </p:cNvCxnSpPr>
          <p:nvPr/>
        </p:nvCxnSpPr>
        <p:spPr>
          <a:xfrm>
            <a:off x="8380361" y="1355153"/>
            <a:ext cx="422562" cy="0"/>
          </a:xfrm>
          <a:prstGeom prst="straightConnector1">
            <a:avLst/>
          </a:prstGeom>
          <a:ln w="41275">
            <a:headEnd w="sm" len="sm"/>
            <a:tailEnd type="triangle" w="sm" len="med"/>
          </a:ln>
        </p:spPr>
        <p:style>
          <a:lnRef idx="2">
            <a:schemeClr val="accent1"/>
          </a:lnRef>
          <a:fillRef idx="0">
            <a:schemeClr val="accent1"/>
          </a:fillRef>
          <a:effectRef idx="1">
            <a:schemeClr val="accent1"/>
          </a:effectRef>
          <a:fontRef idx="minor">
            <a:schemeClr val="tx1"/>
          </a:fontRef>
        </p:style>
      </p:cxnSp>
      <p:pic>
        <p:nvPicPr>
          <p:cNvPr id="63" name="Graphic 62" descr="Gears with solid fill">
            <a:extLst>
              <a:ext uri="{FF2B5EF4-FFF2-40B4-BE49-F238E27FC236}">
                <a16:creationId xmlns:a16="http://schemas.microsoft.com/office/drawing/2014/main" id="{7D8A1FB4-6B54-C14C-E707-0AF39FC030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4885" y="980874"/>
            <a:ext cx="310860" cy="310860"/>
          </a:xfrm>
          <a:prstGeom prst="rect">
            <a:avLst/>
          </a:prstGeom>
        </p:spPr>
      </p:pic>
      <p:pic>
        <p:nvPicPr>
          <p:cNvPr id="64" name="Graphic 63" descr="Gears with solid fill">
            <a:extLst>
              <a:ext uri="{FF2B5EF4-FFF2-40B4-BE49-F238E27FC236}">
                <a16:creationId xmlns:a16="http://schemas.microsoft.com/office/drawing/2014/main" id="{D34A6EFB-390D-6B7D-0543-A41DA4BDF7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4885" y="1285531"/>
            <a:ext cx="310860" cy="310860"/>
          </a:xfrm>
          <a:prstGeom prst="rect">
            <a:avLst/>
          </a:prstGeom>
        </p:spPr>
      </p:pic>
      <p:pic>
        <p:nvPicPr>
          <p:cNvPr id="65" name="Graphic 64" descr="Gears with solid fill">
            <a:extLst>
              <a:ext uri="{FF2B5EF4-FFF2-40B4-BE49-F238E27FC236}">
                <a16:creationId xmlns:a16="http://schemas.microsoft.com/office/drawing/2014/main" id="{C3860D64-3BE2-ADE4-7E91-E3FE256B52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4885" y="1598080"/>
            <a:ext cx="310860" cy="310860"/>
          </a:xfrm>
          <a:prstGeom prst="rect">
            <a:avLst/>
          </a:prstGeom>
        </p:spPr>
      </p:pic>
      <p:pic>
        <p:nvPicPr>
          <p:cNvPr id="66" name="Picture 65" descr="A purple and white logo&#10;&#10;Description automatically generated">
            <a:extLst>
              <a:ext uri="{FF2B5EF4-FFF2-40B4-BE49-F238E27FC236}">
                <a16:creationId xmlns:a16="http://schemas.microsoft.com/office/drawing/2014/main" id="{D5304C31-87ED-1B0D-643E-CC7D53F499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9551" y="1127048"/>
            <a:ext cx="395227" cy="395227"/>
          </a:xfrm>
          <a:prstGeom prst="rect">
            <a:avLst/>
          </a:prstGeom>
        </p:spPr>
      </p:pic>
      <p:pic>
        <p:nvPicPr>
          <p:cNvPr id="67" name="Picture 66" descr="A black and grey text&#10;&#10;Description automatically generated">
            <a:extLst>
              <a:ext uri="{FF2B5EF4-FFF2-40B4-BE49-F238E27FC236}">
                <a16:creationId xmlns:a16="http://schemas.microsoft.com/office/drawing/2014/main" id="{4A4B7065-3A45-FEFD-3063-734AD02EB2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2231" y="1533130"/>
            <a:ext cx="1414593" cy="363894"/>
          </a:xfrm>
          <a:prstGeom prst="rect">
            <a:avLst/>
          </a:prstGeom>
        </p:spPr>
      </p:pic>
      <p:pic>
        <p:nvPicPr>
          <p:cNvPr id="68" name="Picture 67" descr="A blue and yellow snake logo&#10;&#10;Description automatically generated">
            <a:extLst>
              <a:ext uri="{FF2B5EF4-FFF2-40B4-BE49-F238E27FC236}">
                <a16:creationId xmlns:a16="http://schemas.microsoft.com/office/drawing/2014/main" id="{688B4CAC-2B77-9C32-9BEB-BEDAA2CE41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0827" y="1120558"/>
            <a:ext cx="400661" cy="439676"/>
          </a:xfrm>
          <a:prstGeom prst="rect">
            <a:avLst/>
          </a:prstGeom>
        </p:spPr>
      </p:pic>
      <p:pic>
        <p:nvPicPr>
          <p:cNvPr id="69" name="Picture 68" descr="A black and grey text&#10;&#10;Description automatically generated">
            <a:extLst>
              <a:ext uri="{FF2B5EF4-FFF2-40B4-BE49-F238E27FC236}">
                <a16:creationId xmlns:a16="http://schemas.microsoft.com/office/drawing/2014/main" id="{63C5EC43-5C83-9E99-54E6-842F2D8625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3311" y="717647"/>
            <a:ext cx="1421129" cy="350813"/>
          </a:xfrm>
          <a:prstGeom prst="rect">
            <a:avLst/>
          </a:prstGeom>
        </p:spPr>
      </p:pic>
      <p:sp>
        <p:nvSpPr>
          <p:cNvPr id="21" name="TextBox 20">
            <a:extLst>
              <a:ext uri="{FF2B5EF4-FFF2-40B4-BE49-F238E27FC236}">
                <a16:creationId xmlns:a16="http://schemas.microsoft.com/office/drawing/2014/main" id="{D456CF85-B425-DEE4-4185-CAC02BA99660}"/>
              </a:ext>
            </a:extLst>
          </p:cNvPr>
          <p:cNvSpPr txBox="1"/>
          <p:nvPr/>
        </p:nvSpPr>
        <p:spPr>
          <a:xfrm>
            <a:off x="2304902" y="2867588"/>
            <a:ext cx="1965603" cy="400110"/>
          </a:xfrm>
          <a:prstGeom prst="rect">
            <a:avLst/>
          </a:prstGeom>
          <a:noFill/>
        </p:spPr>
        <p:txBody>
          <a:bodyPr wrap="non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Geo-mean: 4.1×</a:t>
            </a:r>
          </a:p>
        </p:txBody>
      </p:sp>
      <p:sp>
        <p:nvSpPr>
          <p:cNvPr id="19" name="TextBox 18">
            <a:extLst>
              <a:ext uri="{FF2B5EF4-FFF2-40B4-BE49-F238E27FC236}">
                <a16:creationId xmlns:a16="http://schemas.microsoft.com/office/drawing/2014/main" id="{A851D5D8-EB44-C511-0BFD-57FA4010ED33}"/>
              </a:ext>
            </a:extLst>
          </p:cNvPr>
          <p:cNvSpPr txBox="1"/>
          <p:nvPr/>
        </p:nvSpPr>
        <p:spPr>
          <a:xfrm>
            <a:off x="2304902" y="2464001"/>
            <a:ext cx="2678938" cy="400110"/>
          </a:xfrm>
          <a:prstGeom prst="rect">
            <a:avLst/>
          </a:prstGeom>
          <a:noFill/>
        </p:spPr>
        <p:txBody>
          <a:bodyPr wrap="non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Average speedup: 92×</a:t>
            </a:r>
          </a:p>
        </p:txBody>
      </p:sp>
      <p:sp>
        <p:nvSpPr>
          <p:cNvPr id="25" name="TextBox 24">
            <a:extLst>
              <a:ext uri="{FF2B5EF4-FFF2-40B4-BE49-F238E27FC236}">
                <a16:creationId xmlns:a16="http://schemas.microsoft.com/office/drawing/2014/main" id="{16855C34-7771-9C2E-71D8-DB577FAAE852}"/>
              </a:ext>
            </a:extLst>
          </p:cNvPr>
          <p:cNvSpPr txBox="1">
            <a:spLocks/>
          </p:cNvSpPr>
          <p:nvPr/>
        </p:nvSpPr>
        <p:spPr>
          <a:xfrm>
            <a:off x="1478456" y="4895784"/>
            <a:ext cx="4558105" cy="400110"/>
          </a:xfrm>
          <a:prstGeom prst="rect">
            <a:avLst/>
          </a:prstGeom>
          <a:noFill/>
        </p:spPr>
        <p:txBody>
          <a:bodyPr wrap="square" rtlCol="0">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Results preview: DaCe AD vs JAX JIT</a:t>
            </a:r>
          </a:p>
        </p:txBody>
      </p:sp>
      <p:sp>
        <p:nvSpPr>
          <p:cNvPr id="30" name="Slide Number Placeholder 29">
            <a:extLst>
              <a:ext uri="{FF2B5EF4-FFF2-40B4-BE49-F238E27FC236}">
                <a16:creationId xmlns:a16="http://schemas.microsoft.com/office/drawing/2014/main" id="{8F557BD4-B85B-6697-8607-A511320AFDE7}"/>
              </a:ext>
            </a:extLst>
          </p:cNvPr>
          <p:cNvSpPr>
            <a:spLocks noGrp="1"/>
          </p:cNvSpPr>
          <p:nvPr>
            <p:ph type="sldNum" sz="quarter" idx="12"/>
          </p:nvPr>
        </p:nvSpPr>
        <p:spPr/>
        <p:txBody>
          <a:bodyPr/>
          <a:lstStyle/>
          <a:p>
            <a:fld id="{6DD69A12-C92C-4BBE-9117-F68D7536AD73}" type="slidenum">
              <a:rPr lang="en-US" smtClean="0"/>
              <a:t>39</a:t>
            </a:fld>
            <a:endParaRPr lang="en-US"/>
          </a:p>
        </p:txBody>
      </p:sp>
    </p:spTree>
    <p:extLst>
      <p:ext uri="{BB962C8B-B14F-4D97-AF65-F5344CB8AC3E}">
        <p14:creationId xmlns:p14="http://schemas.microsoft.com/office/powerpoint/2010/main" val="144093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P spid="181" grpId="0"/>
      <p:bldP spid="182" grpId="0"/>
      <p:bldP spid="184" grpId="0"/>
      <p:bldP spid="185" grpId="0"/>
      <p:bldP spid="186" grpId="0"/>
      <p:bldP spid="187" grpId="0"/>
      <p:bldP spid="188" grpId="0"/>
      <p:bldP spid="189" grpId="0"/>
      <p:bldP spid="11" grpId="0" animBg="1"/>
      <p:bldP spid="14" grpId="0" animBg="1"/>
      <p:bldP spid="16" grpId="0"/>
      <p:bldP spid="17" grpId="0" animBg="1"/>
      <p:bldP spid="18" grpId="0" animBg="1"/>
      <p:bldP spid="13" grpId="0"/>
      <p:bldP spid="4" grpId="0"/>
      <p:bldP spid="10" grpId="0"/>
      <p:bldP spid="12" grpId="0"/>
      <p:bldP spid="15" grpId="0"/>
      <p:bldP spid="20" grpId="0"/>
      <p:bldP spid="2" grpId="0" animBg="1"/>
      <p:bldP spid="24" grpId="0"/>
      <p:bldP spid="26" grpId="0"/>
      <p:bldP spid="27" grpId="0"/>
      <p:bldP spid="28" grpId="0"/>
      <p:bldP spid="29" grpId="0"/>
      <p:bldP spid="32" grpId="0"/>
      <p:bldP spid="34" grpId="0"/>
      <p:bldP spid="37" grpId="0" animBg="1"/>
      <p:bldP spid="41" grpId="0" animBg="1"/>
      <p:bldP spid="42" grpId="0" animBg="1"/>
      <p:bldP spid="43" grpId="0" animBg="1"/>
      <p:bldP spid="46" grpId="0" animBg="1"/>
      <p:bldP spid="52" grpId="0" animBg="1"/>
      <p:bldP spid="54" grpId="0" animBg="1"/>
      <p:bldP spid="55" grpId="0" animBg="1"/>
      <p:bldP spid="56" grpId="0" animBg="1"/>
      <p:bldP spid="57" grpId="0"/>
      <p:bldP spid="58" grpId="0"/>
      <p:bldP spid="59" grpId="0" animBg="1"/>
      <p:bldP spid="61" grpId="0"/>
      <p:bldP spid="21" grpId="0"/>
      <p:bldP spid="1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73AD-B9AC-D9F4-2773-DB5A3205E9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AACD1-E039-F1C3-36EB-CD6D6FDEDE23}"/>
              </a:ext>
            </a:extLst>
          </p:cNvPr>
          <p:cNvSpPr>
            <a:spLocks noGrp="1"/>
          </p:cNvSpPr>
          <p:nvPr>
            <p:ph type="title"/>
          </p:nvPr>
        </p:nvSpPr>
        <p:spPr/>
        <p:txBody>
          <a:bodyPr/>
          <a:lstStyle/>
          <a:p>
            <a:r>
              <a:rPr lang="de-CH" dirty="0"/>
              <a:t>Background: Automatic Differentiation </a:t>
            </a:r>
          </a:p>
        </p:txBody>
      </p:sp>
      <p:sp>
        <p:nvSpPr>
          <p:cNvPr id="2" name="TextBox 1">
            <a:extLst>
              <a:ext uri="{FF2B5EF4-FFF2-40B4-BE49-F238E27FC236}">
                <a16:creationId xmlns:a16="http://schemas.microsoft.com/office/drawing/2014/main" id="{42EB08FD-4A4B-0E4B-27EF-E6C453D29CBE}"/>
              </a:ext>
            </a:extLst>
          </p:cNvPr>
          <p:cNvSpPr txBox="1"/>
          <p:nvPr/>
        </p:nvSpPr>
        <p:spPr>
          <a:xfrm>
            <a:off x="573197" y="4468252"/>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5916D888-68B7-74EB-4CF4-1EE0AD20B744}"/>
              </a:ext>
            </a:extLst>
          </p:cNvPr>
          <p:cNvSpPr txBox="1"/>
          <p:nvPr/>
        </p:nvSpPr>
        <p:spPr>
          <a:xfrm>
            <a:off x="4343400" y="4687668"/>
            <a:ext cx="2898679" cy="646331"/>
          </a:xfrm>
          <a:prstGeom prst="rect">
            <a:avLst/>
          </a:prstGeom>
          <a:noFill/>
        </p:spPr>
        <p:txBody>
          <a:bodyPr wrap="none" rtlCol="0">
            <a:spAutoFit/>
          </a:bodyPr>
          <a:lstStyle/>
          <a:p>
            <a:r>
              <a:rPr lang="en-US" dirty="0"/>
              <a:t>Intermediate representation </a:t>
            </a:r>
          </a:p>
          <a:p>
            <a:r>
              <a:rPr lang="en-US" dirty="0"/>
              <a:t>of the function f</a:t>
            </a:r>
          </a:p>
        </p:txBody>
      </p:sp>
      <p:sp>
        <p:nvSpPr>
          <p:cNvPr id="6" name="TextBox 5">
            <a:extLst>
              <a:ext uri="{FF2B5EF4-FFF2-40B4-BE49-F238E27FC236}">
                <a16:creationId xmlns:a16="http://schemas.microsoft.com/office/drawing/2014/main" id="{0F4AB1D5-F373-1C1B-C728-C53E768714AA}"/>
              </a:ext>
            </a:extLst>
          </p:cNvPr>
          <p:cNvSpPr txBox="1"/>
          <p:nvPr/>
        </p:nvSpPr>
        <p:spPr>
          <a:xfrm>
            <a:off x="8520097" y="4687669"/>
            <a:ext cx="3671903" cy="646331"/>
          </a:xfrm>
          <a:prstGeom prst="rect">
            <a:avLst/>
          </a:prstGeom>
          <a:noFill/>
        </p:spPr>
        <p:txBody>
          <a:bodyPr wrap="none" rtlCol="0">
            <a:spAutoFit/>
          </a:bodyPr>
          <a:lstStyle/>
          <a:p>
            <a:r>
              <a:rPr lang="en-US" dirty="0"/>
              <a:t>Intermediate representation </a:t>
            </a:r>
          </a:p>
          <a:p>
            <a:r>
              <a:rPr lang="en-US" dirty="0"/>
              <a:t>of the gradient computation function</a:t>
            </a:r>
          </a:p>
        </p:txBody>
      </p:sp>
      <p:sp>
        <p:nvSpPr>
          <p:cNvPr id="10" name="Oval 9">
            <a:extLst>
              <a:ext uri="{FF2B5EF4-FFF2-40B4-BE49-F238E27FC236}">
                <a16:creationId xmlns:a16="http://schemas.microsoft.com/office/drawing/2014/main" id="{E69C2017-332E-2EA8-29BF-0DD514A2CC44}"/>
              </a:ext>
            </a:extLst>
          </p:cNvPr>
          <p:cNvSpPr>
            <a:spLocks/>
          </p:cNvSpPr>
          <p:nvPr/>
        </p:nvSpPr>
        <p:spPr>
          <a:xfrm>
            <a:off x="4657422" y="1927375"/>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11" name="Connector: Elbow 10">
            <a:extLst>
              <a:ext uri="{FF2B5EF4-FFF2-40B4-BE49-F238E27FC236}">
                <a16:creationId xmlns:a16="http://schemas.microsoft.com/office/drawing/2014/main" id="{FB9593E9-3A74-4D51-59A5-7750E7ADCDC2}"/>
              </a:ext>
            </a:extLst>
          </p:cNvPr>
          <p:cNvCxnSpPr>
            <a:cxnSpLocks/>
            <a:stCxn id="10" idx="4"/>
            <a:endCxn id="14" idx="6"/>
          </p:cNvCxnSpPr>
          <p:nvPr/>
        </p:nvCxnSpPr>
        <p:spPr>
          <a:xfrm rot="5400000">
            <a:off x="4669163" y="2396576"/>
            <a:ext cx="329445" cy="470034"/>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84E7A32-A2E4-D28A-8BF6-0140FF1A1E40}"/>
              </a:ext>
            </a:extLst>
          </p:cNvPr>
          <p:cNvCxnSpPr>
            <a:cxnSpLocks/>
            <a:stCxn id="13" idx="4"/>
            <a:endCxn id="14" idx="7"/>
          </p:cNvCxnSpPr>
          <p:nvPr/>
        </p:nvCxnSpPr>
        <p:spPr>
          <a:xfrm rot="16200000" flipH="1">
            <a:off x="6607720" y="2341225"/>
            <a:ext cx="322488" cy="587693"/>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0D150AB-6D36-6F63-8496-79EB1B1956E5}"/>
              </a:ext>
            </a:extLst>
          </p:cNvPr>
          <p:cNvSpPr>
            <a:spLocks/>
          </p:cNvSpPr>
          <p:nvPr/>
        </p:nvSpPr>
        <p:spPr>
          <a:xfrm>
            <a:off x="6063638" y="1934332"/>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4" name="Octagon 13">
            <a:extLst>
              <a:ext uri="{FF2B5EF4-FFF2-40B4-BE49-F238E27FC236}">
                <a16:creationId xmlns:a16="http://schemas.microsoft.com/office/drawing/2014/main" id="{FD1A8655-103D-C8AC-D6AA-43438A6EBFF5}"/>
              </a:ext>
            </a:extLst>
          </p:cNvPr>
          <p:cNvSpPr>
            <a:spLocks/>
          </p:cNvSpPr>
          <p:nvPr/>
        </p:nvSpPr>
        <p:spPr>
          <a:xfrm>
            <a:off x="4419600" y="2796316"/>
            <a:ext cx="2822479"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dot_forward</a:t>
            </a:r>
          </a:p>
        </p:txBody>
      </p:sp>
      <p:sp>
        <p:nvSpPr>
          <p:cNvPr id="19" name="Oval 18">
            <a:extLst>
              <a:ext uri="{FF2B5EF4-FFF2-40B4-BE49-F238E27FC236}">
                <a16:creationId xmlns:a16="http://schemas.microsoft.com/office/drawing/2014/main" id="{A47D9554-CE9E-9DFF-5F5E-E50D69509D21}"/>
              </a:ext>
            </a:extLst>
          </p:cNvPr>
          <p:cNvSpPr>
            <a:spLocks/>
          </p:cNvSpPr>
          <p:nvPr/>
        </p:nvSpPr>
        <p:spPr>
          <a:xfrm>
            <a:off x="5410200" y="3870453"/>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a:t>
            </a:r>
          </a:p>
        </p:txBody>
      </p:sp>
      <p:cxnSp>
        <p:nvCxnSpPr>
          <p:cNvPr id="20" name="Connector: Elbow 19">
            <a:extLst>
              <a:ext uri="{FF2B5EF4-FFF2-40B4-BE49-F238E27FC236}">
                <a16:creationId xmlns:a16="http://schemas.microsoft.com/office/drawing/2014/main" id="{B9C99945-C5CD-27F6-BCDF-E2FEF93D4837}"/>
              </a:ext>
            </a:extLst>
          </p:cNvPr>
          <p:cNvCxnSpPr>
            <a:cxnSpLocks/>
          </p:cNvCxnSpPr>
          <p:nvPr/>
        </p:nvCxnSpPr>
        <p:spPr>
          <a:xfrm rot="16200000" flipH="1">
            <a:off x="5560857" y="3638569"/>
            <a:ext cx="463765" cy="3"/>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1F3A95A-92BD-E973-F40A-1B567030AE2F}"/>
              </a:ext>
            </a:extLst>
          </p:cNvPr>
          <p:cNvSpPr>
            <a:spLocks/>
          </p:cNvSpPr>
          <p:nvPr/>
        </p:nvSpPr>
        <p:spPr>
          <a:xfrm>
            <a:off x="9691388" y="184902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GO</a:t>
            </a:r>
          </a:p>
        </p:txBody>
      </p:sp>
      <p:cxnSp>
        <p:nvCxnSpPr>
          <p:cNvPr id="24" name="Connector: Elbow 23">
            <a:extLst>
              <a:ext uri="{FF2B5EF4-FFF2-40B4-BE49-F238E27FC236}">
                <a16:creationId xmlns:a16="http://schemas.microsoft.com/office/drawing/2014/main" id="{386DF95F-E241-8FBC-EF31-B2425AF6522D}"/>
              </a:ext>
            </a:extLst>
          </p:cNvPr>
          <p:cNvCxnSpPr>
            <a:cxnSpLocks/>
            <a:stCxn id="23" idx="4"/>
          </p:cNvCxnSpPr>
          <p:nvPr/>
        </p:nvCxnSpPr>
        <p:spPr>
          <a:xfrm rot="16200000" flipH="1">
            <a:off x="9899815" y="2591568"/>
            <a:ext cx="406106" cy="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7D5DF90-7FB6-25FB-F12F-0E8BAE371756}"/>
              </a:ext>
            </a:extLst>
          </p:cNvPr>
          <p:cNvSpPr>
            <a:spLocks/>
          </p:cNvSpPr>
          <p:nvPr/>
        </p:nvSpPr>
        <p:spPr>
          <a:xfrm>
            <a:off x="8692464" y="38734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GA</a:t>
            </a:r>
          </a:p>
        </p:txBody>
      </p:sp>
      <p:cxnSp>
        <p:nvCxnSpPr>
          <p:cNvPr id="29" name="Connector: Elbow 28">
            <a:extLst>
              <a:ext uri="{FF2B5EF4-FFF2-40B4-BE49-F238E27FC236}">
                <a16:creationId xmlns:a16="http://schemas.microsoft.com/office/drawing/2014/main" id="{A120B9B6-7D84-C05E-393F-FC0C9080997D}"/>
              </a:ext>
            </a:extLst>
          </p:cNvPr>
          <p:cNvCxnSpPr>
            <a:cxnSpLocks/>
            <a:endCxn id="28" idx="0"/>
          </p:cNvCxnSpPr>
          <p:nvPr/>
        </p:nvCxnSpPr>
        <p:spPr>
          <a:xfrm rot="5400000">
            <a:off x="9096884" y="2940434"/>
            <a:ext cx="940037" cy="925915"/>
          </a:xfrm>
          <a:prstGeom prst="bentConnector3">
            <a:avLst>
              <a:gd name="adj1" fmla="val 71045"/>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9D306EB-FF55-9740-A53C-3FA388D1ABDD}"/>
              </a:ext>
            </a:extLst>
          </p:cNvPr>
          <p:cNvSpPr>
            <a:spLocks/>
          </p:cNvSpPr>
          <p:nvPr/>
        </p:nvSpPr>
        <p:spPr>
          <a:xfrm>
            <a:off x="10731320" y="38734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GB</a:t>
            </a:r>
          </a:p>
        </p:txBody>
      </p:sp>
      <p:cxnSp>
        <p:nvCxnSpPr>
          <p:cNvPr id="38" name="Connector: Elbow 37">
            <a:extLst>
              <a:ext uri="{FF2B5EF4-FFF2-40B4-BE49-F238E27FC236}">
                <a16:creationId xmlns:a16="http://schemas.microsoft.com/office/drawing/2014/main" id="{E57D2CC3-A280-00FB-CF7C-859E563E5E86}"/>
              </a:ext>
            </a:extLst>
          </p:cNvPr>
          <p:cNvCxnSpPr>
            <a:cxnSpLocks/>
            <a:endCxn id="34" idx="0"/>
          </p:cNvCxnSpPr>
          <p:nvPr/>
        </p:nvCxnSpPr>
        <p:spPr>
          <a:xfrm rot="16200000" flipH="1">
            <a:off x="10168825" y="2899434"/>
            <a:ext cx="1016235" cy="931715"/>
          </a:xfrm>
          <a:prstGeom prst="bentConnector3">
            <a:avLst>
              <a:gd name="adj1" fmla="val 73793"/>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Octagon 26">
            <a:extLst>
              <a:ext uri="{FF2B5EF4-FFF2-40B4-BE49-F238E27FC236}">
                <a16:creationId xmlns:a16="http://schemas.microsoft.com/office/drawing/2014/main" id="{78D55972-697A-DF8B-F2AA-03D32BBB0519}"/>
              </a:ext>
            </a:extLst>
          </p:cNvPr>
          <p:cNvSpPr>
            <a:spLocks/>
          </p:cNvSpPr>
          <p:nvPr/>
        </p:nvSpPr>
        <p:spPr>
          <a:xfrm>
            <a:off x="8640493" y="2794620"/>
            <a:ext cx="3093055"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dot_backward</a:t>
            </a:r>
          </a:p>
        </p:txBody>
      </p:sp>
      <p:pic>
        <p:nvPicPr>
          <p:cNvPr id="49" name="Picture 48" descr="A screenshot of a computer code&#10;&#10;AI-generated content may be incorrect.">
            <a:extLst>
              <a:ext uri="{FF2B5EF4-FFF2-40B4-BE49-F238E27FC236}">
                <a16:creationId xmlns:a16="http://schemas.microsoft.com/office/drawing/2014/main" id="{484255D7-3C2C-1E36-9EEE-08A7B3830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8296"/>
            <a:ext cx="4372119" cy="2941244"/>
          </a:xfrm>
          <a:prstGeom prst="rect">
            <a:avLst/>
          </a:prstGeom>
        </p:spPr>
      </p:pic>
      <p:sp>
        <p:nvSpPr>
          <p:cNvPr id="50" name="Slide Number Placeholder 49">
            <a:extLst>
              <a:ext uri="{FF2B5EF4-FFF2-40B4-BE49-F238E27FC236}">
                <a16:creationId xmlns:a16="http://schemas.microsoft.com/office/drawing/2014/main" id="{26453887-05B6-0771-F73B-32557A4D1DFA}"/>
              </a:ext>
            </a:extLst>
          </p:cNvPr>
          <p:cNvSpPr>
            <a:spLocks noGrp="1"/>
          </p:cNvSpPr>
          <p:nvPr>
            <p:ph type="sldNum" sz="quarter" idx="12"/>
          </p:nvPr>
        </p:nvSpPr>
        <p:spPr/>
        <p:txBody>
          <a:bodyPr/>
          <a:lstStyle/>
          <a:p>
            <a:fld id="{6C6AE60A-B69C-4790-82F7-3882EDF23186}" type="slidenum">
              <a:rPr lang="de-DE" smtClean="0"/>
              <a:pPr/>
              <a:t>4</a:t>
            </a:fld>
            <a:endParaRPr lang="de-DE" dirty="0"/>
          </a:p>
        </p:txBody>
      </p:sp>
      <p:cxnSp>
        <p:nvCxnSpPr>
          <p:cNvPr id="5" name="Straight Arrow Connector 4">
            <a:extLst>
              <a:ext uri="{FF2B5EF4-FFF2-40B4-BE49-F238E27FC236}">
                <a16:creationId xmlns:a16="http://schemas.microsoft.com/office/drawing/2014/main" id="{5EF2DDD5-4341-4D6A-1EE0-FF15E384906C}"/>
              </a:ext>
            </a:extLst>
          </p:cNvPr>
          <p:cNvCxnSpPr>
            <a:cxnSpLocks/>
          </p:cNvCxnSpPr>
          <p:nvPr/>
        </p:nvCxnSpPr>
        <p:spPr>
          <a:xfrm>
            <a:off x="3352800" y="31242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C2C4140-F88C-FF47-4419-EB2C94641BD3}"/>
              </a:ext>
            </a:extLst>
          </p:cNvPr>
          <p:cNvCxnSpPr>
            <a:cxnSpLocks/>
          </p:cNvCxnSpPr>
          <p:nvPr/>
        </p:nvCxnSpPr>
        <p:spPr>
          <a:xfrm>
            <a:off x="7467600" y="31242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38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animBg="1"/>
      <p:bldP spid="13" grpId="0" animBg="1"/>
      <p:bldP spid="14" grpId="0" animBg="1"/>
      <p:bldP spid="19" grpId="0" animBg="1"/>
      <p:bldP spid="23" grpId="0" animBg="1"/>
      <p:bldP spid="28" grpId="0" animBg="1"/>
      <p:bldP spid="34"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6AE60A-B69C-4790-82F7-3882EDF23186}" type="slidenum">
              <a:rPr lang="de-DE" smtClean="0"/>
              <a:pPr/>
              <a:t>40</a:t>
            </a:fld>
            <a:endParaRPr lang="de-DE" dirty="0"/>
          </a:p>
        </p:txBody>
      </p:sp>
      <p:sp>
        <p:nvSpPr>
          <p:cNvPr id="4" name="Title 3"/>
          <p:cNvSpPr>
            <a:spLocks noGrp="1"/>
          </p:cNvSpPr>
          <p:nvPr>
            <p:ph type="title"/>
          </p:nvPr>
        </p:nvSpPr>
        <p:spPr>
          <a:xfrm>
            <a:off x="191344" y="533400"/>
            <a:ext cx="8575555" cy="533400"/>
          </a:xfrm>
        </p:spPr>
        <p:txBody>
          <a:bodyPr/>
          <a:lstStyle/>
          <a:p>
            <a:r>
              <a:rPr lang="en-US" dirty="0"/>
              <a:t>Conclusions </a:t>
            </a:r>
          </a:p>
        </p:txBody>
      </p:sp>
      <p:sp>
        <p:nvSpPr>
          <p:cNvPr id="13" name="Content Placeholder 1">
            <a:extLst>
              <a:ext uri="{FF2B5EF4-FFF2-40B4-BE49-F238E27FC236}">
                <a16:creationId xmlns:a16="http://schemas.microsoft.com/office/drawing/2014/main" id="{A0B262DF-0D04-4EE5-B26B-1B53124AB6A5}"/>
              </a:ext>
            </a:extLst>
          </p:cNvPr>
          <p:cNvSpPr txBox="1">
            <a:spLocks/>
          </p:cNvSpPr>
          <p:nvPr/>
        </p:nvSpPr>
        <p:spPr>
          <a:xfrm>
            <a:off x="8311623" y="656692"/>
            <a:ext cx="3797045" cy="312748"/>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More of SPCL’s research:</a:t>
            </a:r>
          </a:p>
        </p:txBody>
      </p:sp>
      <p:sp>
        <p:nvSpPr>
          <p:cNvPr id="12" name="Content Placeholder 1">
            <a:extLst>
              <a:ext uri="{FF2B5EF4-FFF2-40B4-BE49-F238E27FC236}">
                <a16:creationId xmlns:a16="http://schemas.microsoft.com/office/drawing/2014/main" id="{A0B262DF-0D04-4EE5-B26B-1B53124AB6A5}"/>
              </a:ext>
            </a:extLst>
          </p:cNvPr>
          <p:cNvSpPr txBox="1">
            <a:spLocks/>
          </p:cNvSpPr>
          <p:nvPr/>
        </p:nvSpPr>
        <p:spPr>
          <a:xfrm>
            <a:off x="8544272" y="2641404"/>
            <a:ext cx="2462310" cy="312748"/>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H" sz="1800" dirty="0"/>
              <a:t>…</a:t>
            </a:r>
            <a:r>
              <a:rPr lang="en-US" sz="1800" dirty="0"/>
              <a:t> or </a:t>
            </a:r>
            <a:r>
              <a:rPr lang="en-US" sz="1800" u="sng" dirty="0">
                <a:hlinkClick r:id="rId2" action="ppaction://hlinkfile"/>
              </a:rPr>
              <a:t>spcl.ethz.ch</a:t>
            </a:r>
            <a:endParaRPr lang="en-US" sz="1800" u="sng" dirty="0"/>
          </a:p>
        </p:txBody>
      </p:sp>
      <p:grpSp>
        <p:nvGrpSpPr>
          <p:cNvPr id="6" name="Group 5"/>
          <p:cNvGrpSpPr/>
          <p:nvPr/>
        </p:nvGrpSpPr>
        <p:grpSpPr>
          <a:xfrm>
            <a:off x="8506102" y="1103222"/>
            <a:ext cx="3436979" cy="1119468"/>
            <a:chOff x="8349450" y="3266566"/>
            <a:chExt cx="3436979" cy="111946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450" y="3271920"/>
              <a:ext cx="3436979" cy="1114114"/>
            </a:xfrm>
            <a:prstGeom prst="rect">
              <a:avLst/>
            </a:prstGeom>
          </p:spPr>
        </p:pic>
        <p:sp>
          <p:nvSpPr>
            <p:cNvPr id="17" name="Content Placeholder 1">
              <a:extLst>
                <a:ext uri="{FF2B5EF4-FFF2-40B4-BE49-F238E27FC236}">
                  <a16:creationId xmlns:a16="http://schemas.microsoft.com/office/drawing/2014/main" id="{A0B262DF-0D04-4EE5-B26B-1B53124AB6A5}"/>
                </a:ext>
              </a:extLst>
            </p:cNvPr>
            <p:cNvSpPr txBox="1">
              <a:spLocks/>
            </p:cNvSpPr>
            <p:nvPr/>
          </p:nvSpPr>
          <p:spPr>
            <a:xfrm>
              <a:off x="10560496" y="3271920"/>
              <a:ext cx="1225933" cy="300679"/>
            </a:xfrm>
            <a:prstGeom prst="rect">
              <a:avLst/>
            </a:prstGeom>
          </p:spPr>
          <p:txBody>
            <a:bodyPr vert="horz" lIns="140400" tIns="0" rIns="144000" bIns="0" rtlCol="0" anchor="ctr" anchorCtr="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rPr>
                <a:t>210+ Talks</a:t>
              </a:r>
            </a:p>
          </p:txBody>
        </p:sp>
        <p:sp>
          <p:nvSpPr>
            <p:cNvPr id="18" name="Content Placeholder 1">
              <a:extLst>
                <a:ext uri="{FF2B5EF4-FFF2-40B4-BE49-F238E27FC236}">
                  <a16:creationId xmlns:a16="http://schemas.microsoft.com/office/drawing/2014/main" id="{A0B262DF-0D04-4EE5-B26B-1B53124AB6A5}"/>
                </a:ext>
              </a:extLst>
            </p:cNvPr>
            <p:cNvSpPr txBox="1">
              <a:spLocks/>
            </p:cNvSpPr>
            <p:nvPr/>
          </p:nvSpPr>
          <p:spPr>
            <a:xfrm>
              <a:off x="8688288" y="3266566"/>
              <a:ext cx="1797127" cy="300679"/>
            </a:xfrm>
            <a:prstGeom prst="rect">
              <a:avLst/>
            </a:prstGeom>
          </p:spPr>
          <p:txBody>
            <a:bodyPr vert="horz" lIns="72000" tIns="0" rIns="144000" bIns="0" rtlCol="0" anchor="ctr" anchorCtr="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youtube.com/@</a:t>
              </a:r>
              <a:r>
                <a:rPr lang="en-US" sz="1400" dirty="0" err="1"/>
                <a:t>spcl</a:t>
              </a:r>
              <a:endParaRPr lang="en-US" sz="1400" dirty="0"/>
            </a:p>
          </p:txBody>
        </p:sp>
        <p:sp>
          <p:nvSpPr>
            <p:cNvPr id="19" name="Content Placeholder 1">
              <a:extLst>
                <a:ext uri="{FF2B5EF4-FFF2-40B4-BE49-F238E27FC236}">
                  <a16:creationId xmlns:a16="http://schemas.microsoft.com/office/drawing/2014/main" id="{A0B262DF-0D04-4EE5-B26B-1B53124AB6A5}"/>
                </a:ext>
              </a:extLst>
            </p:cNvPr>
            <p:cNvSpPr txBox="1">
              <a:spLocks/>
            </p:cNvSpPr>
            <p:nvPr/>
          </p:nvSpPr>
          <p:spPr>
            <a:xfrm>
              <a:off x="8688352" y="3675960"/>
              <a:ext cx="1797127" cy="300679"/>
            </a:xfrm>
            <a:prstGeom prst="rect">
              <a:avLst/>
            </a:prstGeom>
          </p:spPr>
          <p:txBody>
            <a:bodyPr vert="horz" lIns="72000" tIns="0" rIns="144000" bIns="0" rtlCol="0" anchor="ctr" anchorCtr="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twitter.com/</a:t>
              </a:r>
              <a:r>
                <a:rPr lang="en-US" sz="1400" dirty="0" err="1"/>
                <a:t>spcl_eth</a:t>
              </a:r>
              <a:endParaRPr lang="en-US" sz="1400" dirty="0"/>
            </a:p>
          </p:txBody>
        </p:sp>
        <p:sp>
          <p:nvSpPr>
            <p:cNvPr id="20" name="Content Placeholder 1">
              <a:extLst>
                <a:ext uri="{FF2B5EF4-FFF2-40B4-BE49-F238E27FC236}">
                  <a16:creationId xmlns:a16="http://schemas.microsoft.com/office/drawing/2014/main" id="{A0B262DF-0D04-4EE5-B26B-1B53124AB6A5}"/>
                </a:ext>
              </a:extLst>
            </p:cNvPr>
            <p:cNvSpPr txBox="1">
              <a:spLocks/>
            </p:cNvSpPr>
            <p:nvPr/>
          </p:nvSpPr>
          <p:spPr>
            <a:xfrm>
              <a:off x="10560496" y="3675960"/>
              <a:ext cx="1225933" cy="300679"/>
            </a:xfrm>
            <a:prstGeom prst="rect">
              <a:avLst/>
            </a:prstGeom>
          </p:spPr>
          <p:txBody>
            <a:bodyPr vert="horz" lIns="0" tIns="0" rIns="0" bIns="0" rtlCol="0" anchor="ctr" anchorCtr="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rPr>
                <a:t>1.6K+ Followers</a:t>
              </a:r>
            </a:p>
          </p:txBody>
        </p:sp>
        <p:sp>
          <p:nvSpPr>
            <p:cNvPr id="21" name="Content Placeholder 1">
              <a:extLst>
                <a:ext uri="{FF2B5EF4-FFF2-40B4-BE49-F238E27FC236}">
                  <a16:creationId xmlns:a16="http://schemas.microsoft.com/office/drawing/2014/main" id="{A0B262DF-0D04-4EE5-B26B-1B53124AB6A5}"/>
                </a:ext>
              </a:extLst>
            </p:cNvPr>
            <p:cNvSpPr txBox="1">
              <a:spLocks/>
            </p:cNvSpPr>
            <p:nvPr/>
          </p:nvSpPr>
          <p:spPr>
            <a:xfrm>
              <a:off x="8688288" y="4080000"/>
              <a:ext cx="1797127" cy="300679"/>
            </a:xfrm>
            <a:prstGeom prst="rect">
              <a:avLst/>
            </a:prstGeom>
          </p:spPr>
          <p:txBody>
            <a:bodyPr vert="horz" lIns="72000" tIns="0" rIns="144000" bIns="0" rtlCol="0" anchor="ctr" anchorCtr="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github.com/</a:t>
              </a:r>
              <a:r>
                <a:rPr lang="en-US" sz="1400" dirty="0" err="1"/>
                <a:t>spcl</a:t>
              </a:r>
              <a:endParaRPr lang="en-US" sz="1400" dirty="0"/>
            </a:p>
          </p:txBody>
        </p:sp>
        <p:sp>
          <p:nvSpPr>
            <p:cNvPr id="22" name="Content Placeholder 1">
              <a:extLst>
                <a:ext uri="{FF2B5EF4-FFF2-40B4-BE49-F238E27FC236}">
                  <a16:creationId xmlns:a16="http://schemas.microsoft.com/office/drawing/2014/main" id="{A0B262DF-0D04-4EE5-B26B-1B53124AB6A5}"/>
                </a:ext>
              </a:extLst>
            </p:cNvPr>
            <p:cNvSpPr txBox="1">
              <a:spLocks/>
            </p:cNvSpPr>
            <p:nvPr/>
          </p:nvSpPr>
          <p:spPr>
            <a:xfrm>
              <a:off x="10546064" y="4079999"/>
              <a:ext cx="1225933" cy="300679"/>
            </a:xfrm>
            <a:prstGeom prst="rect">
              <a:avLst/>
            </a:prstGeom>
          </p:spPr>
          <p:txBody>
            <a:bodyPr vert="horz" lIns="0" tIns="0" rIns="0" bIns="0" rtlCol="0" anchor="ctr" anchorCtr="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rPr>
                <a:t>5.6K+ Stars</a:t>
              </a:r>
            </a:p>
          </p:txBody>
        </p:sp>
      </p:grpSp>
      <p:pic>
        <p:nvPicPr>
          <p:cNvPr id="26" name="Picture 25">
            <a:extLst>
              <a:ext uri="{FF2B5EF4-FFF2-40B4-BE49-F238E27FC236}">
                <a16:creationId xmlns:a16="http://schemas.microsoft.com/office/drawing/2014/main" id="{06A8121C-A977-4F62-BA6B-AC3C032D4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142" y="2361826"/>
            <a:ext cx="933738" cy="933738"/>
          </a:xfrm>
          <a:prstGeom prst="rect">
            <a:avLst/>
          </a:prstGeom>
        </p:spPr>
      </p:pic>
      <p:graphicFrame>
        <p:nvGraphicFramePr>
          <p:cNvPr id="75" name="Table 74">
            <a:extLst>
              <a:ext uri="{FF2B5EF4-FFF2-40B4-BE49-F238E27FC236}">
                <a16:creationId xmlns:a16="http://schemas.microsoft.com/office/drawing/2014/main" id="{3A8FC155-A88C-64E7-7971-A50555E8DF46}"/>
              </a:ext>
            </a:extLst>
          </p:cNvPr>
          <p:cNvGraphicFramePr>
            <a:graphicFrameLocks noGrp="1"/>
          </p:cNvGraphicFramePr>
          <p:nvPr>
            <p:extLst>
              <p:ext uri="{D42A27DB-BD31-4B8C-83A1-F6EECF244321}">
                <p14:modId xmlns:p14="http://schemas.microsoft.com/office/powerpoint/2010/main" val="3081847526"/>
              </p:ext>
            </p:extLst>
          </p:nvPr>
        </p:nvGraphicFramePr>
        <p:xfrm>
          <a:off x="243059" y="4042917"/>
          <a:ext cx="4037352" cy="1942367"/>
        </p:xfrm>
        <a:graphic>
          <a:graphicData uri="http://schemas.openxmlformats.org/drawingml/2006/table">
            <a:tbl>
              <a:tblPr firstRow="1" bandRow="1">
                <a:tableStyleId>{5C22544A-7EE6-4342-B048-85BDC9FD1C3A}</a:tableStyleId>
              </a:tblPr>
              <a:tblGrid>
                <a:gridCol w="738449">
                  <a:extLst>
                    <a:ext uri="{9D8B030D-6E8A-4147-A177-3AD203B41FA5}">
                      <a16:colId xmlns:a16="http://schemas.microsoft.com/office/drawing/2014/main" val="1902505778"/>
                    </a:ext>
                  </a:extLst>
                </a:gridCol>
                <a:gridCol w="1077362">
                  <a:extLst>
                    <a:ext uri="{9D8B030D-6E8A-4147-A177-3AD203B41FA5}">
                      <a16:colId xmlns:a16="http://schemas.microsoft.com/office/drawing/2014/main" val="891406709"/>
                    </a:ext>
                  </a:extLst>
                </a:gridCol>
                <a:gridCol w="317363">
                  <a:extLst>
                    <a:ext uri="{9D8B030D-6E8A-4147-A177-3AD203B41FA5}">
                      <a16:colId xmlns:a16="http://schemas.microsoft.com/office/drawing/2014/main" val="675455728"/>
                    </a:ext>
                  </a:extLst>
                </a:gridCol>
                <a:gridCol w="317363">
                  <a:extLst>
                    <a:ext uri="{9D8B030D-6E8A-4147-A177-3AD203B41FA5}">
                      <a16:colId xmlns:a16="http://schemas.microsoft.com/office/drawing/2014/main" val="767292817"/>
                    </a:ext>
                  </a:extLst>
                </a:gridCol>
                <a:gridCol w="317363">
                  <a:extLst>
                    <a:ext uri="{9D8B030D-6E8A-4147-A177-3AD203B41FA5}">
                      <a16:colId xmlns:a16="http://schemas.microsoft.com/office/drawing/2014/main" val="2108482981"/>
                    </a:ext>
                  </a:extLst>
                </a:gridCol>
                <a:gridCol w="317363">
                  <a:extLst>
                    <a:ext uri="{9D8B030D-6E8A-4147-A177-3AD203B41FA5}">
                      <a16:colId xmlns:a16="http://schemas.microsoft.com/office/drawing/2014/main" val="332132049"/>
                    </a:ext>
                  </a:extLst>
                </a:gridCol>
                <a:gridCol w="317363">
                  <a:extLst>
                    <a:ext uri="{9D8B030D-6E8A-4147-A177-3AD203B41FA5}">
                      <a16:colId xmlns:a16="http://schemas.microsoft.com/office/drawing/2014/main" val="2556609045"/>
                    </a:ext>
                  </a:extLst>
                </a:gridCol>
                <a:gridCol w="317363">
                  <a:extLst>
                    <a:ext uri="{9D8B030D-6E8A-4147-A177-3AD203B41FA5}">
                      <a16:colId xmlns:a16="http://schemas.microsoft.com/office/drawing/2014/main" val="3887088610"/>
                    </a:ext>
                  </a:extLst>
                </a:gridCol>
                <a:gridCol w="317363">
                  <a:extLst>
                    <a:ext uri="{9D8B030D-6E8A-4147-A177-3AD203B41FA5}">
                      <a16:colId xmlns:a16="http://schemas.microsoft.com/office/drawing/2014/main" val="1953787389"/>
                    </a:ext>
                  </a:extLst>
                </a:gridCol>
              </a:tblGrid>
              <a:tr h="342167">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589522"/>
                  </a:ext>
                </a:extLst>
              </a:tr>
              <a:tr h="228600">
                <a:tc rowSpan="2">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Supports target programs</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Machine learning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467799"/>
                  </a:ext>
                </a:extLst>
              </a:tr>
              <a:tr h="228600">
                <a:tc vMerge="1">
                  <a:txBody>
                    <a:bodyPr/>
                    <a:lstStyle/>
                    <a:p>
                      <a:endParaRPr lang="en-US"/>
                    </a:p>
                  </a:txBody>
                  <a:tcPr/>
                </a:tc>
                <a:tc>
                  <a:txBody>
                    <a:bodyPr/>
                    <a:lstStyle/>
                    <a:p>
                      <a:r>
                        <a:rPr lang="en-US" sz="8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Scientific computing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10448"/>
                  </a:ext>
                </a:extLst>
              </a:tr>
              <a:tr h="228600">
                <a:tc rowSpan="2">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Performance</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Machine learning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195560"/>
                  </a:ext>
                </a:extLst>
              </a:tr>
              <a:tr h="228600">
                <a:tc vMerge="1">
                  <a:txBody>
                    <a:bodyPr/>
                    <a:lstStyle/>
                    <a:p>
                      <a:endParaRPr lang="en-US"/>
                    </a:p>
                  </a:txBody>
                  <a:tcPr/>
                </a:tc>
                <a:tc>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Scientific computing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855356"/>
                  </a:ext>
                </a:extLst>
              </a:tr>
              <a:tr h="228600">
                <a:tc rowSpan="2">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Minimal code changes required</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Machine learning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273572"/>
                  </a:ext>
                </a:extLst>
              </a:tr>
              <a:tr h="228600">
                <a:tc vMerge="1">
                  <a:txBody>
                    <a:bodyPr/>
                    <a:lstStyle/>
                    <a:p>
                      <a:endParaRPr lang="en-US"/>
                    </a:p>
                  </a:txBody>
                  <a:tcPr/>
                </a:tc>
                <a:tc>
                  <a:txBody>
                    <a:bodyPr/>
                    <a:lstStyle/>
                    <a:p>
                      <a:r>
                        <a:rPr lang="en-US" sz="800" dirty="0">
                          <a:latin typeface="Linux Libertine" panose="02000503000000000000" pitchFamily="2" charset="0"/>
                          <a:ea typeface="Linux Libertine" panose="02000503000000000000" pitchFamily="2" charset="0"/>
                          <a:cs typeface="Linux Libertine" panose="02000503000000000000" pitchFamily="2" charset="0"/>
                        </a:rPr>
                        <a:t>Scientific computing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857052"/>
                  </a:ext>
                </a:extLst>
              </a:tr>
              <a:tr h="2286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Linux Libertine" panose="02000503000000000000" pitchFamily="2" charset="0"/>
                          <a:ea typeface="Linux Libertine" panose="02000503000000000000" pitchFamily="2" charset="0"/>
                          <a:cs typeface="Linux Libertine" panose="02000503000000000000" pitchFamily="2" charset="0"/>
                        </a:rPr>
                        <a:t>             Automatic Checkpointing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368705"/>
                  </a:ext>
                </a:extLst>
              </a:tr>
            </a:tbl>
          </a:graphicData>
        </a:graphic>
      </p:graphicFrame>
      <p:sp>
        <p:nvSpPr>
          <p:cNvPr id="76" name="TextBox 75">
            <a:extLst>
              <a:ext uri="{FF2B5EF4-FFF2-40B4-BE49-F238E27FC236}">
                <a16:creationId xmlns:a16="http://schemas.microsoft.com/office/drawing/2014/main" id="{B9DE1232-7391-B901-48DE-D762EDF6F883}"/>
              </a:ext>
            </a:extLst>
          </p:cNvPr>
          <p:cNvSpPr txBox="1"/>
          <p:nvPr/>
        </p:nvSpPr>
        <p:spPr>
          <a:xfrm rot="17713723">
            <a:off x="3643527" y="4112446"/>
            <a:ext cx="377026"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JAX</a:t>
            </a:r>
          </a:p>
        </p:txBody>
      </p:sp>
      <p:sp>
        <p:nvSpPr>
          <p:cNvPr id="77" name="TextBox 76">
            <a:extLst>
              <a:ext uri="{FF2B5EF4-FFF2-40B4-BE49-F238E27FC236}">
                <a16:creationId xmlns:a16="http://schemas.microsoft.com/office/drawing/2014/main" id="{F4AD76CC-0F18-5754-F03F-3585A609510E}"/>
              </a:ext>
            </a:extLst>
          </p:cNvPr>
          <p:cNvSpPr txBox="1"/>
          <p:nvPr/>
        </p:nvSpPr>
        <p:spPr>
          <a:xfrm rot="17713723">
            <a:off x="2583291" y="4074878"/>
            <a:ext cx="516488"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Zygote</a:t>
            </a:r>
          </a:p>
        </p:txBody>
      </p:sp>
      <p:pic>
        <p:nvPicPr>
          <p:cNvPr id="78" name="Graphic 77" descr="Thumbs up sign with solid fill">
            <a:extLst>
              <a:ext uri="{FF2B5EF4-FFF2-40B4-BE49-F238E27FC236}">
                <a16:creationId xmlns:a16="http://schemas.microsoft.com/office/drawing/2014/main" id="{9E203045-6D90-D184-6CBA-77AAEC5EB0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7452" y="4367185"/>
            <a:ext cx="182880" cy="182880"/>
          </a:xfrm>
          <a:prstGeom prst="rect">
            <a:avLst/>
          </a:prstGeom>
        </p:spPr>
      </p:pic>
      <p:pic>
        <p:nvPicPr>
          <p:cNvPr id="79" name="Graphic 78" descr="Thumbs Down with solid fill">
            <a:extLst>
              <a:ext uri="{FF2B5EF4-FFF2-40B4-BE49-F238E27FC236}">
                <a16:creationId xmlns:a16="http://schemas.microsoft.com/office/drawing/2014/main" id="{4F592971-859F-28D1-78B5-922AC9DC12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7452" y="4624086"/>
            <a:ext cx="182880" cy="182880"/>
          </a:xfrm>
          <a:prstGeom prst="rect">
            <a:avLst/>
          </a:prstGeom>
        </p:spPr>
      </p:pic>
      <p:sp>
        <p:nvSpPr>
          <p:cNvPr id="80" name="TextBox 79">
            <a:extLst>
              <a:ext uri="{FF2B5EF4-FFF2-40B4-BE49-F238E27FC236}">
                <a16:creationId xmlns:a16="http://schemas.microsoft.com/office/drawing/2014/main" id="{7DB50EF0-3084-D859-5C48-3FC35AC908C4}"/>
              </a:ext>
            </a:extLst>
          </p:cNvPr>
          <p:cNvSpPr txBox="1"/>
          <p:nvPr/>
        </p:nvSpPr>
        <p:spPr>
          <a:xfrm rot="17713723">
            <a:off x="3847640" y="4031474"/>
            <a:ext cx="633507"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DaCe AD</a:t>
            </a:r>
          </a:p>
        </p:txBody>
      </p:sp>
      <p:sp>
        <p:nvSpPr>
          <p:cNvPr id="81" name="TextBox 80">
            <a:extLst>
              <a:ext uri="{FF2B5EF4-FFF2-40B4-BE49-F238E27FC236}">
                <a16:creationId xmlns:a16="http://schemas.microsoft.com/office/drawing/2014/main" id="{A9313605-D635-2D2A-0084-B3096914CDEE}"/>
              </a:ext>
            </a:extLst>
          </p:cNvPr>
          <p:cNvSpPr txBox="1"/>
          <p:nvPr/>
        </p:nvSpPr>
        <p:spPr>
          <a:xfrm rot="17713723">
            <a:off x="3235965" y="4050091"/>
            <a:ext cx="583814"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ADIFOR</a:t>
            </a:r>
          </a:p>
        </p:txBody>
      </p:sp>
      <p:sp>
        <p:nvSpPr>
          <p:cNvPr id="82" name="TextBox 81">
            <a:extLst>
              <a:ext uri="{FF2B5EF4-FFF2-40B4-BE49-F238E27FC236}">
                <a16:creationId xmlns:a16="http://schemas.microsoft.com/office/drawing/2014/main" id="{282B9AAF-6EE3-2CDD-8405-318CA94F42A0}"/>
              </a:ext>
            </a:extLst>
          </p:cNvPr>
          <p:cNvSpPr txBox="1"/>
          <p:nvPr/>
        </p:nvSpPr>
        <p:spPr>
          <a:xfrm rot="17713723">
            <a:off x="1909387" y="4060476"/>
            <a:ext cx="588623"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PyTorch</a:t>
            </a:r>
          </a:p>
        </p:txBody>
      </p:sp>
      <p:pic>
        <p:nvPicPr>
          <p:cNvPr id="83" name="Graphic 82" descr="Thumbs Down with solid fill">
            <a:extLst>
              <a:ext uri="{FF2B5EF4-FFF2-40B4-BE49-F238E27FC236}">
                <a16:creationId xmlns:a16="http://schemas.microsoft.com/office/drawing/2014/main" id="{8DCB04EF-94C9-9CAC-EDD9-C4D8649632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05116" y="4381469"/>
            <a:ext cx="182880" cy="182880"/>
          </a:xfrm>
          <a:prstGeom prst="rect">
            <a:avLst/>
          </a:prstGeom>
        </p:spPr>
      </p:pic>
      <p:pic>
        <p:nvPicPr>
          <p:cNvPr id="84" name="Graphic 83" descr="Thumbs Down with solid fill">
            <a:extLst>
              <a:ext uri="{FF2B5EF4-FFF2-40B4-BE49-F238E27FC236}">
                <a16:creationId xmlns:a16="http://schemas.microsoft.com/office/drawing/2014/main" id="{E070029F-39E7-727C-B1AA-BCDB40602A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07919" y="5764704"/>
            <a:ext cx="182880" cy="182880"/>
          </a:xfrm>
          <a:prstGeom prst="rect">
            <a:avLst/>
          </a:prstGeom>
        </p:spPr>
      </p:pic>
      <p:pic>
        <p:nvPicPr>
          <p:cNvPr id="85" name="Graphic 84" descr="Thumbs Down with solid fill">
            <a:extLst>
              <a:ext uri="{FF2B5EF4-FFF2-40B4-BE49-F238E27FC236}">
                <a16:creationId xmlns:a16="http://schemas.microsoft.com/office/drawing/2014/main" id="{ECAC4129-216D-0F3A-0A44-69C2FB5497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03759" y="5764704"/>
            <a:ext cx="182880" cy="182880"/>
          </a:xfrm>
          <a:prstGeom prst="rect">
            <a:avLst/>
          </a:prstGeom>
        </p:spPr>
      </p:pic>
      <p:pic>
        <p:nvPicPr>
          <p:cNvPr id="86" name="Graphic 85" descr="Thumbs Down with solid fill">
            <a:extLst>
              <a:ext uri="{FF2B5EF4-FFF2-40B4-BE49-F238E27FC236}">
                <a16:creationId xmlns:a16="http://schemas.microsoft.com/office/drawing/2014/main" id="{03C60FF3-DB06-3ED3-006E-79C10478D5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00839" y="5764704"/>
            <a:ext cx="182880" cy="182880"/>
          </a:xfrm>
          <a:prstGeom prst="rect">
            <a:avLst/>
          </a:prstGeom>
        </p:spPr>
      </p:pic>
      <p:pic>
        <p:nvPicPr>
          <p:cNvPr id="87" name="Graphic 86" descr="Thumbs up sign with solid fill">
            <a:extLst>
              <a:ext uri="{FF2B5EF4-FFF2-40B4-BE49-F238E27FC236}">
                <a16:creationId xmlns:a16="http://schemas.microsoft.com/office/drawing/2014/main" id="{1C6C3A9B-6795-ADFE-A1C9-C73F741790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1718" y="5764704"/>
            <a:ext cx="182880" cy="182880"/>
          </a:xfrm>
          <a:prstGeom prst="rect">
            <a:avLst/>
          </a:prstGeom>
        </p:spPr>
      </p:pic>
      <p:pic>
        <p:nvPicPr>
          <p:cNvPr id="88" name="Graphic 87" descr="Thumbs Down with solid fill">
            <a:extLst>
              <a:ext uri="{FF2B5EF4-FFF2-40B4-BE49-F238E27FC236}">
                <a16:creationId xmlns:a16="http://schemas.microsoft.com/office/drawing/2014/main" id="{F4DE76C2-F42A-4357-E8B1-1110FE8B37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5246" y="5532424"/>
            <a:ext cx="182880" cy="182880"/>
          </a:xfrm>
          <a:prstGeom prst="rect">
            <a:avLst/>
          </a:prstGeom>
        </p:spPr>
      </p:pic>
      <p:pic>
        <p:nvPicPr>
          <p:cNvPr id="89" name="Graphic 88" descr="Thumbs up sign with solid fill">
            <a:extLst>
              <a:ext uri="{FF2B5EF4-FFF2-40B4-BE49-F238E27FC236}">
                <a16:creationId xmlns:a16="http://schemas.microsoft.com/office/drawing/2014/main" id="{E87225DB-3FFF-9B76-49F0-B891DAF228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5748" y="5296531"/>
            <a:ext cx="182880" cy="182880"/>
          </a:xfrm>
          <a:prstGeom prst="rect">
            <a:avLst/>
          </a:prstGeom>
        </p:spPr>
      </p:pic>
      <p:pic>
        <p:nvPicPr>
          <p:cNvPr id="90" name="Graphic 89" descr="Thumbs up sign with solid fill">
            <a:extLst>
              <a:ext uri="{FF2B5EF4-FFF2-40B4-BE49-F238E27FC236}">
                <a16:creationId xmlns:a16="http://schemas.microsoft.com/office/drawing/2014/main" id="{875140A1-C06E-46BD-3503-C9E6D2F98E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4118" y="4841799"/>
            <a:ext cx="182880" cy="182880"/>
          </a:xfrm>
          <a:prstGeom prst="rect">
            <a:avLst/>
          </a:prstGeom>
        </p:spPr>
      </p:pic>
      <p:pic>
        <p:nvPicPr>
          <p:cNvPr id="91" name="Graphic 90" descr="Thumbs up sign with solid fill">
            <a:extLst>
              <a:ext uri="{FF2B5EF4-FFF2-40B4-BE49-F238E27FC236}">
                <a16:creationId xmlns:a16="http://schemas.microsoft.com/office/drawing/2014/main" id="{984FFDCE-1A28-3DA8-E61F-A7E829EDCC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0192" y="4377039"/>
            <a:ext cx="182880" cy="182880"/>
          </a:xfrm>
          <a:prstGeom prst="rect">
            <a:avLst/>
          </a:prstGeom>
        </p:spPr>
      </p:pic>
      <p:pic>
        <p:nvPicPr>
          <p:cNvPr id="92" name="Graphic 91" descr="Thumbs up sign with solid fill">
            <a:extLst>
              <a:ext uri="{FF2B5EF4-FFF2-40B4-BE49-F238E27FC236}">
                <a16:creationId xmlns:a16="http://schemas.microsoft.com/office/drawing/2014/main" id="{D9D02304-369B-D76F-17FF-5B2C0BE58A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37014" y="4825737"/>
            <a:ext cx="182880" cy="182880"/>
          </a:xfrm>
          <a:prstGeom prst="rect">
            <a:avLst/>
          </a:prstGeom>
        </p:spPr>
      </p:pic>
      <p:pic>
        <p:nvPicPr>
          <p:cNvPr id="93" name="Graphic 92" descr="Thumbs up sign with solid fill">
            <a:extLst>
              <a:ext uri="{FF2B5EF4-FFF2-40B4-BE49-F238E27FC236}">
                <a16:creationId xmlns:a16="http://schemas.microsoft.com/office/drawing/2014/main" id="{6D2DD172-8B2F-400A-FC47-26B7B91E9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9694" y="5303684"/>
            <a:ext cx="182880" cy="182880"/>
          </a:xfrm>
          <a:prstGeom prst="rect">
            <a:avLst/>
          </a:prstGeom>
        </p:spPr>
      </p:pic>
      <p:pic>
        <p:nvPicPr>
          <p:cNvPr id="94" name="Graphic 93" descr="Thumbs Down with solid fill">
            <a:extLst>
              <a:ext uri="{FF2B5EF4-FFF2-40B4-BE49-F238E27FC236}">
                <a16:creationId xmlns:a16="http://schemas.microsoft.com/office/drawing/2014/main" id="{1ECB8641-7FFA-8EE4-FC63-602053190A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9210" y="4618052"/>
            <a:ext cx="182880" cy="182880"/>
          </a:xfrm>
          <a:prstGeom prst="rect">
            <a:avLst/>
          </a:prstGeom>
        </p:spPr>
      </p:pic>
      <p:pic>
        <p:nvPicPr>
          <p:cNvPr id="95" name="Graphic 94" descr="Thumbs Down with solid fill">
            <a:extLst>
              <a:ext uri="{FF2B5EF4-FFF2-40B4-BE49-F238E27FC236}">
                <a16:creationId xmlns:a16="http://schemas.microsoft.com/office/drawing/2014/main" id="{41C20DC1-1076-4AF5-9CBE-5313A2BE10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7702" y="5075703"/>
            <a:ext cx="182880" cy="182880"/>
          </a:xfrm>
          <a:prstGeom prst="rect">
            <a:avLst/>
          </a:prstGeom>
        </p:spPr>
      </p:pic>
      <p:pic>
        <p:nvPicPr>
          <p:cNvPr id="96" name="Graphic 95" descr="Thumbs Down with solid fill">
            <a:extLst>
              <a:ext uri="{FF2B5EF4-FFF2-40B4-BE49-F238E27FC236}">
                <a16:creationId xmlns:a16="http://schemas.microsoft.com/office/drawing/2014/main" id="{BD2EE2F9-7B5D-EC10-DB22-76ED462F41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15677" y="5067453"/>
            <a:ext cx="182880" cy="182880"/>
          </a:xfrm>
          <a:prstGeom prst="rect">
            <a:avLst/>
          </a:prstGeom>
        </p:spPr>
      </p:pic>
      <p:pic>
        <p:nvPicPr>
          <p:cNvPr id="97" name="Graphic 96" descr="Thumbs Down with solid fill">
            <a:extLst>
              <a:ext uri="{FF2B5EF4-FFF2-40B4-BE49-F238E27FC236}">
                <a16:creationId xmlns:a16="http://schemas.microsoft.com/office/drawing/2014/main" id="{B7D6413D-89D7-CB08-38DC-3AEE2E0AE7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08937" y="5537587"/>
            <a:ext cx="182880" cy="182880"/>
          </a:xfrm>
          <a:prstGeom prst="rect">
            <a:avLst/>
          </a:prstGeom>
        </p:spPr>
      </p:pic>
      <p:pic>
        <p:nvPicPr>
          <p:cNvPr id="98" name="Graphic 97" descr="Thumbs Down with solid fill">
            <a:extLst>
              <a:ext uri="{FF2B5EF4-FFF2-40B4-BE49-F238E27FC236}">
                <a16:creationId xmlns:a16="http://schemas.microsoft.com/office/drawing/2014/main" id="{0CB7ED81-1BA1-6261-C7CD-B6510E639F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8069" y="4616465"/>
            <a:ext cx="182880" cy="182880"/>
          </a:xfrm>
          <a:prstGeom prst="rect">
            <a:avLst/>
          </a:prstGeom>
        </p:spPr>
      </p:pic>
      <p:pic>
        <p:nvPicPr>
          <p:cNvPr id="99" name="Graphic 98" descr="Thumbs Down with solid fill">
            <a:extLst>
              <a:ext uri="{FF2B5EF4-FFF2-40B4-BE49-F238E27FC236}">
                <a16:creationId xmlns:a16="http://schemas.microsoft.com/office/drawing/2014/main" id="{E2279C7B-C399-746E-CF4E-9493FDB980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4618" y="4399475"/>
            <a:ext cx="182880" cy="182880"/>
          </a:xfrm>
          <a:prstGeom prst="rect">
            <a:avLst/>
          </a:prstGeom>
        </p:spPr>
      </p:pic>
      <p:pic>
        <p:nvPicPr>
          <p:cNvPr id="100" name="Graphic 99" descr="Thumbs Down with solid fill">
            <a:extLst>
              <a:ext uri="{FF2B5EF4-FFF2-40B4-BE49-F238E27FC236}">
                <a16:creationId xmlns:a16="http://schemas.microsoft.com/office/drawing/2014/main" id="{A7567179-DFBC-8FE8-D5C4-8736C86741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62697" y="5303684"/>
            <a:ext cx="182880" cy="182880"/>
          </a:xfrm>
          <a:prstGeom prst="rect">
            <a:avLst/>
          </a:prstGeom>
        </p:spPr>
      </p:pic>
      <p:pic>
        <p:nvPicPr>
          <p:cNvPr id="101" name="Graphic 100" descr="Thumbs Down with solid fill">
            <a:extLst>
              <a:ext uri="{FF2B5EF4-FFF2-40B4-BE49-F238E27FC236}">
                <a16:creationId xmlns:a16="http://schemas.microsoft.com/office/drawing/2014/main" id="{04282A74-3B2E-DE21-4899-165CFD8F04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3159" y="5545117"/>
            <a:ext cx="182880" cy="182880"/>
          </a:xfrm>
          <a:prstGeom prst="rect">
            <a:avLst/>
          </a:prstGeom>
        </p:spPr>
      </p:pic>
      <p:pic>
        <p:nvPicPr>
          <p:cNvPr id="102" name="Graphic 101" descr="Thumbs Down with solid fill">
            <a:extLst>
              <a:ext uri="{FF2B5EF4-FFF2-40B4-BE49-F238E27FC236}">
                <a16:creationId xmlns:a16="http://schemas.microsoft.com/office/drawing/2014/main" id="{B2978865-5A9A-8976-AC86-E864EC7EBD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0454" y="5067453"/>
            <a:ext cx="182880" cy="182880"/>
          </a:xfrm>
          <a:prstGeom prst="rect">
            <a:avLst/>
          </a:prstGeom>
        </p:spPr>
      </p:pic>
      <p:pic>
        <p:nvPicPr>
          <p:cNvPr id="103" name="Graphic 102" descr="Thumbs Down with solid fill">
            <a:extLst>
              <a:ext uri="{FF2B5EF4-FFF2-40B4-BE49-F238E27FC236}">
                <a16:creationId xmlns:a16="http://schemas.microsoft.com/office/drawing/2014/main" id="{1B45590C-A27A-3ABA-831B-0E3D5E82E8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8069" y="4848137"/>
            <a:ext cx="182880" cy="182880"/>
          </a:xfrm>
          <a:prstGeom prst="rect">
            <a:avLst/>
          </a:prstGeom>
        </p:spPr>
      </p:pic>
      <p:pic>
        <p:nvPicPr>
          <p:cNvPr id="104" name="Graphic 103" descr="Thumbs Down with solid fill">
            <a:extLst>
              <a:ext uri="{FF2B5EF4-FFF2-40B4-BE49-F238E27FC236}">
                <a16:creationId xmlns:a16="http://schemas.microsoft.com/office/drawing/2014/main" id="{C49AE2D9-6FF3-3D14-7C9B-090D7B0E3C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9407" y="4387150"/>
            <a:ext cx="182880" cy="182880"/>
          </a:xfrm>
          <a:prstGeom prst="rect">
            <a:avLst/>
          </a:prstGeom>
        </p:spPr>
      </p:pic>
      <p:pic>
        <p:nvPicPr>
          <p:cNvPr id="105" name="Graphic 104" descr="Thumbs up sign with solid fill">
            <a:extLst>
              <a:ext uri="{FF2B5EF4-FFF2-40B4-BE49-F238E27FC236}">
                <a16:creationId xmlns:a16="http://schemas.microsoft.com/office/drawing/2014/main" id="{7854DEA0-750F-E923-4917-24DB84A948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6420" y="4606857"/>
            <a:ext cx="182880" cy="182880"/>
          </a:xfrm>
          <a:prstGeom prst="rect">
            <a:avLst/>
          </a:prstGeom>
        </p:spPr>
      </p:pic>
      <p:pic>
        <p:nvPicPr>
          <p:cNvPr id="106" name="Graphic 105" descr="Thumbs Down with solid fill">
            <a:extLst>
              <a:ext uri="{FF2B5EF4-FFF2-40B4-BE49-F238E27FC236}">
                <a16:creationId xmlns:a16="http://schemas.microsoft.com/office/drawing/2014/main" id="{96C8695C-57A1-1477-8F3E-72153177E6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6906" y="4839801"/>
            <a:ext cx="182880" cy="182880"/>
          </a:xfrm>
          <a:prstGeom prst="rect">
            <a:avLst/>
          </a:prstGeom>
        </p:spPr>
      </p:pic>
      <p:pic>
        <p:nvPicPr>
          <p:cNvPr id="107" name="Graphic 106" descr="Thumbs Down with solid fill">
            <a:extLst>
              <a:ext uri="{FF2B5EF4-FFF2-40B4-BE49-F238E27FC236}">
                <a16:creationId xmlns:a16="http://schemas.microsoft.com/office/drawing/2014/main" id="{3838C753-D831-FF97-CCE0-C25E4E1D5E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85947" y="5083737"/>
            <a:ext cx="182880" cy="182880"/>
          </a:xfrm>
          <a:prstGeom prst="rect">
            <a:avLst/>
          </a:prstGeom>
        </p:spPr>
      </p:pic>
      <p:pic>
        <p:nvPicPr>
          <p:cNvPr id="108" name="Graphic 107" descr="Thumbs Down with solid fill">
            <a:extLst>
              <a:ext uri="{FF2B5EF4-FFF2-40B4-BE49-F238E27FC236}">
                <a16:creationId xmlns:a16="http://schemas.microsoft.com/office/drawing/2014/main" id="{9BDD5D9E-A827-E6A3-7DBC-33663D1ABA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9260" y="5307897"/>
            <a:ext cx="182880" cy="182880"/>
          </a:xfrm>
          <a:prstGeom prst="rect">
            <a:avLst/>
          </a:prstGeom>
        </p:spPr>
      </p:pic>
      <p:pic>
        <p:nvPicPr>
          <p:cNvPr id="109" name="Graphic 108" descr="Thumbs Down with solid fill">
            <a:extLst>
              <a:ext uri="{FF2B5EF4-FFF2-40B4-BE49-F238E27FC236}">
                <a16:creationId xmlns:a16="http://schemas.microsoft.com/office/drawing/2014/main" id="{795B0717-5586-3988-0D3D-7E3EC8A13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8871" y="5545394"/>
            <a:ext cx="182880" cy="182880"/>
          </a:xfrm>
          <a:prstGeom prst="rect">
            <a:avLst/>
          </a:prstGeom>
        </p:spPr>
      </p:pic>
      <p:pic>
        <p:nvPicPr>
          <p:cNvPr id="110" name="Graphic 109" descr="Thumbs up sign with solid fill">
            <a:extLst>
              <a:ext uri="{FF2B5EF4-FFF2-40B4-BE49-F238E27FC236}">
                <a16:creationId xmlns:a16="http://schemas.microsoft.com/office/drawing/2014/main" id="{3496A7B4-BD9E-2DE5-CE10-F447405417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9176" y="4370324"/>
            <a:ext cx="182880" cy="182880"/>
          </a:xfrm>
          <a:prstGeom prst="rect">
            <a:avLst/>
          </a:prstGeom>
        </p:spPr>
      </p:pic>
      <p:pic>
        <p:nvPicPr>
          <p:cNvPr id="111" name="Graphic 110" descr="Thumbs up sign with solid fill">
            <a:extLst>
              <a:ext uri="{FF2B5EF4-FFF2-40B4-BE49-F238E27FC236}">
                <a16:creationId xmlns:a16="http://schemas.microsoft.com/office/drawing/2014/main" id="{C1B52F05-22BF-5D3D-71B6-5FD09F4FF3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4543" y="4600803"/>
            <a:ext cx="182880" cy="182880"/>
          </a:xfrm>
          <a:prstGeom prst="rect">
            <a:avLst/>
          </a:prstGeom>
        </p:spPr>
      </p:pic>
      <p:pic>
        <p:nvPicPr>
          <p:cNvPr id="112" name="Graphic 111" descr="Thumbs up sign with solid fill">
            <a:extLst>
              <a:ext uri="{FF2B5EF4-FFF2-40B4-BE49-F238E27FC236}">
                <a16:creationId xmlns:a16="http://schemas.microsoft.com/office/drawing/2014/main" id="{069DDA01-8363-8396-0E47-A1CA68701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9555" y="4831283"/>
            <a:ext cx="182880" cy="182880"/>
          </a:xfrm>
          <a:prstGeom prst="rect">
            <a:avLst/>
          </a:prstGeom>
        </p:spPr>
      </p:pic>
      <p:pic>
        <p:nvPicPr>
          <p:cNvPr id="113" name="Graphic 112" descr="Thumbs Down with solid fill">
            <a:extLst>
              <a:ext uri="{FF2B5EF4-FFF2-40B4-BE49-F238E27FC236}">
                <a16:creationId xmlns:a16="http://schemas.microsoft.com/office/drawing/2014/main" id="{0F43865E-0DD7-B0E9-A4CD-D92B9EB72A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4072" y="5083737"/>
            <a:ext cx="182880" cy="182880"/>
          </a:xfrm>
          <a:prstGeom prst="rect">
            <a:avLst/>
          </a:prstGeom>
        </p:spPr>
      </p:pic>
      <p:pic>
        <p:nvPicPr>
          <p:cNvPr id="114" name="Graphic 113" descr="Thumbs Down with solid fill">
            <a:extLst>
              <a:ext uri="{FF2B5EF4-FFF2-40B4-BE49-F238E27FC236}">
                <a16:creationId xmlns:a16="http://schemas.microsoft.com/office/drawing/2014/main" id="{1B79290E-038D-482B-A2AB-5006F26E3F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8396" y="5550314"/>
            <a:ext cx="182880" cy="182880"/>
          </a:xfrm>
          <a:prstGeom prst="rect">
            <a:avLst/>
          </a:prstGeom>
        </p:spPr>
      </p:pic>
      <p:pic>
        <p:nvPicPr>
          <p:cNvPr id="115" name="Graphic 114" descr="Thumbs up sign with solid fill">
            <a:extLst>
              <a:ext uri="{FF2B5EF4-FFF2-40B4-BE49-F238E27FC236}">
                <a16:creationId xmlns:a16="http://schemas.microsoft.com/office/drawing/2014/main" id="{DC162497-2D09-B68B-B3EF-DFAD940B7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5327" y="5304564"/>
            <a:ext cx="182880" cy="182880"/>
          </a:xfrm>
          <a:prstGeom prst="rect">
            <a:avLst/>
          </a:prstGeom>
        </p:spPr>
      </p:pic>
      <p:pic>
        <p:nvPicPr>
          <p:cNvPr id="116" name="Graphic 115" descr="Thumbs Down with solid fill">
            <a:extLst>
              <a:ext uri="{FF2B5EF4-FFF2-40B4-BE49-F238E27FC236}">
                <a16:creationId xmlns:a16="http://schemas.microsoft.com/office/drawing/2014/main" id="{654F1BFF-86BB-7ACC-CAF5-1CDF19C5F7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05588" y="4615540"/>
            <a:ext cx="182880" cy="182880"/>
          </a:xfrm>
          <a:prstGeom prst="rect">
            <a:avLst/>
          </a:prstGeom>
        </p:spPr>
      </p:pic>
      <p:pic>
        <p:nvPicPr>
          <p:cNvPr id="117" name="Graphic 116" descr="Thumbs Down with solid fill">
            <a:extLst>
              <a:ext uri="{FF2B5EF4-FFF2-40B4-BE49-F238E27FC236}">
                <a16:creationId xmlns:a16="http://schemas.microsoft.com/office/drawing/2014/main" id="{081E751A-4974-B5B8-DACC-DDDB3A14CE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05588" y="4838299"/>
            <a:ext cx="182880" cy="182880"/>
          </a:xfrm>
          <a:prstGeom prst="rect">
            <a:avLst/>
          </a:prstGeom>
        </p:spPr>
      </p:pic>
      <p:pic>
        <p:nvPicPr>
          <p:cNvPr id="118" name="Graphic 117" descr="Thumbs Down with solid fill">
            <a:extLst>
              <a:ext uri="{FF2B5EF4-FFF2-40B4-BE49-F238E27FC236}">
                <a16:creationId xmlns:a16="http://schemas.microsoft.com/office/drawing/2014/main" id="{496891B1-C370-4DC9-3F2F-BAE8864C9D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6841" y="5308118"/>
            <a:ext cx="182880" cy="182880"/>
          </a:xfrm>
          <a:prstGeom prst="rect">
            <a:avLst/>
          </a:prstGeom>
        </p:spPr>
      </p:pic>
      <p:pic>
        <p:nvPicPr>
          <p:cNvPr id="119" name="Graphic 118" descr="Thumbs Down with solid fill">
            <a:extLst>
              <a:ext uri="{FF2B5EF4-FFF2-40B4-BE49-F238E27FC236}">
                <a16:creationId xmlns:a16="http://schemas.microsoft.com/office/drawing/2014/main" id="{F1F4AEA7-491E-7403-C4BA-B8D7FE0BA2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2188" y="5542796"/>
            <a:ext cx="182880" cy="182880"/>
          </a:xfrm>
          <a:prstGeom prst="rect">
            <a:avLst/>
          </a:prstGeom>
        </p:spPr>
      </p:pic>
      <p:pic>
        <p:nvPicPr>
          <p:cNvPr id="120" name="Graphic 119" descr="Thumbs Down with solid fill">
            <a:extLst>
              <a:ext uri="{FF2B5EF4-FFF2-40B4-BE49-F238E27FC236}">
                <a16:creationId xmlns:a16="http://schemas.microsoft.com/office/drawing/2014/main" id="{8468FD18-A078-88DE-BF34-FC45FE9B7A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3488" y="5083737"/>
            <a:ext cx="182880" cy="182880"/>
          </a:xfrm>
          <a:prstGeom prst="rect">
            <a:avLst/>
          </a:prstGeom>
        </p:spPr>
      </p:pic>
      <p:pic>
        <p:nvPicPr>
          <p:cNvPr id="121" name="Graphic 120" descr="Thumbs up sign with solid fill">
            <a:extLst>
              <a:ext uri="{FF2B5EF4-FFF2-40B4-BE49-F238E27FC236}">
                <a16:creationId xmlns:a16="http://schemas.microsoft.com/office/drawing/2014/main" id="{0F7058F4-43FC-F115-DA75-55F831C395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5835" y="5532424"/>
            <a:ext cx="182880" cy="182880"/>
          </a:xfrm>
          <a:prstGeom prst="rect">
            <a:avLst/>
          </a:prstGeom>
        </p:spPr>
      </p:pic>
      <p:pic>
        <p:nvPicPr>
          <p:cNvPr id="122" name="Graphic 121" descr="Thumbs up sign with solid fill">
            <a:extLst>
              <a:ext uri="{FF2B5EF4-FFF2-40B4-BE49-F238E27FC236}">
                <a16:creationId xmlns:a16="http://schemas.microsoft.com/office/drawing/2014/main" id="{BB97A84D-AF93-0632-8DE8-74834F233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3926" y="5297546"/>
            <a:ext cx="182880" cy="182880"/>
          </a:xfrm>
          <a:prstGeom prst="rect">
            <a:avLst/>
          </a:prstGeom>
        </p:spPr>
      </p:pic>
      <p:pic>
        <p:nvPicPr>
          <p:cNvPr id="123" name="Graphic 122" descr="Thumbs up sign with solid fill">
            <a:extLst>
              <a:ext uri="{FF2B5EF4-FFF2-40B4-BE49-F238E27FC236}">
                <a16:creationId xmlns:a16="http://schemas.microsoft.com/office/drawing/2014/main" id="{D04CAB5C-A0C3-0BC1-D903-B4FB8BCEC0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7968" y="5068014"/>
            <a:ext cx="182880" cy="182880"/>
          </a:xfrm>
          <a:prstGeom prst="rect">
            <a:avLst/>
          </a:prstGeom>
        </p:spPr>
      </p:pic>
      <p:pic>
        <p:nvPicPr>
          <p:cNvPr id="124" name="Graphic 123" descr="Thumbs up sign with solid fill">
            <a:extLst>
              <a:ext uri="{FF2B5EF4-FFF2-40B4-BE49-F238E27FC236}">
                <a16:creationId xmlns:a16="http://schemas.microsoft.com/office/drawing/2014/main" id="{965DADD0-E8AB-DE73-45D5-F6955EA54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8440" y="4830392"/>
            <a:ext cx="182880" cy="182880"/>
          </a:xfrm>
          <a:prstGeom prst="rect">
            <a:avLst/>
          </a:prstGeom>
        </p:spPr>
      </p:pic>
      <p:pic>
        <p:nvPicPr>
          <p:cNvPr id="125" name="Graphic 124" descr="Thumbs up sign with solid fill">
            <a:extLst>
              <a:ext uri="{FF2B5EF4-FFF2-40B4-BE49-F238E27FC236}">
                <a16:creationId xmlns:a16="http://schemas.microsoft.com/office/drawing/2014/main" id="{129ED810-15B6-B014-2994-804C8FF085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8440" y="4600710"/>
            <a:ext cx="182880" cy="182880"/>
          </a:xfrm>
          <a:prstGeom prst="rect">
            <a:avLst/>
          </a:prstGeom>
        </p:spPr>
      </p:pic>
      <p:pic>
        <p:nvPicPr>
          <p:cNvPr id="126" name="Graphic 125" descr="Thumbs up sign with solid fill">
            <a:extLst>
              <a:ext uri="{FF2B5EF4-FFF2-40B4-BE49-F238E27FC236}">
                <a16:creationId xmlns:a16="http://schemas.microsoft.com/office/drawing/2014/main" id="{3055FDF4-0009-B232-BA72-D25AD15B4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8440" y="4371030"/>
            <a:ext cx="182880" cy="182880"/>
          </a:xfrm>
          <a:prstGeom prst="rect">
            <a:avLst/>
          </a:prstGeom>
        </p:spPr>
      </p:pic>
      <p:pic>
        <p:nvPicPr>
          <p:cNvPr id="127" name="Graphic 126" descr="Thumbs Down with solid fill">
            <a:extLst>
              <a:ext uri="{FF2B5EF4-FFF2-40B4-BE49-F238E27FC236}">
                <a16:creationId xmlns:a16="http://schemas.microsoft.com/office/drawing/2014/main" id="{639A2562-D398-864A-4B98-DE3AAF168C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4936" y="5769726"/>
            <a:ext cx="182880" cy="182880"/>
          </a:xfrm>
          <a:prstGeom prst="rect">
            <a:avLst/>
          </a:prstGeom>
        </p:spPr>
      </p:pic>
      <p:pic>
        <p:nvPicPr>
          <p:cNvPr id="128" name="Graphic 127" descr="Thumbs Down with solid fill">
            <a:extLst>
              <a:ext uri="{FF2B5EF4-FFF2-40B4-BE49-F238E27FC236}">
                <a16:creationId xmlns:a16="http://schemas.microsoft.com/office/drawing/2014/main" id="{188728E2-EF18-004F-F50A-A811B6FF73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3272" y="5769726"/>
            <a:ext cx="182880" cy="182880"/>
          </a:xfrm>
          <a:prstGeom prst="rect">
            <a:avLst/>
          </a:prstGeom>
        </p:spPr>
      </p:pic>
      <p:pic>
        <p:nvPicPr>
          <p:cNvPr id="129" name="Graphic 128" descr="Thumbs Down with solid fill">
            <a:extLst>
              <a:ext uri="{FF2B5EF4-FFF2-40B4-BE49-F238E27FC236}">
                <a16:creationId xmlns:a16="http://schemas.microsoft.com/office/drawing/2014/main" id="{C87B98B2-3FD5-64DD-C9DF-6BBFDA0F9A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0122" y="5777603"/>
            <a:ext cx="182880" cy="182880"/>
          </a:xfrm>
          <a:prstGeom prst="rect">
            <a:avLst/>
          </a:prstGeom>
        </p:spPr>
      </p:pic>
      <p:graphicFrame>
        <p:nvGraphicFramePr>
          <p:cNvPr id="130" name="Chart 129">
            <a:extLst>
              <a:ext uri="{FF2B5EF4-FFF2-40B4-BE49-F238E27FC236}">
                <a16:creationId xmlns:a16="http://schemas.microsoft.com/office/drawing/2014/main" id="{49EE70E3-5132-AB45-5C73-8109FF8F2603}"/>
              </a:ext>
            </a:extLst>
          </p:cNvPr>
          <p:cNvGraphicFramePr>
            <a:graphicFrameLocks/>
          </p:cNvGraphicFramePr>
          <p:nvPr>
            <p:extLst>
              <p:ext uri="{D42A27DB-BD31-4B8C-83A1-F6EECF244321}">
                <p14:modId xmlns:p14="http://schemas.microsoft.com/office/powerpoint/2010/main" val="2261217671"/>
              </p:ext>
            </p:extLst>
          </p:nvPr>
        </p:nvGraphicFramePr>
        <p:xfrm>
          <a:off x="4160805" y="1131566"/>
          <a:ext cx="3767336" cy="2524747"/>
        </p:xfrm>
        <a:graphic>
          <a:graphicData uri="http://schemas.openxmlformats.org/drawingml/2006/chart">
            <c:chart xmlns:c="http://schemas.openxmlformats.org/drawingml/2006/chart" xmlns:r="http://schemas.openxmlformats.org/officeDocument/2006/relationships" r:id="rId11"/>
          </a:graphicData>
        </a:graphic>
      </p:graphicFrame>
      <p:pic>
        <p:nvPicPr>
          <p:cNvPr id="202" name="Picture 201">
            <a:extLst>
              <a:ext uri="{FF2B5EF4-FFF2-40B4-BE49-F238E27FC236}">
                <a16:creationId xmlns:a16="http://schemas.microsoft.com/office/drawing/2014/main" id="{E0A7798B-9F6D-570B-E399-DF4CD746AA47}"/>
              </a:ext>
            </a:extLst>
          </p:cNvPr>
          <p:cNvPicPr>
            <a:picLocks noChangeAspect="1"/>
          </p:cNvPicPr>
          <p:nvPr/>
        </p:nvPicPr>
        <p:blipFill>
          <a:blip r:embed="rId12"/>
          <a:stretch>
            <a:fillRect/>
          </a:stretch>
        </p:blipFill>
        <p:spPr>
          <a:xfrm>
            <a:off x="731404" y="1261408"/>
            <a:ext cx="2870421" cy="2013996"/>
          </a:xfrm>
          <a:prstGeom prst="rect">
            <a:avLst/>
          </a:prstGeom>
        </p:spPr>
      </p:pic>
      <p:pic>
        <p:nvPicPr>
          <p:cNvPr id="204" name="Picture 203">
            <a:extLst>
              <a:ext uri="{FF2B5EF4-FFF2-40B4-BE49-F238E27FC236}">
                <a16:creationId xmlns:a16="http://schemas.microsoft.com/office/drawing/2014/main" id="{A2CBBE3C-7F88-18A1-878D-6B8AFEF32FC8}"/>
              </a:ext>
            </a:extLst>
          </p:cNvPr>
          <p:cNvPicPr>
            <a:picLocks noChangeAspect="1"/>
          </p:cNvPicPr>
          <p:nvPr/>
        </p:nvPicPr>
        <p:blipFill>
          <a:blip r:embed="rId13"/>
          <a:stretch>
            <a:fillRect/>
          </a:stretch>
        </p:blipFill>
        <p:spPr>
          <a:xfrm>
            <a:off x="5067282" y="3774636"/>
            <a:ext cx="2331992" cy="2582993"/>
          </a:xfrm>
          <a:prstGeom prst="rect">
            <a:avLst/>
          </a:prstGeom>
        </p:spPr>
      </p:pic>
      <p:sp>
        <p:nvSpPr>
          <p:cNvPr id="205" name="TextBox 204">
            <a:extLst>
              <a:ext uri="{FF2B5EF4-FFF2-40B4-BE49-F238E27FC236}">
                <a16:creationId xmlns:a16="http://schemas.microsoft.com/office/drawing/2014/main" id="{6D6E10D5-7429-48B6-D63A-283A87C0B85F}"/>
              </a:ext>
            </a:extLst>
          </p:cNvPr>
          <p:cNvSpPr txBox="1"/>
          <p:nvPr/>
        </p:nvSpPr>
        <p:spPr>
          <a:xfrm>
            <a:off x="4763852" y="1291436"/>
            <a:ext cx="1425390" cy="246221"/>
          </a:xfrm>
          <a:prstGeom prst="rect">
            <a:avLst/>
          </a:prstGeom>
          <a:noFill/>
        </p:spPr>
        <p:txBody>
          <a:bodyPr wrap="none" rtlCol="0">
            <a:spAutoFit/>
          </a:bodyPr>
          <a:lstStyle/>
          <a:p>
            <a:r>
              <a:rPr lang="en-US" sz="1000" dirty="0">
                <a:latin typeface="Linux Libertine" panose="02000503000000000000" pitchFamily="2" charset="0"/>
                <a:ea typeface="Linux Libertine" panose="02000503000000000000" pitchFamily="2" charset="0"/>
                <a:cs typeface="Linux Libertine" panose="02000503000000000000" pitchFamily="2" charset="0"/>
              </a:rPr>
              <a:t>Average speedup: 1.43×</a:t>
            </a:r>
          </a:p>
        </p:txBody>
      </p:sp>
      <p:sp>
        <p:nvSpPr>
          <p:cNvPr id="206" name="TextBox 205">
            <a:extLst>
              <a:ext uri="{FF2B5EF4-FFF2-40B4-BE49-F238E27FC236}">
                <a16:creationId xmlns:a16="http://schemas.microsoft.com/office/drawing/2014/main" id="{6B73A535-FD1B-8E2A-C79E-1227E50C06F0}"/>
              </a:ext>
            </a:extLst>
          </p:cNvPr>
          <p:cNvSpPr txBox="1"/>
          <p:nvPr/>
        </p:nvSpPr>
        <p:spPr>
          <a:xfrm>
            <a:off x="4886521" y="1512616"/>
            <a:ext cx="1064715" cy="246221"/>
          </a:xfrm>
          <a:prstGeom prst="rect">
            <a:avLst/>
          </a:prstGeom>
          <a:noFill/>
        </p:spPr>
        <p:txBody>
          <a:bodyPr wrap="none" rtlCol="0">
            <a:spAutoFit/>
          </a:bodyPr>
          <a:lstStyle/>
          <a:p>
            <a:r>
              <a:rPr lang="en-US" sz="1000" dirty="0">
                <a:latin typeface="Linux Libertine" panose="02000503000000000000" pitchFamily="2" charset="0"/>
                <a:ea typeface="Linux Libertine" panose="02000503000000000000" pitchFamily="2" charset="0"/>
                <a:cs typeface="Linux Libertine" panose="02000503000000000000" pitchFamily="2" charset="0"/>
              </a:rPr>
              <a:t>Geo-mean: 1.26×</a:t>
            </a:r>
          </a:p>
        </p:txBody>
      </p:sp>
      <p:sp>
        <p:nvSpPr>
          <p:cNvPr id="2" name="TextBox 1">
            <a:extLst>
              <a:ext uri="{FF2B5EF4-FFF2-40B4-BE49-F238E27FC236}">
                <a16:creationId xmlns:a16="http://schemas.microsoft.com/office/drawing/2014/main" id="{B6CFA590-28CD-9B9F-328F-07AEB223A1EB}"/>
              </a:ext>
            </a:extLst>
          </p:cNvPr>
          <p:cNvSpPr txBox="1"/>
          <p:nvPr/>
        </p:nvSpPr>
        <p:spPr>
          <a:xfrm rot="17713723">
            <a:off x="2239732" y="3977412"/>
            <a:ext cx="744114"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TensorFlow</a:t>
            </a:r>
          </a:p>
        </p:txBody>
      </p:sp>
      <p:sp>
        <p:nvSpPr>
          <p:cNvPr id="7" name="TextBox 6">
            <a:extLst>
              <a:ext uri="{FF2B5EF4-FFF2-40B4-BE49-F238E27FC236}">
                <a16:creationId xmlns:a16="http://schemas.microsoft.com/office/drawing/2014/main" id="{746B8E2F-FBE8-D87F-B423-DAE8EA9D0154}"/>
              </a:ext>
            </a:extLst>
          </p:cNvPr>
          <p:cNvSpPr txBox="1"/>
          <p:nvPr/>
        </p:nvSpPr>
        <p:spPr>
          <a:xfrm rot="17713723">
            <a:off x="2900171" y="3932111"/>
            <a:ext cx="752129" cy="230832"/>
          </a:xfrm>
          <a:prstGeom prst="rect">
            <a:avLst/>
          </a:prstGeom>
          <a:noFill/>
        </p:spPr>
        <p:txBody>
          <a:bodyPr wrap="none" rtlCol="0">
            <a:spAutoFit/>
          </a:bodyPr>
          <a:lstStyle/>
          <a:p>
            <a:r>
              <a:rPr lang="en-US" sz="900" dirty="0">
                <a:latin typeface="Linux Libertine" panose="02000503000000000000" pitchFamily="2" charset="0"/>
                <a:ea typeface="Linux Libertine" panose="02000503000000000000" pitchFamily="2" charset="0"/>
                <a:cs typeface="Linux Libertine" panose="02000503000000000000" pitchFamily="2" charset="0"/>
              </a:rPr>
              <a:t>Enzyme AD</a:t>
            </a:r>
          </a:p>
        </p:txBody>
      </p:sp>
    </p:spTree>
    <p:extLst>
      <p:ext uri="{BB962C8B-B14F-4D97-AF65-F5344CB8AC3E}">
        <p14:creationId xmlns:p14="http://schemas.microsoft.com/office/powerpoint/2010/main" val="19892508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7B20-CF7F-D517-274D-9FB6C8D79B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F969CC-C87C-EC4C-3603-B2300982DAA3}"/>
              </a:ext>
            </a:extLst>
          </p:cNvPr>
          <p:cNvSpPr>
            <a:spLocks noGrp="1"/>
          </p:cNvSpPr>
          <p:nvPr>
            <p:ph type="title"/>
          </p:nvPr>
        </p:nvSpPr>
        <p:spPr/>
        <p:txBody>
          <a:bodyPr/>
          <a:lstStyle/>
          <a:p>
            <a:r>
              <a:rPr lang="de-CH" dirty="0"/>
              <a:t>Background: Automatic Differentiation </a:t>
            </a:r>
          </a:p>
        </p:txBody>
      </p:sp>
      <p:sp>
        <p:nvSpPr>
          <p:cNvPr id="3" name="TextBox 2">
            <a:extLst>
              <a:ext uri="{FF2B5EF4-FFF2-40B4-BE49-F238E27FC236}">
                <a16:creationId xmlns:a16="http://schemas.microsoft.com/office/drawing/2014/main" id="{39E071B6-48D9-5582-8F28-25224845FECB}"/>
              </a:ext>
            </a:extLst>
          </p:cNvPr>
          <p:cNvSpPr txBox="1"/>
          <p:nvPr/>
        </p:nvSpPr>
        <p:spPr>
          <a:xfrm>
            <a:off x="1905000" y="5879068"/>
            <a:ext cx="1819729" cy="369332"/>
          </a:xfrm>
          <a:prstGeom prst="rect">
            <a:avLst/>
          </a:prstGeom>
          <a:noFill/>
        </p:spPr>
        <p:txBody>
          <a:bodyPr wrap="none" rtlCol="0">
            <a:spAutoFit/>
          </a:bodyPr>
          <a:lstStyle/>
          <a:p>
            <a:r>
              <a:rPr lang="en-US" dirty="0"/>
              <a:t>Machine learning</a:t>
            </a:r>
          </a:p>
        </p:txBody>
      </p:sp>
      <p:sp>
        <p:nvSpPr>
          <p:cNvPr id="6" name="TextBox 5">
            <a:extLst>
              <a:ext uri="{FF2B5EF4-FFF2-40B4-BE49-F238E27FC236}">
                <a16:creationId xmlns:a16="http://schemas.microsoft.com/office/drawing/2014/main" id="{47ADBF06-B74B-4C28-1D64-D1EBAB8DDDF5}"/>
              </a:ext>
            </a:extLst>
          </p:cNvPr>
          <p:cNvSpPr txBox="1"/>
          <p:nvPr/>
        </p:nvSpPr>
        <p:spPr>
          <a:xfrm>
            <a:off x="8124203" y="5879068"/>
            <a:ext cx="2086597" cy="369332"/>
          </a:xfrm>
          <a:prstGeom prst="rect">
            <a:avLst/>
          </a:prstGeom>
          <a:noFill/>
        </p:spPr>
        <p:txBody>
          <a:bodyPr wrap="none" rtlCol="0">
            <a:spAutoFit/>
          </a:bodyPr>
          <a:lstStyle/>
          <a:p>
            <a:r>
              <a:rPr lang="en-US" dirty="0"/>
              <a:t>Scientific computing</a:t>
            </a:r>
          </a:p>
        </p:txBody>
      </p:sp>
      <p:sp>
        <p:nvSpPr>
          <p:cNvPr id="8" name="Slide Number Placeholder 7">
            <a:extLst>
              <a:ext uri="{FF2B5EF4-FFF2-40B4-BE49-F238E27FC236}">
                <a16:creationId xmlns:a16="http://schemas.microsoft.com/office/drawing/2014/main" id="{BE53C66F-16D8-C79A-7949-C2FAEA1C04E9}"/>
              </a:ext>
            </a:extLst>
          </p:cNvPr>
          <p:cNvSpPr>
            <a:spLocks noGrp="1"/>
          </p:cNvSpPr>
          <p:nvPr>
            <p:ph type="sldNum" sz="quarter" idx="12"/>
          </p:nvPr>
        </p:nvSpPr>
        <p:spPr/>
        <p:txBody>
          <a:bodyPr/>
          <a:lstStyle/>
          <a:p>
            <a:fld id="{6C6AE60A-B69C-4790-82F7-3882EDF23186}" type="slidenum">
              <a:rPr lang="de-DE" smtClean="0"/>
              <a:pPr/>
              <a:t>5</a:t>
            </a:fld>
            <a:endParaRPr lang="de-DE" dirty="0"/>
          </a:p>
        </p:txBody>
      </p:sp>
      <p:pic>
        <p:nvPicPr>
          <p:cNvPr id="15" name="Picture 14" descr="A screenshot of a computer program&#10;&#10;AI-generated content may be incorrect.">
            <a:extLst>
              <a:ext uri="{FF2B5EF4-FFF2-40B4-BE49-F238E27FC236}">
                <a16:creationId xmlns:a16="http://schemas.microsoft.com/office/drawing/2014/main" id="{0E3EA398-C78D-698C-6448-27830B8A7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71880"/>
            <a:ext cx="6274583" cy="5066348"/>
          </a:xfrm>
          <a:prstGeom prst="rect">
            <a:avLst/>
          </a:prstGeom>
        </p:spPr>
      </p:pic>
      <p:pic>
        <p:nvPicPr>
          <p:cNvPr id="21" name="Picture 20" descr="A screen shot of a computer code&#10;&#10;AI-generated content may be incorrect.">
            <a:extLst>
              <a:ext uri="{FF2B5EF4-FFF2-40B4-BE49-F238E27FC236}">
                <a16:creationId xmlns:a16="http://schemas.microsoft.com/office/drawing/2014/main" id="{B300DAF2-72B9-18A5-20AB-8AFF1A8EC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336040"/>
            <a:ext cx="6864679" cy="4532868"/>
          </a:xfrm>
          <a:prstGeom prst="rect">
            <a:avLst/>
          </a:prstGeom>
        </p:spPr>
      </p:pic>
    </p:spTree>
    <p:extLst>
      <p:ext uri="{BB962C8B-B14F-4D97-AF65-F5344CB8AC3E}">
        <p14:creationId xmlns:p14="http://schemas.microsoft.com/office/powerpoint/2010/main" val="2527571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4602-393B-0C60-E4AC-76B29E7CEA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A98EC1-F350-3AB4-BC54-8ABA2C51DDBC}"/>
              </a:ext>
            </a:extLst>
          </p:cNvPr>
          <p:cNvSpPr>
            <a:spLocks noGrp="1"/>
          </p:cNvSpPr>
          <p:nvPr>
            <p:ph type="title"/>
          </p:nvPr>
        </p:nvSpPr>
        <p:spPr/>
        <p:txBody>
          <a:bodyPr/>
          <a:lstStyle/>
          <a:p>
            <a:r>
              <a:rPr lang="de-CH"/>
              <a:t>Motivation for applying AD on scientific code</a:t>
            </a:r>
            <a:endParaRPr lang="de-CH" dirty="0"/>
          </a:p>
        </p:txBody>
      </p:sp>
      <p:sp>
        <p:nvSpPr>
          <p:cNvPr id="2" name="Slide Number Placeholder 1">
            <a:extLst>
              <a:ext uri="{FF2B5EF4-FFF2-40B4-BE49-F238E27FC236}">
                <a16:creationId xmlns:a16="http://schemas.microsoft.com/office/drawing/2014/main" id="{583D8C11-61F8-0D48-EE5A-266068FFD4AA}"/>
              </a:ext>
            </a:extLst>
          </p:cNvPr>
          <p:cNvSpPr>
            <a:spLocks noGrp="1"/>
          </p:cNvSpPr>
          <p:nvPr>
            <p:ph type="sldNum" sz="quarter" idx="12"/>
          </p:nvPr>
        </p:nvSpPr>
        <p:spPr/>
        <p:txBody>
          <a:bodyPr/>
          <a:lstStyle/>
          <a:p>
            <a:fld id="{6C6AE60A-B69C-4790-82F7-3882EDF23186}" type="slidenum">
              <a:rPr lang="de-DE" smtClean="0"/>
              <a:pPr/>
              <a:t>6</a:t>
            </a:fld>
            <a:endParaRPr lang="de-DE" dirty="0"/>
          </a:p>
        </p:txBody>
      </p:sp>
      <p:pic>
        <p:nvPicPr>
          <p:cNvPr id="2054" name="Picture 6" descr="undefined">
            <a:extLst>
              <a:ext uri="{FF2B5EF4-FFF2-40B4-BE49-F238E27FC236}">
                <a16:creationId xmlns:a16="http://schemas.microsoft.com/office/drawing/2014/main" id="{024397CF-37D3-6D5E-3458-E57C0EFD2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52600"/>
            <a:ext cx="5486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6C075-55F6-B8F4-BED9-7B59A3213660}"/>
              </a:ext>
            </a:extLst>
          </p:cNvPr>
          <p:cNvSpPr txBox="1"/>
          <p:nvPr/>
        </p:nvSpPr>
        <p:spPr>
          <a:xfrm>
            <a:off x="6263640" y="5105400"/>
            <a:ext cx="5910977" cy="369332"/>
          </a:xfrm>
          <a:prstGeom prst="rect">
            <a:avLst/>
          </a:prstGeom>
          <a:noFill/>
        </p:spPr>
        <p:txBody>
          <a:bodyPr wrap="none" rtlCol="0">
            <a:spAutoFit/>
          </a:bodyPr>
          <a:lstStyle/>
          <a:p>
            <a:r>
              <a:rPr lang="en-US" dirty="0"/>
              <a:t>AI4Science applications: Physics informed neural networks</a:t>
            </a:r>
            <a:r>
              <a:rPr lang="en-US" baseline="30000" dirty="0"/>
              <a:t>[2]</a:t>
            </a:r>
          </a:p>
        </p:txBody>
      </p:sp>
      <p:pic>
        <p:nvPicPr>
          <p:cNvPr id="2056" name="Picture 8" descr="NOAA Releases 10-Year Strategy for Data Assimilation - Earth Prediction  Innovation Center">
            <a:extLst>
              <a:ext uri="{FF2B5EF4-FFF2-40B4-BE49-F238E27FC236}">
                <a16:creationId xmlns:a16="http://schemas.microsoft.com/office/drawing/2014/main" id="{50732B24-18B4-A8AB-D2F3-9CB3BA5E2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462915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47DB29-FCFE-237F-DA96-C3F61FFE9F0D}"/>
              </a:ext>
            </a:extLst>
          </p:cNvPr>
          <p:cNvSpPr txBox="1"/>
          <p:nvPr/>
        </p:nvSpPr>
        <p:spPr>
          <a:xfrm>
            <a:off x="960528" y="5105400"/>
            <a:ext cx="4238276" cy="369332"/>
          </a:xfrm>
          <a:prstGeom prst="rect">
            <a:avLst/>
          </a:prstGeom>
          <a:noFill/>
        </p:spPr>
        <p:txBody>
          <a:bodyPr wrap="none" rtlCol="0">
            <a:spAutoFit/>
          </a:bodyPr>
          <a:lstStyle/>
          <a:p>
            <a:r>
              <a:rPr lang="en-US" dirty="0"/>
              <a:t>Scientific applications: Data assimilation</a:t>
            </a:r>
            <a:r>
              <a:rPr lang="en-US" baseline="30000" dirty="0"/>
              <a:t>[1]</a:t>
            </a:r>
          </a:p>
        </p:txBody>
      </p:sp>
      <p:sp>
        <p:nvSpPr>
          <p:cNvPr id="3" name="TextBox 2">
            <a:extLst>
              <a:ext uri="{FF2B5EF4-FFF2-40B4-BE49-F238E27FC236}">
                <a16:creationId xmlns:a16="http://schemas.microsoft.com/office/drawing/2014/main" id="{E1EAE6AD-4549-1D14-068C-6618D511968E}"/>
              </a:ext>
            </a:extLst>
          </p:cNvPr>
          <p:cNvSpPr txBox="1"/>
          <p:nvPr/>
        </p:nvSpPr>
        <p:spPr>
          <a:xfrm>
            <a:off x="304800" y="6333067"/>
            <a:ext cx="8534400" cy="646331"/>
          </a:xfrm>
          <a:prstGeom prst="rect">
            <a:avLst/>
          </a:prstGeom>
          <a:noFill/>
        </p:spPr>
        <p:txBody>
          <a:bodyPr wrap="square" rtlCol="0">
            <a:spAutoFit/>
          </a:bodyPr>
          <a:lstStyle/>
          <a:p>
            <a:r>
              <a:rPr lang="en-US" sz="1200" dirty="0"/>
              <a:t>[1] </a:t>
            </a:r>
            <a:r>
              <a:rPr lang="en-US" sz="1200" dirty="0">
                <a:hlinkClick r:id="rId5"/>
              </a:rPr>
              <a:t>https://epic.noaa.gov/10-year-strategy-for-data-assimilation/</a:t>
            </a:r>
            <a:endParaRPr lang="en-US" sz="1200" dirty="0"/>
          </a:p>
          <a:p>
            <a:r>
              <a:rPr lang="en-US" sz="1200" dirty="0"/>
              <a:t>[2] </a:t>
            </a:r>
            <a:r>
              <a:rPr lang="en-US" sz="1200" dirty="0">
                <a:hlinkClick r:id="rId6"/>
              </a:rPr>
              <a:t>https://en.wikipedia.org/wiki/Physics-informed_neural_networks</a:t>
            </a:r>
            <a:endParaRPr lang="en-US" sz="1200" dirty="0"/>
          </a:p>
          <a:p>
            <a:endParaRPr lang="en-US" sz="1200" dirty="0"/>
          </a:p>
        </p:txBody>
      </p:sp>
    </p:spTree>
    <p:extLst>
      <p:ext uri="{BB962C8B-B14F-4D97-AF65-F5344CB8AC3E}">
        <p14:creationId xmlns:p14="http://schemas.microsoft.com/office/powerpoint/2010/main" val="1498115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334EB-9DE6-BA9F-91C9-7D7B49281A7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6A36-3A12-F2B6-D4FC-64042F1323FE}"/>
              </a:ext>
            </a:extLst>
          </p:cNvPr>
          <p:cNvSpPr>
            <a:spLocks noGrp="1"/>
          </p:cNvSpPr>
          <p:nvPr>
            <p:ph type="sldNum" sz="quarter" idx="12"/>
          </p:nvPr>
        </p:nvSpPr>
        <p:spPr/>
        <p:txBody>
          <a:bodyPr/>
          <a:lstStyle/>
          <a:p>
            <a:fld id="{6C6AE60A-B69C-4790-82F7-3882EDF23186}" type="slidenum">
              <a:rPr lang="de-DE" smtClean="0"/>
              <a:pPr/>
              <a:t>7</a:t>
            </a:fld>
            <a:endParaRPr lang="de-DE" dirty="0"/>
          </a:p>
        </p:txBody>
      </p:sp>
      <p:sp>
        <p:nvSpPr>
          <p:cNvPr id="4" name="Title 3">
            <a:extLst>
              <a:ext uri="{FF2B5EF4-FFF2-40B4-BE49-F238E27FC236}">
                <a16:creationId xmlns:a16="http://schemas.microsoft.com/office/drawing/2014/main" id="{6C9A1FD3-46BE-72B2-85B4-5672BAEC64AB}"/>
              </a:ext>
            </a:extLst>
          </p:cNvPr>
          <p:cNvSpPr>
            <a:spLocks noGrp="1"/>
          </p:cNvSpPr>
          <p:nvPr>
            <p:ph type="title"/>
          </p:nvPr>
        </p:nvSpPr>
        <p:spPr/>
        <p:txBody>
          <a:bodyPr/>
          <a:lstStyle/>
          <a:p>
            <a:r>
              <a:rPr lang="de-CH" dirty="0"/>
              <a:t>Existing AD solutions</a:t>
            </a:r>
          </a:p>
        </p:txBody>
      </p:sp>
      <p:graphicFrame>
        <p:nvGraphicFramePr>
          <p:cNvPr id="2" name="Table 1">
            <a:extLst>
              <a:ext uri="{FF2B5EF4-FFF2-40B4-BE49-F238E27FC236}">
                <a16:creationId xmlns:a16="http://schemas.microsoft.com/office/drawing/2014/main" id="{B35D6980-482F-167F-7463-3F5B5812AF24}"/>
              </a:ext>
            </a:extLst>
          </p:cNvPr>
          <p:cNvGraphicFramePr>
            <a:graphicFrameLocks noGrp="1"/>
          </p:cNvGraphicFramePr>
          <p:nvPr>
            <p:extLst>
              <p:ext uri="{D42A27DB-BD31-4B8C-83A1-F6EECF244321}">
                <p14:modId xmlns:p14="http://schemas.microsoft.com/office/powerpoint/2010/main" val="3251107476"/>
              </p:ext>
            </p:extLst>
          </p:nvPr>
        </p:nvGraphicFramePr>
        <p:xfrm>
          <a:off x="1518932" y="1860751"/>
          <a:ext cx="8568953" cy="4428495"/>
        </p:xfrm>
        <a:graphic>
          <a:graphicData uri="http://schemas.openxmlformats.org/drawingml/2006/table">
            <a:tbl>
              <a:tblPr firstRow="1" bandRow="1">
                <a:tableStyleId>{5C22544A-7EE6-4342-B048-85BDC9FD1C3A}</a:tableStyleId>
              </a:tblPr>
              <a:tblGrid>
                <a:gridCol w="1567299">
                  <a:extLst>
                    <a:ext uri="{9D8B030D-6E8A-4147-A177-3AD203B41FA5}">
                      <a16:colId xmlns:a16="http://schemas.microsoft.com/office/drawing/2014/main" val="1902505778"/>
                    </a:ext>
                  </a:extLst>
                </a:gridCol>
                <a:gridCol w="2286615">
                  <a:extLst>
                    <a:ext uri="{9D8B030D-6E8A-4147-A177-3AD203B41FA5}">
                      <a16:colId xmlns:a16="http://schemas.microsoft.com/office/drawing/2014/main" val="891406709"/>
                    </a:ext>
                  </a:extLst>
                </a:gridCol>
                <a:gridCol w="673577">
                  <a:extLst>
                    <a:ext uri="{9D8B030D-6E8A-4147-A177-3AD203B41FA5}">
                      <a16:colId xmlns:a16="http://schemas.microsoft.com/office/drawing/2014/main" val="675455728"/>
                    </a:ext>
                  </a:extLst>
                </a:gridCol>
                <a:gridCol w="673577">
                  <a:extLst>
                    <a:ext uri="{9D8B030D-6E8A-4147-A177-3AD203B41FA5}">
                      <a16:colId xmlns:a16="http://schemas.microsoft.com/office/drawing/2014/main" val="767292817"/>
                    </a:ext>
                  </a:extLst>
                </a:gridCol>
                <a:gridCol w="673577">
                  <a:extLst>
                    <a:ext uri="{9D8B030D-6E8A-4147-A177-3AD203B41FA5}">
                      <a16:colId xmlns:a16="http://schemas.microsoft.com/office/drawing/2014/main" val="2108482981"/>
                    </a:ext>
                  </a:extLst>
                </a:gridCol>
                <a:gridCol w="673577">
                  <a:extLst>
                    <a:ext uri="{9D8B030D-6E8A-4147-A177-3AD203B41FA5}">
                      <a16:colId xmlns:a16="http://schemas.microsoft.com/office/drawing/2014/main" val="332132049"/>
                    </a:ext>
                  </a:extLst>
                </a:gridCol>
                <a:gridCol w="673577">
                  <a:extLst>
                    <a:ext uri="{9D8B030D-6E8A-4147-A177-3AD203B41FA5}">
                      <a16:colId xmlns:a16="http://schemas.microsoft.com/office/drawing/2014/main" val="2556609045"/>
                    </a:ext>
                  </a:extLst>
                </a:gridCol>
                <a:gridCol w="673577">
                  <a:extLst>
                    <a:ext uri="{9D8B030D-6E8A-4147-A177-3AD203B41FA5}">
                      <a16:colId xmlns:a16="http://schemas.microsoft.com/office/drawing/2014/main" val="3887088610"/>
                    </a:ext>
                  </a:extLst>
                </a:gridCol>
                <a:gridCol w="673577">
                  <a:extLst>
                    <a:ext uri="{9D8B030D-6E8A-4147-A177-3AD203B41FA5}">
                      <a16:colId xmlns:a16="http://schemas.microsoft.com/office/drawing/2014/main" val="1953787389"/>
                    </a:ext>
                  </a:extLst>
                </a:gridCol>
              </a:tblGrid>
              <a:tr h="780123">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589522"/>
                  </a:ext>
                </a:extLst>
              </a:tr>
              <a:tr h="521196">
                <a:tc rowSpan="2">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Supports target programs</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Machine learning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467799"/>
                  </a:ext>
                </a:extLst>
              </a:tr>
              <a:tr h="521196">
                <a:tc vMerge="1">
                  <a:txBody>
                    <a:bodyPr/>
                    <a:lstStyle/>
                    <a:p>
                      <a:endParaRPr lang="en-US"/>
                    </a:p>
                  </a:txBody>
                  <a:tcPr/>
                </a:tc>
                <a:tc>
                  <a:txBody>
                    <a:bodyPr/>
                    <a:lstStyle/>
                    <a:p>
                      <a:r>
                        <a:rPr lang="en-US" sz="18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Scientific computing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10448"/>
                  </a:ext>
                </a:extLst>
              </a:tr>
              <a:tr h="521196">
                <a:tc rowSpan="2">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Performance</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Machine learning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195560"/>
                  </a:ext>
                </a:extLst>
              </a:tr>
              <a:tr h="521196">
                <a:tc vMerge="1">
                  <a:txBody>
                    <a:bodyPr/>
                    <a:lstStyle/>
                    <a:p>
                      <a:endParaRPr lang="en-US"/>
                    </a:p>
                  </a:txBody>
                  <a:tcPr/>
                </a:tc>
                <a:tc>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Scientific computing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855356"/>
                  </a:ext>
                </a:extLst>
              </a:tr>
              <a:tr h="521196">
                <a:tc rowSpan="2">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Minimal code changes required</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Machine learning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273572"/>
                  </a:ext>
                </a:extLst>
              </a:tr>
              <a:tr h="521196">
                <a:tc vMerge="1">
                  <a:txBody>
                    <a:bodyPr/>
                    <a:lstStyle/>
                    <a:p>
                      <a:endParaRPr lang="en-US"/>
                    </a:p>
                  </a:txBody>
                  <a:tcPr/>
                </a:tc>
                <a:tc>
                  <a:txBody>
                    <a:bodyPr/>
                    <a:lstStyle/>
                    <a:p>
                      <a:r>
                        <a:rPr lang="en-US" sz="1800" dirty="0">
                          <a:latin typeface="Linux Libertine" panose="02000503000000000000" pitchFamily="2" charset="0"/>
                          <a:ea typeface="Linux Libertine" panose="02000503000000000000" pitchFamily="2" charset="0"/>
                          <a:cs typeface="Linux Libertine" panose="02000503000000000000" pitchFamily="2" charset="0"/>
                        </a:rPr>
                        <a:t>Scientific computing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857052"/>
                  </a:ext>
                </a:extLst>
              </a:tr>
              <a:tr h="5211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Linux Libertine" panose="02000503000000000000" pitchFamily="2" charset="0"/>
                          <a:ea typeface="Linux Libertine" panose="02000503000000000000" pitchFamily="2" charset="0"/>
                          <a:cs typeface="Linux Libertine" panose="02000503000000000000" pitchFamily="2" charset="0"/>
                        </a:rPr>
                        <a:t>             Automatic Checkpointing</a:t>
                      </a: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latin typeface="Linux Libertine" panose="02000503000000000000" pitchFamily="2" charset="0"/>
                        <a:ea typeface="Linux Libertine" panose="02000503000000000000" pitchFamily="2" charset="0"/>
                        <a:cs typeface="Linux Libertine" panose="02000503000000000000" pitchFamily="2" charset="0"/>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368705"/>
                  </a:ext>
                </a:extLst>
              </a:tr>
            </a:tbl>
          </a:graphicData>
        </a:graphic>
      </p:graphicFrame>
      <p:pic>
        <p:nvPicPr>
          <p:cNvPr id="8" name="Graphic 7" descr="Thumbs up sign with solid fill">
            <a:extLst>
              <a:ext uri="{FF2B5EF4-FFF2-40B4-BE49-F238E27FC236}">
                <a16:creationId xmlns:a16="http://schemas.microsoft.com/office/drawing/2014/main" id="{DBAB185B-E64D-8CFB-04E9-595CAF9BE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5553" y="2614866"/>
            <a:ext cx="548640" cy="548640"/>
          </a:xfrm>
          <a:prstGeom prst="rect">
            <a:avLst/>
          </a:prstGeom>
        </p:spPr>
      </p:pic>
      <p:pic>
        <p:nvPicPr>
          <p:cNvPr id="63" name="Graphic 62" descr="Thumbs Down with solid fill">
            <a:extLst>
              <a:ext uri="{FF2B5EF4-FFF2-40B4-BE49-F238E27FC236}">
                <a16:creationId xmlns:a16="http://schemas.microsoft.com/office/drawing/2014/main" id="{7A284315-489D-F2D2-A88F-1147FD28CC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36020" y="3171462"/>
            <a:ext cx="548640" cy="548640"/>
          </a:xfrm>
          <a:prstGeom prst="rect">
            <a:avLst/>
          </a:prstGeom>
        </p:spPr>
      </p:pic>
      <p:pic>
        <p:nvPicPr>
          <p:cNvPr id="64" name="Graphic 63" descr="Thumbs Down with solid fill">
            <a:extLst>
              <a:ext uri="{FF2B5EF4-FFF2-40B4-BE49-F238E27FC236}">
                <a16:creationId xmlns:a16="http://schemas.microsoft.com/office/drawing/2014/main" id="{C5186763-3305-6118-F9BD-1F7D208A8F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5553" y="5757667"/>
            <a:ext cx="548640" cy="548640"/>
          </a:xfrm>
          <a:prstGeom prst="rect">
            <a:avLst/>
          </a:prstGeom>
        </p:spPr>
      </p:pic>
      <p:pic>
        <p:nvPicPr>
          <p:cNvPr id="65" name="Graphic 64" descr="Thumbs Down with solid fill">
            <a:extLst>
              <a:ext uri="{FF2B5EF4-FFF2-40B4-BE49-F238E27FC236}">
                <a16:creationId xmlns:a16="http://schemas.microsoft.com/office/drawing/2014/main" id="{2AE1942E-175D-84F8-6E54-FB67AACD19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8932" y="5245127"/>
            <a:ext cx="548640" cy="548640"/>
          </a:xfrm>
          <a:prstGeom prst="rect">
            <a:avLst/>
          </a:prstGeom>
        </p:spPr>
      </p:pic>
      <p:pic>
        <p:nvPicPr>
          <p:cNvPr id="66" name="Graphic 65" descr="Thumbs Down with solid fill">
            <a:extLst>
              <a:ext uri="{FF2B5EF4-FFF2-40B4-BE49-F238E27FC236}">
                <a16:creationId xmlns:a16="http://schemas.microsoft.com/office/drawing/2014/main" id="{9A5F0113-DF91-246B-C6B5-DC82BD8906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5516" y="2652839"/>
            <a:ext cx="548640" cy="548640"/>
          </a:xfrm>
          <a:prstGeom prst="rect">
            <a:avLst/>
          </a:prstGeom>
        </p:spPr>
      </p:pic>
      <p:pic>
        <p:nvPicPr>
          <p:cNvPr id="67" name="Graphic 66" descr="Thumbs Down with solid fill">
            <a:extLst>
              <a:ext uri="{FF2B5EF4-FFF2-40B4-BE49-F238E27FC236}">
                <a16:creationId xmlns:a16="http://schemas.microsoft.com/office/drawing/2014/main" id="{7E793F48-64D8-C16D-AB28-292D4FAB9E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9592" y="2653466"/>
            <a:ext cx="548640" cy="548640"/>
          </a:xfrm>
          <a:prstGeom prst="rect">
            <a:avLst/>
          </a:prstGeom>
        </p:spPr>
      </p:pic>
      <p:pic>
        <p:nvPicPr>
          <p:cNvPr id="68" name="Graphic 67" descr="Thumbs Down with solid fill">
            <a:extLst>
              <a:ext uri="{FF2B5EF4-FFF2-40B4-BE49-F238E27FC236}">
                <a16:creationId xmlns:a16="http://schemas.microsoft.com/office/drawing/2014/main" id="{B86BF5F4-816F-DAF1-1AD9-FBF7ACEB2F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1951" y="2622822"/>
            <a:ext cx="548640" cy="548640"/>
          </a:xfrm>
          <a:prstGeom prst="rect">
            <a:avLst/>
          </a:prstGeom>
        </p:spPr>
      </p:pic>
      <p:pic>
        <p:nvPicPr>
          <p:cNvPr id="69" name="Graphic 68" descr="Thumbs Down with solid fill">
            <a:extLst>
              <a:ext uri="{FF2B5EF4-FFF2-40B4-BE49-F238E27FC236}">
                <a16:creationId xmlns:a16="http://schemas.microsoft.com/office/drawing/2014/main" id="{C0B1B9DD-D891-015A-57EE-FE70D6CED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1951" y="3660951"/>
            <a:ext cx="548640" cy="548640"/>
          </a:xfrm>
          <a:prstGeom prst="rect">
            <a:avLst/>
          </a:prstGeom>
        </p:spPr>
      </p:pic>
      <p:pic>
        <p:nvPicPr>
          <p:cNvPr id="70" name="Graphic 69" descr="Thumbs Down with solid fill">
            <a:extLst>
              <a:ext uri="{FF2B5EF4-FFF2-40B4-BE49-F238E27FC236}">
                <a16:creationId xmlns:a16="http://schemas.microsoft.com/office/drawing/2014/main" id="{45A6A6F3-7EE5-BE6E-414E-6A80CCEAEF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1951" y="4699080"/>
            <a:ext cx="548640" cy="548640"/>
          </a:xfrm>
          <a:prstGeom prst="rect">
            <a:avLst/>
          </a:prstGeom>
        </p:spPr>
      </p:pic>
      <p:pic>
        <p:nvPicPr>
          <p:cNvPr id="71" name="Graphic 70" descr="Thumbs Down with solid fill">
            <a:extLst>
              <a:ext uri="{FF2B5EF4-FFF2-40B4-BE49-F238E27FC236}">
                <a16:creationId xmlns:a16="http://schemas.microsoft.com/office/drawing/2014/main" id="{536B3090-B933-F819-86D8-6AF57E2858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1951" y="5737209"/>
            <a:ext cx="548640" cy="548640"/>
          </a:xfrm>
          <a:prstGeom prst="rect">
            <a:avLst/>
          </a:prstGeom>
        </p:spPr>
      </p:pic>
      <p:pic>
        <p:nvPicPr>
          <p:cNvPr id="72" name="Graphic 71" descr="Thumbs Down with solid fill">
            <a:extLst>
              <a:ext uri="{FF2B5EF4-FFF2-40B4-BE49-F238E27FC236}">
                <a16:creationId xmlns:a16="http://schemas.microsoft.com/office/drawing/2014/main" id="{6E5E10BE-AA5A-30EB-B09A-B47E00265E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45330" y="5245127"/>
            <a:ext cx="548640" cy="548640"/>
          </a:xfrm>
          <a:prstGeom prst="rect">
            <a:avLst/>
          </a:prstGeom>
        </p:spPr>
      </p:pic>
      <p:pic>
        <p:nvPicPr>
          <p:cNvPr id="73" name="Graphic 72" descr="Thumbs Down with solid fill">
            <a:extLst>
              <a:ext uri="{FF2B5EF4-FFF2-40B4-BE49-F238E27FC236}">
                <a16:creationId xmlns:a16="http://schemas.microsoft.com/office/drawing/2014/main" id="{0FC49E12-15FE-762E-E5D5-97383A47D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3977" y="5239002"/>
            <a:ext cx="548640" cy="548640"/>
          </a:xfrm>
          <a:prstGeom prst="rect">
            <a:avLst/>
          </a:prstGeom>
        </p:spPr>
      </p:pic>
      <p:pic>
        <p:nvPicPr>
          <p:cNvPr id="74" name="Graphic 73" descr="Thumbs Down with solid fill">
            <a:extLst>
              <a:ext uri="{FF2B5EF4-FFF2-40B4-BE49-F238E27FC236}">
                <a16:creationId xmlns:a16="http://schemas.microsoft.com/office/drawing/2014/main" id="{9EC6CD2A-D3F1-9320-7D0C-1AB5E2D45B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3977" y="4202327"/>
            <a:ext cx="548640" cy="548640"/>
          </a:xfrm>
          <a:prstGeom prst="rect">
            <a:avLst/>
          </a:prstGeom>
        </p:spPr>
      </p:pic>
      <p:pic>
        <p:nvPicPr>
          <p:cNvPr id="76" name="Graphic 75" descr="Thumbs Down with solid fill">
            <a:extLst>
              <a:ext uri="{FF2B5EF4-FFF2-40B4-BE49-F238E27FC236}">
                <a16:creationId xmlns:a16="http://schemas.microsoft.com/office/drawing/2014/main" id="{AFC44C91-B85B-9E8E-CDCC-36E04AAFF1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2732" y="4706938"/>
            <a:ext cx="548640" cy="548640"/>
          </a:xfrm>
          <a:prstGeom prst="rect">
            <a:avLst/>
          </a:prstGeom>
        </p:spPr>
      </p:pic>
      <p:pic>
        <p:nvPicPr>
          <p:cNvPr id="77" name="Graphic 76" descr="Thumbs Down with solid fill">
            <a:extLst>
              <a:ext uri="{FF2B5EF4-FFF2-40B4-BE49-F238E27FC236}">
                <a16:creationId xmlns:a16="http://schemas.microsoft.com/office/drawing/2014/main" id="{5BC8F6C3-A051-7A81-984A-52CC77B868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5442" y="4737398"/>
            <a:ext cx="548640" cy="548640"/>
          </a:xfrm>
          <a:prstGeom prst="rect">
            <a:avLst/>
          </a:prstGeom>
        </p:spPr>
      </p:pic>
      <p:pic>
        <p:nvPicPr>
          <p:cNvPr id="78" name="Graphic 77" descr="Thumbs Down with solid fill">
            <a:extLst>
              <a:ext uri="{FF2B5EF4-FFF2-40B4-BE49-F238E27FC236}">
                <a16:creationId xmlns:a16="http://schemas.microsoft.com/office/drawing/2014/main" id="{D4999B8F-EA67-BF28-C432-5C758EFA6C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5442" y="5255578"/>
            <a:ext cx="548640" cy="548640"/>
          </a:xfrm>
          <a:prstGeom prst="rect">
            <a:avLst/>
          </a:prstGeom>
        </p:spPr>
      </p:pic>
      <p:pic>
        <p:nvPicPr>
          <p:cNvPr id="79" name="Graphic 78" descr="Thumbs Down with solid fill">
            <a:extLst>
              <a:ext uri="{FF2B5EF4-FFF2-40B4-BE49-F238E27FC236}">
                <a16:creationId xmlns:a16="http://schemas.microsoft.com/office/drawing/2014/main" id="{96659C1D-E8EF-0FC5-5F86-8C5F9480E9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9212" y="5260403"/>
            <a:ext cx="548640" cy="548640"/>
          </a:xfrm>
          <a:prstGeom prst="rect">
            <a:avLst/>
          </a:prstGeom>
        </p:spPr>
      </p:pic>
      <p:pic>
        <p:nvPicPr>
          <p:cNvPr id="80" name="Graphic 79" descr="Thumbs Down with solid fill">
            <a:extLst>
              <a:ext uri="{FF2B5EF4-FFF2-40B4-BE49-F238E27FC236}">
                <a16:creationId xmlns:a16="http://schemas.microsoft.com/office/drawing/2014/main" id="{FEE33BEB-090D-307A-EFD0-89A80720D4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3448" y="5774825"/>
            <a:ext cx="548640" cy="548640"/>
          </a:xfrm>
          <a:prstGeom prst="rect">
            <a:avLst/>
          </a:prstGeom>
        </p:spPr>
      </p:pic>
      <p:pic>
        <p:nvPicPr>
          <p:cNvPr id="81" name="Graphic 80" descr="Thumbs Down with solid fill">
            <a:extLst>
              <a:ext uri="{FF2B5EF4-FFF2-40B4-BE49-F238E27FC236}">
                <a16:creationId xmlns:a16="http://schemas.microsoft.com/office/drawing/2014/main" id="{A1AB68CE-B93F-6937-0428-481ADD476F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0137" y="4231410"/>
            <a:ext cx="548640" cy="548640"/>
          </a:xfrm>
          <a:prstGeom prst="rect">
            <a:avLst/>
          </a:prstGeom>
        </p:spPr>
      </p:pic>
      <p:pic>
        <p:nvPicPr>
          <p:cNvPr id="82" name="Graphic 81" descr="Thumbs Down with solid fill">
            <a:extLst>
              <a:ext uri="{FF2B5EF4-FFF2-40B4-BE49-F238E27FC236}">
                <a16:creationId xmlns:a16="http://schemas.microsoft.com/office/drawing/2014/main" id="{8368E208-4471-F3BE-4116-464DFB5BE2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53840" y="4224480"/>
            <a:ext cx="548640" cy="548640"/>
          </a:xfrm>
          <a:prstGeom prst="rect">
            <a:avLst/>
          </a:prstGeom>
        </p:spPr>
      </p:pic>
      <p:pic>
        <p:nvPicPr>
          <p:cNvPr id="83" name="Graphic 82" descr="Thumbs Down with solid fill">
            <a:extLst>
              <a:ext uri="{FF2B5EF4-FFF2-40B4-BE49-F238E27FC236}">
                <a16:creationId xmlns:a16="http://schemas.microsoft.com/office/drawing/2014/main" id="{95EA7AB9-CAC2-840B-A621-64B6A699E2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2904" y="3155695"/>
            <a:ext cx="548640" cy="548640"/>
          </a:xfrm>
          <a:prstGeom prst="rect">
            <a:avLst/>
          </a:prstGeom>
        </p:spPr>
      </p:pic>
      <p:pic>
        <p:nvPicPr>
          <p:cNvPr id="85" name="Graphic 84" descr="Thumbs Down with solid fill">
            <a:extLst>
              <a:ext uri="{FF2B5EF4-FFF2-40B4-BE49-F238E27FC236}">
                <a16:creationId xmlns:a16="http://schemas.microsoft.com/office/drawing/2014/main" id="{60221D6B-411C-0645-8282-6C0DAA5C7E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9649" y="3165375"/>
            <a:ext cx="548640" cy="548640"/>
          </a:xfrm>
          <a:prstGeom prst="rect">
            <a:avLst/>
          </a:prstGeom>
        </p:spPr>
      </p:pic>
      <p:pic>
        <p:nvPicPr>
          <p:cNvPr id="86" name="Graphic 85" descr="Thumbs Down with solid fill">
            <a:extLst>
              <a:ext uri="{FF2B5EF4-FFF2-40B4-BE49-F238E27FC236}">
                <a16:creationId xmlns:a16="http://schemas.microsoft.com/office/drawing/2014/main" id="{3B0DE989-F63F-0D04-5159-272A07EB1F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92500" y="3678699"/>
            <a:ext cx="548640" cy="548640"/>
          </a:xfrm>
          <a:prstGeom prst="rect">
            <a:avLst/>
          </a:prstGeom>
        </p:spPr>
      </p:pic>
      <p:pic>
        <p:nvPicPr>
          <p:cNvPr id="87" name="Graphic 86" descr="Thumbs Down with solid fill">
            <a:extLst>
              <a:ext uri="{FF2B5EF4-FFF2-40B4-BE49-F238E27FC236}">
                <a16:creationId xmlns:a16="http://schemas.microsoft.com/office/drawing/2014/main" id="{299CA40D-309B-6A6B-F2A1-68DA8B5627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5231" y="4215008"/>
            <a:ext cx="548640" cy="548640"/>
          </a:xfrm>
          <a:prstGeom prst="rect">
            <a:avLst/>
          </a:prstGeom>
        </p:spPr>
      </p:pic>
      <p:pic>
        <p:nvPicPr>
          <p:cNvPr id="88" name="Graphic 87" descr="Thumbs Down with solid fill">
            <a:extLst>
              <a:ext uri="{FF2B5EF4-FFF2-40B4-BE49-F238E27FC236}">
                <a16:creationId xmlns:a16="http://schemas.microsoft.com/office/drawing/2014/main" id="{82645CE6-CEBE-7327-2FA5-A59BA046C0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2786" y="5762861"/>
            <a:ext cx="548640" cy="548640"/>
          </a:xfrm>
          <a:prstGeom prst="rect">
            <a:avLst/>
          </a:prstGeom>
        </p:spPr>
      </p:pic>
      <p:pic>
        <p:nvPicPr>
          <p:cNvPr id="89" name="Graphic 88" descr="Thumbs Down with solid fill">
            <a:extLst>
              <a:ext uri="{FF2B5EF4-FFF2-40B4-BE49-F238E27FC236}">
                <a16:creationId xmlns:a16="http://schemas.microsoft.com/office/drawing/2014/main" id="{37298D00-CC0E-8796-6EDB-191CCFDD3D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2732" y="4215008"/>
            <a:ext cx="548640" cy="548640"/>
          </a:xfrm>
          <a:prstGeom prst="rect">
            <a:avLst/>
          </a:prstGeom>
        </p:spPr>
      </p:pic>
      <p:pic>
        <p:nvPicPr>
          <p:cNvPr id="90" name="Graphic 89" descr="Thumbs Down with solid fill">
            <a:extLst>
              <a:ext uri="{FF2B5EF4-FFF2-40B4-BE49-F238E27FC236}">
                <a16:creationId xmlns:a16="http://schemas.microsoft.com/office/drawing/2014/main" id="{F2DF9CAE-B159-6D32-4CC1-FB3E6379B4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6274" y="3694036"/>
            <a:ext cx="548640" cy="548640"/>
          </a:xfrm>
          <a:prstGeom prst="rect">
            <a:avLst/>
          </a:prstGeom>
        </p:spPr>
      </p:pic>
      <p:pic>
        <p:nvPicPr>
          <p:cNvPr id="91" name="Graphic 90" descr="Thumbs Down with solid fill">
            <a:extLst>
              <a:ext uri="{FF2B5EF4-FFF2-40B4-BE49-F238E27FC236}">
                <a16:creationId xmlns:a16="http://schemas.microsoft.com/office/drawing/2014/main" id="{E42D47A0-4335-C5C8-A695-D4D3F2CB29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8309" y="3155695"/>
            <a:ext cx="548640" cy="548640"/>
          </a:xfrm>
          <a:prstGeom prst="rect">
            <a:avLst/>
          </a:prstGeom>
        </p:spPr>
      </p:pic>
      <p:pic>
        <p:nvPicPr>
          <p:cNvPr id="92" name="Graphic 91" descr="Thumbs Down with solid fill">
            <a:extLst>
              <a:ext uri="{FF2B5EF4-FFF2-40B4-BE49-F238E27FC236}">
                <a16:creationId xmlns:a16="http://schemas.microsoft.com/office/drawing/2014/main" id="{4223A0FE-8916-E09C-F2EE-B27139064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5094" y="4206950"/>
            <a:ext cx="548640" cy="548640"/>
          </a:xfrm>
          <a:prstGeom prst="rect">
            <a:avLst/>
          </a:prstGeom>
        </p:spPr>
      </p:pic>
      <p:pic>
        <p:nvPicPr>
          <p:cNvPr id="93" name="Graphic 92" descr="Thumbs Down with solid fill">
            <a:extLst>
              <a:ext uri="{FF2B5EF4-FFF2-40B4-BE49-F238E27FC236}">
                <a16:creationId xmlns:a16="http://schemas.microsoft.com/office/drawing/2014/main" id="{0E134B76-0A39-0F6B-F3BB-95A7C88CAA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33977" y="5764124"/>
            <a:ext cx="548640" cy="548640"/>
          </a:xfrm>
          <a:prstGeom prst="rect">
            <a:avLst/>
          </a:prstGeom>
        </p:spPr>
      </p:pic>
      <p:pic>
        <p:nvPicPr>
          <p:cNvPr id="94" name="Graphic 93" descr="Thumbs Down with solid fill">
            <a:extLst>
              <a:ext uri="{FF2B5EF4-FFF2-40B4-BE49-F238E27FC236}">
                <a16:creationId xmlns:a16="http://schemas.microsoft.com/office/drawing/2014/main" id="{07CC3272-C8E0-A9B3-3F01-56452A5DE9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2559" y="5774825"/>
            <a:ext cx="548640" cy="548640"/>
          </a:xfrm>
          <a:prstGeom prst="rect">
            <a:avLst/>
          </a:prstGeom>
        </p:spPr>
      </p:pic>
      <p:pic>
        <p:nvPicPr>
          <p:cNvPr id="95" name="Graphic 94" descr="Thumbs Down with solid fill">
            <a:extLst>
              <a:ext uri="{FF2B5EF4-FFF2-40B4-BE49-F238E27FC236}">
                <a16:creationId xmlns:a16="http://schemas.microsoft.com/office/drawing/2014/main" id="{AB511FC6-83BB-12DA-6DBF-02E58FB53B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8323" y="5255578"/>
            <a:ext cx="548640" cy="548640"/>
          </a:xfrm>
          <a:prstGeom prst="rect">
            <a:avLst/>
          </a:prstGeom>
        </p:spPr>
      </p:pic>
      <p:pic>
        <p:nvPicPr>
          <p:cNvPr id="96" name="Graphic 95" descr="Thumbs up sign with solid fill">
            <a:extLst>
              <a:ext uri="{FF2B5EF4-FFF2-40B4-BE49-F238E27FC236}">
                <a16:creationId xmlns:a16="http://schemas.microsoft.com/office/drawing/2014/main" id="{5401D61A-5093-26F3-FB78-A3B6544FA9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2361" y="2596743"/>
            <a:ext cx="548640" cy="548640"/>
          </a:xfrm>
          <a:prstGeom prst="rect">
            <a:avLst/>
          </a:prstGeom>
        </p:spPr>
      </p:pic>
      <p:pic>
        <p:nvPicPr>
          <p:cNvPr id="97" name="Graphic 96" descr="Thumbs up sign with solid fill">
            <a:extLst>
              <a:ext uri="{FF2B5EF4-FFF2-40B4-BE49-F238E27FC236}">
                <a16:creationId xmlns:a16="http://schemas.microsoft.com/office/drawing/2014/main" id="{611867A6-E182-1193-D98A-848BA8269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9943" y="4683300"/>
            <a:ext cx="548640" cy="548640"/>
          </a:xfrm>
          <a:prstGeom prst="rect">
            <a:avLst/>
          </a:prstGeom>
        </p:spPr>
      </p:pic>
      <p:pic>
        <p:nvPicPr>
          <p:cNvPr id="98" name="Graphic 97" descr="Thumbs up sign with solid fill">
            <a:extLst>
              <a:ext uri="{FF2B5EF4-FFF2-40B4-BE49-F238E27FC236}">
                <a16:creationId xmlns:a16="http://schemas.microsoft.com/office/drawing/2014/main" id="{CBD48A17-72A2-A948-E287-9307FFBE9F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5062" y="3652322"/>
            <a:ext cx="548640" cy="548640"/>
          </a:xfrm>
          <a:prstGeom prst="rect">
            <a:avLst/>
          </a:prstGeom>
        </p:spPr>
      </p:pic>
      <p:pic>
        <p:nvPicPr>
          <p:cNvPr id="99" name="Graphic 98" descr="Thumbs up sign with solid fill">
            <a:extLst>
              <a:ext uri="{FF2B5EF4-FFF2-40B4-BE49-F238E27FC236}">
                <a16:creationId xmlns:a16="http://schemas.microsoft.com/office/drawing/2014/main" id="{1A5EDE33-EF91-4D72-B839-701BAC24C7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8313" y="3649135"/>
            <a:ext cx="548640" cy="548640"/>
          </a:xfrm>
          <a:prstGeom prst="rect">
            <a:avLst/>
          </a:prstGeom>
        </p:spPr>
      </p:pic>
      <p:pic>
        <p:nvPicPr>
          <p:cNvPr id="100" name="Graphic 99" descr="Thumbs up sign with solid fill">
            <a:extLst>
              <a:ext uri="{FF2B5EF4-FFF2-40B4-BE49-F238E27FC236}">
                <a16:creationId xmlns:a16="http://schemas.microsoft.com/office/drawing/2014/main" id="{804A1D66-B7D1-6E94-6537-C94EF9CB3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12" y="4691215"/>
            <a:ext cx="548640" cy="548640"/>
          </a:xfrm>
          <a:prstGeom prst="rect">
            <a:avLst/>
          </a:prstGeom>
        </p:spPr>
      </p:pic>
      <p:pic>
        <p:nvPicPr>
          <p:cNvPr id="101" name="Graphic 100" descr="Thumbs up sign with solid fill">
            <a:extLst>
              <a:ext uri="{FF2B5EF4-FFF2-40B4-BE49-F238E27FC236}">
                <a16:creationId xmlns:a16="http://schemas.microsoft.com/office/drawing/2014/main" id="{45362FDB-0368-9C99-D805-90F81D797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3119" y="4691215"/>
            <a:ext cx="548640" cy="548640"/>
          </a:xfrm>
          <a:prstGeom prst="rect">
            <a:avLst/>
          </a:prstGeom>
        </p:spPr>
      </p:pic>
      <p:pic>
        <p:nvPicPr>
          <p:cNvPr id="102" name="Graphic 101" descr="Thumbs up sign with solid fill">
            <a:extLst>
              <a:ext uri="{FF2B5EF4-FFF2-40B4-BE49-F238E27FC236}">
                <a16:creationId xmlns:a16="http://schemas.microsoft.com/office/drawing/2014/main" id="{B6936D97-D780-B3EA-69EB-93349176D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0325" y="2614106"/>
            <a:ext cx="548640" cy="548640"/>
          </a:xfrm>
          <a:prstGeom prst="rect">
            <a:avLst/>
          </a:prstGeom>
        </p:spPr>
      </p:pic>
      <p:pic>
        <p:nvPicPr>
          <p:cNvPr id="103" name="Graphic 102" descr="Thumbs up sign with solid fill">
            <a:extLst>
              <a:ext uri="{FF2B5EF4-FFF2-40B4-BE49-F238E27FC236}">
                <a16:creationId xmlns:a16="http://schemas.microsoft.com/office/drawing/2014/main" id="{268C2A75-8EC6-E983-8B7A-98DC6361A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0868" y="3138514"/>
            <a:ext cx="548640" cy="548640"/>
          </a:xfrm>
          <a:prstGeom prst="rect">
            <a:avLst/>
          </a:prstGeom>
        </p:spPr>
      </p:pic>
      <p:pic>
        <p:nvPicPr>
          <p:cNvPr id="104" name="Graphic 103" descr="Thumbs up sign with solid fill">
            <a:extLst>
              <a:ext uri="{FF2B5EF4-FFF2-40B4-BE49-F238E27FC236}">
                <a16:creationId xmlns:a16="http://schemas.microsoft.com/office/drawing/2014/main" id="{2C6E3F23-15CD-10F9-0961-D16978AE9C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1411" y="3662922"/>
            <a:ext cx="548640" cy="548640"/>
          </a:xfrm>
          <a:prstGeom prst="rect">
            <a:avLst/>
          </a:prstGeom>
        </p:spPr>
      </p:pic>
      <p:pic>
        <p:nvPicPr>
          <p:cNvPr id="105" name="Graphic 104" descr="Thumbs up sign with solid fill">
            <a:extLst>
              <a:ext uri="{FF2B5EF4-FFF2-40B4-BE49-F238E27FC236}">
                <a16:creationId xmlns:a16="http://schemas.microsoft.com/office/drawing/2014/main" id="{1297A705-79B8-BA0D-C24D-F69203D27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1954" y="4187330"/>
            <a:ext cx="548640" cy="548640"/>
          </a:xfrm>
          <a:prstGeom prst="rect">
            <a:avLst/>
          </a:prstGeom>
        </p:spPr>
      </p:pic>
      <p:pic>
        <p:nvPicPr>
          <p:cNvPr id="106" name="Graphic 105" descr="Thumbs up sign with solid fill">
            <a:extLst>
              <a:ext uri="{FF2B5EF4-FFF2-40B4-BE49-F238E27FC236}">
                <a16:creationId xmlns:a16="http://schemas.microsoft.com/office/drawing/2014/main" id="{F686E55A-6631-F3A6-71E3-1F0DC75689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2497" y="4711738"/>
            <a:ext cx="548640" cy="548640"/>
          </a:xfrm>
          <a:prstGeom prst="rect">
            <a:avLst/>
          </a:prstGeom>
        </p:spPr>
      </p:pic>
      <p:pic>
        <p:nvPicPr>
          <p:cNvPr id="107" name="Graphic 106" descr="Thumbs up sign with solid fill">
            <a:extLst>
              <a:ext uri="{FF2B5EF4-FFF2-40B4-BE49-F238E27FC236}">
                <a16:creationId xmlns:a16="http://schemas.microsoft.com/office/drawing/2014/main" id="{420B7E8B-6BD0-C999-0A59-59ABE86EE8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3040" y="5236146"/>
            <a:ext cx="548640" cy="548640"/>
          </a:xfrm>
          <a:prstGeom prst="rect">
            <a:avLst/>
          </a:prstGeom>
        </p:spPr>
      </p:pic>
      <p:pic>
        <p:nvPicPr>
          <p:cNvPr id="108" name="Graphic 107" descr="Thumbs up sign with solid fill">
            <a:extLst>
              <a:ext uri="{FF2B5EF4-FFF2-40B4-BE49-F238E27FC236}">
                <a16:creationId xmlns:a16="http://schemas.microsoft.com/office/drawing/2014/main" id="{CCB25AEC-110D-48DF-6003-7ED56C930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3583" y="5760554"/>
            <a:ext cx="548640" cy="548640"/>
          </a:xfrm>
          <a:prstGeom prst="rect">
            <a:avLst/>
          </a:prstGeom>
        </p:spPr>
      </p:pic>
      <p:pic>
        <p:nvPicPr>
          <p:cNvPr id="109" name="Graphic 108" descr="Thumbs up sign with solid fill">
            <a:extLst>
              <a:ext uri="{FF2B5EF4-FFF2-40B4-BE49-F238E27FC236}">
                <a16:creationId xmlns:a16="http://schemas.microsoft.com/office/drawing/2014/main" id="{A190B119-AE38-6FD6-D5B1-443E8DD55E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7020" y="2622822"/>
            <a:ext cx="548640" cy="548640"/>
          </a:xfrm>
          <a:prstGeom prst="rect">
            <a:avLst/>
          </a:prstGeom>
        </p:spPr>
      </p:pic>
      <p:pic>
        <p:nvPicPr>
          <p:cNvPr id="110" name="Graphic 109" descr="Thumbs up sign with solid fill">
            <a:extLst>
              <a:ext uri="{FF2B5EF4-FFF2-40B4-BE49-F238E27FC236}">
                <a16:creationId xmlns:a16="http://schemas.microsoft.com/office/drawing/2014/main" id="{1A5840C3-355E-3E0F-B38B-FE83B06B2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8516" y="3149617"/>
            <a:ext cx="548640" cy="548640"/>
          </a:xfrm>
          <a:prstGeom prst="rect">
            <a:avLst/>
          </a:prstGeom>
        </p:spPr>
      </p:pic>
      <p:pic>
        <p:nvPicPr>
          <p:cNvPr id="111" name="Graphic 110" descr="Thumbs up sign with solid fill">
            <a:extLst>
              <a:ext uri="{FF2B5EF4-FFF2-40B4-BE49-F238E27FC236}">
                <a16:creationId xmlns:a16="http://schemas.microsoft.com/office/drawing/2014/main" id="{8A454CB0-384F-84D0-4631-5AB20B418A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4824" y="3663483"/>
            <a:ext cx="548640" cy="548640"/>
          </a:xfrm>
          <a:prstGeom prst="rect">
            <a:avLst/>
          </a:prstGeom>
        </p:spPr>
      </p:pic>
      <p:pic>
        <p:nvPicPr>
          <p:cNvPr id="112" name="Graphic 111" descr="Thumbs up sign with solid fill">
            <a:extLst>
              <a:ext uri="{FF2B5EF4-FFF2-40B4-BE49-F238E27FC236}">
                <a16:creationId xmlns:a16="http://schemas.microsoft.com/office/drawing/2014/main" id="{E7D8CA8A-F6C7-E90D-FB4A-0C6502B656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8503" y="3145383"/>
            <a:ext cx="548640" cy="548640"/>
          </a:xfrm>
          <a:prstGeom prst="rect">
            <a:avLst/>
          </a:prstGeom>
        </p:spPr>
      </p:pic>
      <p:sp>
        <p:nvSpPr>
          <p:cNvPr id="113" name="TextBox 112">
            <a:extLst>
              <a:ext uri="{FF2B5EF4-FFF2-40B4-BE49-F238E27FC236}">
                <a16:creationId xmlns:a16="http://schemas.microsoft.com/office/drawing/2014/main" id="{E0831750-7958-6D44-96FD-00527BE9640B}"/>
              </a:ext>
            </a:extLst>
          </p:cNvPr>
          <p:cNvSpPr txBox="1"/>
          <p:nvPr/>
        </p:nvSpPr>
        <p:spPr>
          <a:xfrm rot="17713723">
            <a:off x="8886091" y="2166879"/>
            <a:ext cx="570990"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JAX</a:t>
            </a:r>
          </a:p>
        </p:txBody>
      </p:sp>
      <p:sp>
        <p:nvSpPr>
          <p:cNvPr id="114" name="TextBox 113">
            <a:extLst>
              <a:ext uri="{FF2B5EF4-FFF2-40B4-BE49-F238E27FC236}">
                <a16:creationId xmlns:a16="http://schemas.microsoft.com/office/drawing/2014/main" id="{FDC7920D-8F65-957D-ABA0-3C8F28C6072F}"/>
              </a:ext>
            </a:extLst>
          </p:cNvPr>
          <p:cNvSpPr txBox="1"/>
          <p:nvPr/>
        </p:nvSpPr>
        <p:spPr>
          <a:xfrm rot="17713723">
            <a:off x="6790933" y="2060983"/>
            <a:ext cx="849913"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Zygote</a:t>
            </a:r>
          </a:p>
        </p:txBody>
      </p:sp>
      <p:sp>
        <p:nvSpPr>
          <p:cNvPr id="115" name="TextBox 114">
            <a:extLst>
              <a:ext uri="{FF2B5EF4-FFF2-40B4-BE49-F238E27FC236}">
                <a16:creationId xmlns:a16="http://schemas.microsoft.com/office/drawing/2014/main" id="{A7EE6F1A-F449-D3FE-313E-0D52055335D8}"/>
              </a:ext>
            </a:extLst>
          </p:cNvPr>
          <p:cNvSpPr txBox="1"/>
          <p:nvPr/>
        </p:nvSpPr>
        <p:spPr>
          <a:xfrm rot="17713723">
            <a:off x="9422880" y="1969561"/>
            <a:ext cx="1083951"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DaCe AD</a:t>
            </a:r>
          </a:p>
        </p:txBody>
      </p:sp>
      <p:sp>
        <p:nvSpPr>
          <p:cNvPr id="116" name="TextBox 115">
            <a:extLst>
              <a:ext uri="{FF2B5EF4-FFF2-40B4-BE49-F238E27FC236}">
                <a16:creationId xmlns:a16="http://schemas.microsoft.com/office/drawing/2014/main" id="{3B45D3C3-DF2B-67E7-4FCC-D09B2326CD02}"/>
              </a:ext>
            </a:extLst>
          </p:cNvPr>
          <p:cNvSpPr txBox="1"/>
          <p:nvPr/>
        </p:nvSpPr>
        <p:spPr>
          <a:xfrm rot="17713723">
            <a:off x="8063321" y="1999356"/>
            <a:ext cx="986167"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ADIFOR</a:t>
            </a:r>
          </a:p>
        </p:txBody>
      </p:sp>
      <p:sp>
        <p:nvSpPr>
          <p:cNvPr id="117" name="TextBox 116">
            <a:extLst>
              <a:ext uri="{FF2B5EF4-FFF2-40B4-BE49-F238E27FC236}">
                <a16:creationId xmlns:a16="http://schemas.microsoft.com/office/drawing/2014/main" id="{D2C43879-7E7F-C0F0-C7A1-0E95915B16EF}"/>
              </a:ext>
            </a:extLst>
          </p:cNvPr>
          <p:cNvSpPr txBox="1"/>
          <p:nvPr/>
        </p:nvSpPr>
        <p:spPr>
          <a:xfrm rot="17713723">
            <a:off x="7286469" y="1850028"/>
            <a:ext cx="1319592"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Enzyme AD</a:t>
            </a:r>
          </a:p>
        </p:txBody>
      </p:sp>
      <p:sp>
        <p:nvSpPr>
          <p:cNvPr id="118" name="TextBox 117">
            <a:extLst>
              <a:ext uri="{FF2B5EF4-FFF2-40B4-BE49-F238E27FC236}">
                <a16:creationId xmlns:a16="http://schemas.microsoft.com/office/drawing/2014/main" id="{3497DCFB-9353-4D7F-8445-7BD6F420BC61}"/>
              </a:ext>
            </a:extLst>
          </p:cNvPr>
          <p:cNvSpPr txBox="1"/>
          <p:nvPr/>
        </p:nvSpPr>
        <p:spPr>
          <a:xfrm rot="17713723">
            <a:off x="5931162" y="1900102"/>
            <a:ext cx="1306768"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TensorFlow</a:t>
            </a:r>
          </a:p>
        </p:txBody>
      </p:sp>
      <p:sp>
        <p:nvSpPr>
          <p:cNvPr id="119" name="TextBox 118">
            <a:extLst>
              <a:ext uri="{FF2B5EF4-FFF2-40B4-BE49-F238E27FC236}">
                <a16:creationId xmlns:a16="http://schemas.microsoft.com/office/drawing/2014/main" id="{3F13540F-1C52-1181-CBFB-0F3AB89616FF}"/>
              </a:ext>
            </a:extLst>
          </p:cNvPr>
          <p:cNvSpPr txBox="1"/>
          <p:nvPr/>
        </p:nvSpPr>
        <p:spPr>
          <a:xfrm rot="17713723">
            <a:off x="5340155" y="2008617"/>
            <a:ext cx="992579" cy="369332"/>
          </a:xfrm>
          <a:prstGeom prst="rect">
            <a:avLst/>
          </a:prstGeom>
          <a:noFill/>
        </p:spPr>
        <p:txBody>
          <a:bodyPr wrap="none" rtlCol="0">
            <a:spAutoFit/>
          </a:bodyPr>
          <a:lstStyle/>
          <a:p>
            <a:r>
              <a:rPr lang="en-US" dirty="0">
                <a:latin typeface="Linux Libertine" panose="02000503000000000000" pitchFamily="2" charset="0"/>
                <a:ea typeface="Linux Libertine" panose="02000503000000000000" pitchFamily="2" charset="0"/>
                <a:cs typeface="Linux Libertine" panose="02000503000000000000" pitchFamily="2" charset="0"/>
              </a:rPr>
              <a:t>PyTorch</a:t>
            </a:r>
          </a:p>
        </p:txBody>
      </p:sp>
      <p:sp>
        <p:nvSpPr>
          <p:cNvPr id="120" name="Rectangle 119">
            <a:extLst>
              <a:ext uri="{FF2B5EF4-FFF2-40B4-BE49-F238E27FC236}">
                <a16:creationId xmlns:a16="http://schemas.microsoft.com/office/drawing/2014/main" id="{8D501170-76C3-42A2-8C9E-8E730D01B76C}"/>
              </a:ext>
            </a:extLst>
          </p:cNvPr>
          <p:cNvSpPr/>
          <p:nvPr/>
        </p:nvSpPr>
        <p:spPr>
          <a:xfrm>
            <a:off x="9415992" y="1342198"/>
            <a:ext cx="773942" cy="49932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1A4B9CA-CB28-4B64-CD45-F9ADEE61CA57}"/>
              </a:ext>
            </a:extLst>
          </p:cNvPr>
          <p:cNvSpPr/>
          <p:nvPr/>
        </p:nvSpPr>
        <p:spPr>
          <a:xfrm>
            <a:off x="8783421" y="1359122"/>
            <a:ext cx="638114" cy="4993288"/>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9DD0D67-E150-1B69-28AD-89B620FC71C7}"/>
              </a:ext>
            </a:extLst>
          </p:cNvPr>
          <p:cNvSpPr/>
          <p:nvPr/>
        </p:nvSpPr>
        <p:spPr>
          <a:xfrm>
            <a:off x="6714949" y="1966981"/>
            <a:ext cx="753554" cy="4339326"/>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D195E26E-BA3C-CE06-52C8-DB467EB0FF30}"/>
              </a:ext>
            </a:extLst>
          </p:cNvPr>
          <p:cNvSpPr/>
          <p:nvPr/>
        </p:nvSpPr>
        <p:spPr>
          <a:xfrm>
            <a:off x="7384032" y="1534933"/>
            <a:ext cx="1440981" cy="477000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79E491D5-CBE3-A438-A9D3-34B047AE995C}"/>
              </a:ext>
            </a:extLst>
          </p:cNvPr>
          <p:cNvSpPr/>
          <p:nvPr/>
        </p:nvSpPr>
        <p:spPr>
          <a:xfrm>
            <a:off x="5405821" y="1585237"/>
            <a:ext cx="1459035" cy="4695515"/>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467CA3F-6BDB-CC38-D4A9-B5B70EA09283}"/>
              </a:ext>
            </a:extLst>
          </p:cNvPr>
          <p:cNvSpPr/>
          <p:nvPr/>
        </p:nvSpPr>
        <p:spPr>
          <a:xfrm>
            <a:off x="1441377" y="2596743"/>
            <a:ext cx="3954311" cy="1090411"/>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09A26AA7-F514-3AE5-D666-06BFA2EC3B08}"/>
              </a:ext>
            </a:extLst>
          </p:cNvPr>
          <p:cNvSpPr/>
          <p:nvPr/>
        </p:nvSpPr>
        <p:spPr>
          <a:xfrm>
            <a:off x="1443518" y="3635323"/>
            <a:ext cx="3954311" cy="1090411"/>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13ED2153-4DFE-2282-883E-991F74AE3D70}"/>
              </a:ext>
            </a:extLst>
          </p:cNvPr>
          <p:cNvSpPr/>
          <p:nvPr/>
        </p:nvSpPr>
        <p:spPr>
          <a:xfrm>
            <a:off x="1445659" y="4673903"/>
            <a:ext cx="3954311" cy="1090411"/>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2185799-8A20-BFA5-54DE-7F7BD67D3C81}"/>
              </a:ext>
            </a:extLst>
          </p:cNvPr>
          <p:cNvSpPr/>
          <p:nvPr/>
        </p:nvSpPr>
        <p:spPr>
          <a:xfrm>
            <a:off x="1447800" y="5791200"/>
            <a:ext cx="9396168" cy="568269"/>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1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2" grpId="0" animBg="1"/>
      <p:bldP spid="123" grpId="0" animBg="1"/>
      <p:bldP spid="124" grpId="0" animBg="1"/>
      <p:bldP spid="125" grpId="0" animBg="1"/>
      <p:bldP spid="126" grpId="0" animBg="1"/>
      <p:bldP spid="127" grpId="0" animBg="1"/>
      <p:bldP spid="1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B955-310F-BC52-B3FF-0122C5E76C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5B34FD-AFF4-531A-BD12-42DE7567FABC}"/>
              </a:ext>
            </a:extLst>
          </p:cNvPr>
          <p:cNvSpPr/>
          <p:nvPr/>
        </p:nvSpPr>
        <p:spPr>
          <a:xfrm>
            <a:off x="5824530" y="1729916"/>
            <a:ext cx="3530393" cy="1494653"/>
          </a:xfrm>
          <a:prstGeom prst="rect">
            <a:avLst/>
          </a:prstGeom>
          <a:solidFill>
            <a:srgbClr val="B4D79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4" name="TextBox 23">
            <a:extLst>
              <a:ext uri="{FF2B5EF4-FFF2-40B4-BE49-F238E27FC236}">
                <a16:creationId xmlns:a16="http://schemas.microsoft.com/office/drawing/2014/main" id="{163DCBF0-FDBF-51AD-5AAA-79F36966A6BD}"/>
              </a:ext>
            </a:extLst>
          </p:cNvPr>
          <p:cNvSpPr txBox="1"/>
          <p:nvPr/>
        </p:nvSpPr>
        <p:spPr>
          <a:xfrm>
            <a:off x="6100264" y="2224457"/>
            <a:ext cx="3251432" cy="369332"/>
          </a:xfrm>
          <a:prstGeom prst="rect">
            <a:avLst/>
          </a:prstGeom>
          <a:noFill/>
        </p:spPr>
        <p:txBody>
          <a:bodyPr wrap="square" rtlCol="0">
            <a:spAutoFit/>
          </a:bodyPr>
          <a:lstStyle/>
          <a:p>
            <a:r>
              <a:rPr lang="en-US" b="1" dirty="0">
                <a:latin typeface="Linux Libertine" panose="02000503000000000000" pitchFamily="2" charset="0"/>
                <a:ea typeface="Linux Libertine" panose="02000503000000000000" pitchFamily="2" charset="0"/>
                <a:cs typeface="Linux Libertine" panose="02000503000000000000" pitchFamily="2" charset="0"/>
              </a:rPr>
              <a:t>Automatic Differentiation</a:t>
            </a:r>
          </a:p>
        </p:txBody>
      </p:sp>
      <p:sp>
        <p:nvSpPr>
          <p:cNvPr id="27" name="TextBox 26">
            <a:extLst>
              <a:ext uri="{FF2B5EF4-FFF2-40B4-BE49-F238E27FC236}">
                <a16:creationId xmlns:a16="http://schemas.microsoft.com/office/drawing/2014/main" id="{5D714B9D-BEF3-7B72-40EC-00146DA893C9}"/>
              </a:ext>
            </a:extLst>
          </p:cNvPr>
          <p:cNvSpPr txBox="1"/>
          <p:nvPr/>
        </p:nvSpPr>
        <p:spPr>
          <a:xfrm>
            <a:off x="6100264" y="2599369"/>
            <a:ext cx="3348536" cy="369332"/>
          </a:xfrm>
          <a:prstGeom prst="rect">
            <a:avLst/>
          </a:prstGeom>
          <a:noFill/>
        </p:spPr>
        <p:txBody>
          <a:bodyPr wrap="square" rtlCol="0">
            <a:spAutoFit/>
          </a:bodyPr>
          <a:lstStyle/>
          <a:p>
            <a:r>
              <a:rPr lang="en-US" b="1" dirty="0">
                <a:latin typeface="Linux Libertine" panose="02000503000000000000" pitchFamily="2" charset="0"/>
                <a:ea typeface="Linux Libertine" panose="02000503000000000000" pitchFamily="2" charset="0"/>
                <a:cs typeface="Linux Libertine" panose="02000503000000000000" pitchFamily="2" charset="0"/>
              </a:rPr>
              <a:t>Performance Optimization</a:t>
            </a:r>
          </a:p>
        </p:txBody>
      </p:sp>
      <p:sp>
        <p:nvSpPr>
          <p:cNvPr id="28" name="TextBox 27">
            <a:extLst>
              <a:ext uri="{FF2B5EF4-FFF2-40B4-BE49-F238E27FC236}">
                <a16:creationId xmlns:a16="http://schemas.microsoft.com/office/drawing/2014/main" id="{EA2BCEC2-9D4B-491A-ABA9-B51AC456D70A}"/>
              </a:ext>
            </a:extLst>
          </p:cNvPr>
          <p:cNvSpPr txBox="1"/>
          <p:nvPr/>
        </p:nvSpPr>
        <p:spPr>
          <a:xfrm>
            <a:off x="3124200" y="3865620"/>
            <a:ext cx="1675224" cy="369332"/>
          </a:xfrm>
          <a:prstGeom prst="rect">
            <a:avLst/>
          </a:prstGeom>
          <a:noFill/>
        </p:spPr>
        <p:txBody>
          <a:bodyPr wrap="square" rtlCol="0">
            <a:spAutoFit/>
          </a:bodyPr>
          <a:lstStyle/>
          <a:p>
            <a:pPr algn="ctr"/>
            <a:r>
              <a:rPr lang="en-US" dirty="0">
                <a:latin typeface="Linux Libertine" panose="02000503000000000000" pitchFamily="2" charset="0"/>
                <a:ea typeface="Linux Libertine" panose="02000503000000000000" pitchFamily="2" charset="0"/>
                <a:cs typeface="Linux Libertine" panose="02000503000000000000" pitchFamily="2" charset="0"/>
              </a:rPr>
              <a:t>Forward SDFG</a:t>
            </a:r>
          </a:p>
        </p:txBody>
      </p:sp>
      <p:sp>
        <p:nvSpPr>
          <p:cNvPr id="29" name="TextBox 28">
            <a:extLst>
              <a:ext uri="{FF2B5EF4-FFF2-40B4-BE49-F238E27FC236}">
                <a16:creationId xmlns:a16="http://schemas.microsoft.com/office/drawing/2014/main" id="{5E597ADD-01CF-7F96-FCC9-A8B0D3349CA4}"/>
              </a:ext>
            </a:extLst>
          </p:cNvPr>
          <p:cNvSpPr txBox="1"/>
          <p:nvPr/>
        </p:nvSpPr>
        <p:spPr>
          <a:xfrm>
            <a:off x="10047195" y="3896398"/>
            <a:ext cx="1796647" cy="369332"/>
          </a:xfrm>
          <a:prstGeom prst="rect">
            <a:avLst/>
          </a:prstGeom>
          <a:noFill/>
        </p:spPr>
        <p:txBody>
          <a:bodyPr wrap="square" rtlCol="0">
            <a:spAutoFit/>
          </a:bodyPr>
          <a:lstStyle/>
          <a:p>
            <a:pPr algn="ctr"/>
            <a:r>
              <a:rPr lang="en-US" dirty="0">
                <a:latin typeface="Linux Libertine" panose="02000503000000000000" pitchFamily="2" charset="0"/>
                <a:ea typeface="Linux Libertine" panose="02000503000000000000" pitchFamily="2" charset="0"/>
                <a:cs typeface="Linux Libertine" panose="02000503000000000000" pitchFamily="2" charset="0"/>
              </a:rPr>
              <a:t>Backward SDFG</a:t>
            </a:r>
          </a:p>
        </p:txBody>
      </p:sp>
      <p:sp>
        <p:nvSpPr>
          <p:cNvPr id="32" name="TextBox 31">
            <a:extLst>
              <a:ext uri="{FF2B5EF4-FFF2-40B4-BE49-F238E27FC236}">
                <a16:creationId xmlns:a16="http://schemas.microsoft.com/office/drawing/2014/main" id="{9B8DADCD-E0D3-52D4-DB55-2658827ED722}"/>
              </a:ext>
            </a:extLst>
          </p:cNvPr>
          <p:cNvSpPr txBox="1"/>
          <p:nvPr/>
        </p:nvSpPr>
        <p:spPr>
          <a:xfrm>
            <a:off x="76200" y="3867090"/>
            <a:ext cx="2027151" cy="400110"/>
          </a:xfrm>
          <a:prstGeom prst="rect">
            <a:avLst/>
          </a:prstGeom>
          <a:noFill/>
        </p:spPr>
        <p:txBody>
          <a:bodyPr wrap="square" rtlCol="0">
            <a:spAutoFit/>
          </a:bodyPr>
          <a:lstStyle/>
          <a:p>
            <a:pPr algn="ctr"/>
            <a:r>
              <a:rPr lang="en-US" sz="2000" dirty="0">
                <a:latin typeface="Linux Libertine" panose="02000503000000000000" pitchFamily="2" charset="0"/>
                <a:ea typeface="Linux Libertine" panose="02000503000000000000" pitchFamily="2" charset="0"/>
                <a:cs typeface="Linux Libertine" panose="02000503000000000000" pitchFamily="2" charset="0"/>
              </a:rPr>
              <a:t>DaCe Frontends</a:t>
            </a:r>
          </a:p>
        </p:txBody>
      </p:sp>
      <p:cxnSp>
        <p:nvCxnSpPr>
          <p:cNvPr id="33" name="Straight Arrow Connector 32">
            <a:extLst>
              <a:ext uri="{FF2B5EF4-FFF2-40B4-BE49-F238E27FC236}">
                <a16:creationId xmlns:a16="http://schemas.microsoft.com/office/drawing/2014/main" id="{BA79B766-3525-AE5B-02B7-D0A1678D01C5}"/>
              </a:ext>
            </a:extLst>
          </p:cNvPr>
          <p:cNvCxnSpPr>
            <a:cxnSpLocks/>
          </p:cNvCxnSpPr>
          <p:nvPr/>
        </p:nvCxnSpPr>
        <p:spPr>
          <a:xfrm>
            <a:off x="2370042" y="2494020"/>
            <a:ext cx="601758" cy="1674"/>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57EE263-B547-7CCE-3478-CDE95A5A984D}"/>
              </a:ext>
            </a:extLst>
          </p:cNvPr>
          <p:cNvSpPr txBox="1"/>
          <p:nvPr/>
        </p:nvSpPr>
        <p:spPr>
          <a:xfrm>
            <a:off x="5974594" y="3865620"/>
            <a:ext cx="3230263" cy="400110"/>
          </a:xfrm>
          <a:prstGeom prst="rect">
            <a:avLst/>
          </a:prstGeom>
          <a:noFill/>
        </p:spPr>
        <p:txBody>
          <a:bodyPr wrap="square" rtlCol="0">
            <a:spAutoFit/>
          </a:bodyPr>
          <a:lstStyle/>
          <a:p>
            <a:pPr algn="ctr"/>
            <a:r>
              <a:rPr lang="en-US" sz="2000" b="1" dirty="0">
                <a:latin typeface="Linux Libertine" panose="02000503000000000000" pitchFamily="2" charset="0"/>
                <a:ea typeface="Linux Libertine" panose="02000503000000000000" pitchFamily="2" charset="0"/>
                <a:cs typeface="Linux Libertine" panose="02000503000000000000" pitchFamily="2" charset="0"/>
              </a:rPr>
              <a:t>Our Contribution</a:t>
            </a:r>
          </a:p>
        </p:txBody>
      </p:sp>
      <p:cxnSp>
        <p:nvCxnSpPr>
          <p:cNvPr id="45" name="Straight Arrow Connector 44">
            <a:extLst>
              <a:ext uri="{FF2B5EF4-FFF2-40B4-BE49-F238E27FC236}">
                <a16:creationId xmlns:a16="http://schemas.microsoft.com/office/drawing/2014/main" id="{B11ACCAB-3761-50E1-793B-1FC5C12D0CD4}"/>
              </a:ext>
            </a:extLst>
          </p:cNvPr>
          <p:cNvCxnSpPr>
            <a:cxnSpLocks/>
          </p:cNvCxnSpPr>
          <p:nvPr/>
        </p:nvCxnSpPr>
        <p:spPr>
          <a:xfrm>
            <a:off x="4008120" y="1729916"/>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B72EEB93-E160-8AF0-F503-E749BC155EFD}"/>
              </a:ext>
            </a:extLst>
          </p:cNvPr>
          <p:cNvCxnSpPr>
            <a:cxnSpLocks/>
          </p:cNvCxnSpPr>
          <p:nvPr/>
        </p:nvCxnSpPr>
        <p:spPr>
          <a:xfrm>
            <a:off x="4008120" y="2226167"/>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208D58F-20E1-D192-29FA-49A766AEA32F}"/>
              </a:ext>
            </a:extLst>
          </p:cNvPr>
          <p:cNvCxnSpPr>
            <a:cxnSpLocks/>
          </p:cNvCxnSpPr>
          <p:nvPr/>
        </p:nvCxnSpPr>
        <p:spPr>
          <a:xfrm>
            <a:off x="4015475" y="2642501"/>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6FD66EA-66E9-EDDC-9B79-CF7B31711E90}"/>
              </a:ext>
            </a:extLst>
          </p:cNvPr>
          <p:cNvCxnSpPr>
            <a:cxnSpLocks/>
          </p:cNvCxnSpPr>
          <p:nvPr/>
        </p:nvCxnSpPr>
        <p:spPr>
          <a:xfrm>
            <a:off x="4008120" y="3090884"/>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2" name="Octagon 51">
            <a:extLst>
              <a:ext uri="{FF2B5EF4-FFF2-40B4-BE49-F238E27FC236}">
                <a16:creationId xmlns:a16="http://schemas.microsoft.com/office/drawing/2014/main" id="{4B55E67E-C7AB-55E6-3908-338BED1CF802}"/>
              </a:ext>
            </a:extLst>
          </p:cNvPr>
          <p:cNvSpPr>
            <a:spLocks/>
          </p:cNvSpPr>
          <p:nvPr/>
        </p:nvSpPr>
        <p:spPr>
          <a:xfrm>
            <a:off x="3092567" y="2364080"/>
            <a:ext cx="1804645" cy="269881"/>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4" name="Trapezoid 53">
            <a:extLst>
              <a:ext uri="{FF2B5EF4-FFF2-40B4-BE49-F238E27FC236}">
                <a16:creationId xmlns:a16="http://schemas.microsoft.com/office/drawing/2014/main" id="{3FC5036D-3E43-FD6A-F3E2-B26228D2A6BD}"/>
              </a:ext>
            </a:extLst>
          </p:cNvPr>
          <p:cNvSpPr>
            <a:spLocks/>
          </p:cNvSpPr>
          <p:nvPr/>
        </p:nvSpPr>
        <p:spPr>
          <a:xfrm rot="10800000">
            <a:off x="2915772" y="2781401"/>
            <a:ext cx="2189627" cy="322217"/>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60" name="Graphic 59">
            <a:extLst>
              <a:ext uri="{FF2B5EF4-FFF2-40B4-BE49-F238E27FC236}">
                <a16:creationId xmlns:a16="http://schemas.microsoft.com/office/drawing/2014/main" id="{A620F32D-4D64-69D4-C52B-40F7407032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9559" y="1788764"/>
            <a:ext cx="345442" cy="363310"/>
          </a:xfrm>
          <a:prstGeom prst="rect">
            <a:avLst/>
          </a:prstGeom>
        </p:spPr>
      </p:pic>
      <p:sp>
        <p:nvSpPr>
          <p:cNvPr id="61" name="TextBox 60">
            <a:extLst>
              <a:ext uri="{FF2B5EF4-FFF2-40B4-BE49-F238E27FC236}">
                <a16:creationId xmlns:a16="http://schemas.microsoft.com/office/drawing/2014/main" id="{8AA38ADC-71CC-433C-6D2D-26E1D5D26877}"/>
              </a:ext>
            </a:extLst>
          </p:cNvPr>
          <p:cNvSpPr txBox="1"/>
          <p:nvPr/>
        </p:nvSpPr>
        <p:spPr>
          <a:xfrm>
            <a:off x="6159495" y="1763574"/>
            <a:ext cx="1383796" cy="400110"/>
          </a:xfrm>
          <a:prstGeom prst="rect">
            <a:avLst/>
          </a:prstGeom>
          <a:noFill/>
        </p:spPr>
        <p:txBody>
          <a:bodyPr wrap="square">
            <a:spAutoFit/>
          </a:bodyPr>
          <a:lstStyle/>
          <a:p>
            <a:r>
              <a:rPr lang="en-US" sz="2000" b="1" dirty="0">
                <a:latin typeface="Linux Libertine" panose="02000503000000000000" pitchFamily="2" charset="0"/>
                <a:ea typeface="Linux Libertine" panose="02000503000000000000" pitchFamily="2" charset="0"/>
                <a:cs typeface="Linux Libertine" panose="02000503000000000000" pitchFamily="2" charset="0"/>
              </a:rPr>
              <a:t>DaCe AD</a:t>
            </a:r>
            <a:endParaRPr lang="en-CH" sz="2000" dirty="0"/>
          </a:p>
        </p:txBody>
      </p:sp>
      <p:pic>
        <p:nvPicPr>
          <p:cNvPr id="63" name="Graphic 62" descr="Gears with solid fill">
            <a:extLst>
              <a:ext uri="{FF2B5EF4-FFF2-40B4-BE49-F238E27FC236}">
                <a16:creationId xmlns:a16="http://schemas.microsoft.com/office/drawing/2014/main" id="{7D8A1FB4-6B54-C14C-E707-0AF39FC03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3144" y="2270482"/>
            <a:ext cx="345443" cy="345443"/>
          </a:xfrm>
          <a:prstGeom prst="rect">
            <a:avLst/>
          </a:prstGeom>
        </p:spPr>
      </p:pic>
      <p:pic>
        <p:nvPicPr>
          <p:cNvPr id="65" name="Graphic 64" descr="Gears with solid fill">
            <a:extLst>
              <a:ext uri="{FF2B5EF4-FFF2-40B4-BE49-F238E27FC236}">
                <a16:creationId xmlns:a16="http://schemas.microsoft.com/office/drawing/2014/main" id="{C3860D64-3BE2-ADE4-7E91-E3FE256B52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3144" y="2602780"/>
            <a:ext cx="345443" cy="345443"/>
          </a:xfrm>
          <a:prstGeom prst="rect">
            <a:avLst/>
          </a:prstGeom>
        </p:spPr>
      </p:pic>
      <p:pic>
        <p:nvPicPr>
          <p:cNvPr id="66" name="Picture 65" descr="A purple and white logo&#10;&#10;Description automatically generated">
            <a:extLst>
              <a:ext uri="{FF2B5EF4-FFF2-40B4-BE49-F238E27FC236}">
                <a16:creationId xmlns:a16="http://schemas.microsoft.com/office/drawing/2014/main" id="{D5304C31-87ED-1B0D-643E-CC7D53F49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5048" y="2218718"/>
            <a:ext cx="764222" cy="764222"/>
          </a:xfrm>
          <a:prstGeom prst="rect">
            <a:avLst/>
          </a:prstGeom>
        </p:spPr>
      </p:pic>
      <p:pic>
        <p:nvPicPr>
          <p:cNvPr id="67" name="Picture 66" descr="A black and grey text&#10;&#10;Description automatically generated">
            <a:extLst>
              <a:ext uri="{FF2B5EF4-FFF2-40B4-BE49-F238E27FC236}">
                <a16:creationId xmlns:a16="http://schemas.microsoft.com/office/drawing/2014/main" id="{4A4B7065-3A45-FEFD-3063-734AD02EB2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065" y="2995596"/>
            <a:ext cx="2027151" cy="521470"/>
          </a:xfrm>
          <a:prstGeom prst="rect">
            <a:avLst/>
          </a:prstGeom>
        </p:spPr>
      </p:pic>
      <p:pic>
        <p:nvPicPr>
          <p:cNvPr id="68" name="Picture 67" descr="A blue and yellow snake logo&#10;&#10;Description automatically generated">
            <a:extLst>
              <a:ext uri="{FF2B5EF4-FFF2-40B4-BE49-F238E27FC236}">
                <a16:creationId xmlns:a16="http://schemas.microsoft.com/office/drawing/2014/main" id="{688B4CAC-2B77-9C32-9BEB-BEDAA2CE41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616" y="2218718"/>
            <a:ext cx="685800" cy="752581"/>
          </a:xfrm>
          <a:prstGeom prst="rect">
            <a:avLst/>
          </a:prstGeom>
        </p:spPr>
      </p:pic>
      <p:pic>
        <p:nvPicPr>
          <p:cNvPr id="69" name="Picture 68" descr="A black and grey text&#10;&#10;Description automatically generated">
            <a:extLst>
              <a:ext uri="{FF2B5EF4-FFF2-40B4-BE49-F238E27FC236}">
                <a16:creationId xmlns:a16="http://schemas.microsoft.com/office/drawing/2014/main" id="{63C5EC43-5C83-9E99-54E6-842F2D8625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450147"/>
            <a:ext cx="2313855" cy="571187"/>
          </a:xfrm>
          <a:prstGeom prst="rect">
            <a:avLst/>
          </a:prstGeom>
        </p:spPr>
      </p:pic>
      <p:sp>
        <p:nvSpPr>
          <p:cNvPr id="30" name="Title 3">
            <a:extLst>
              <a:ext uri="{FF2B5EF4-FFF2-40B4-BE49-F238E27FC236}">
                <a16:creationId xmlns:a16="http://schemas.microsoft.com/office/drawing/2014/main" id="{4152EEEF-FB22-94E4-D1A6-06643E02E0C8}"/>
              </a:ext>
            </a:extLst>
          </p:cNvPr>
          <p:cNvSpPr txBox="1">
            <a:spLocks/>
          </p:cNvSpPr>
          <p:nvPr/>
        </p:nvSpPr>
        <p:spPr>
          <a:xfrm>
            <a:off x="191344" y="533400"/>
            <a:ext cx="11773308" cy="533400"/>
          </a:xfrm>
          <a:prstGeom prst="rect">
            <a:avLst/>
          </a:prstGeom>
        </p:spPr>
        <p:txBody>
          <a:bodyPr/>
          <a:lst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a:lstStyle>
          <a:p>
            <a:r>
              <a:rPr lang="de-CH" dirty="0"/>
              <a:t>DaCe AD Pipeline</a:t>
            </a:r>
          </a:p>
        </p:txBody>
      </p:sp>
      <p:sp>
        <p:nvSpPr>
          <p:cNvPr id="7" name="Oval 6">
            <a:extLst>
              <a:ext uri="{FF2B5EF4-FFF2-40B4-BE49-F238E27FC236}">
                <a16:creationId xmlns:a16="http://schemas.microsoft.com/office/drawing/2014/main" id="{9B8DB3C3-5233-E4DF-E3DB-02938CAEC0D5}"/>
              </a:ext>
            </a:extLst>
          </p:cNvPr>
          <p:cNvSpPr>
            <a:spLocks/>
          </p:cNvSpPr>
          <p:nvPr/>
        </p:nvSpPr>
        <p:spPr>
          <a:xfrm>
            <a:off x="3596640" y="119042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sp>
        <p:nvSpPr>
          <p:cNvPr id="8" name="Oval 7">
            <a:extLst>
              <a:ext uri="{FF2B5EF4-FFF2-40B4-BE49-F238E27FC236}">
                <a16:creationId xmlns:a16="http://schemas.microsoft.com/office/drawing/2014/main" id="{4A23BFAA-02B8-5582-E158-1E25CA39A046}"/>
              </a:ext>
            </a:extLst>
          </p:cNvPr>
          <p:cNvSpPr>
            <a:spLocks/>
          </p:cNvSpPr>
          <p:nvPr/>
        </p:nvSpPr>
        <p:spPr>
          <a:xfrm>
            <a:off x="3596640" y="3251355"/>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0" name="Trapezoid 9">
            <a:extLst>
              <a:ext uri="{FF2B5EF4-FFF2-40B4-BE49-F238E27FC236}">
                <a16:creationId xmlns:a16="http://schemas.microsoft.com/office/drawing/2014/main" id="{EB2FE093-8A41-2B26-F572-5BD070E2FF57}"/>
              </a:ext>
            </a:extLst>
          </p:cNvPr>
          <p:cNvSpPr>
            <a:spLocks/>
          </p:cNvSpPr>
          <p:nvPr/>
        </p:nvSpPr>
        <p:spPr>
          <a:xfrm>
            <a:off x="2936678" y="1905468"/>
            <a:ext cx="2189627" cy="322217"/>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13" name="Straight Arrow Connector 12">
            <a:extLst>
              <a:ext uri="{FF2B5EF4-FFF2-40B4-BE49-F238E27FC236}">
                <a16:creationId xmlns:a16="http://schemas.microsoft.com/office/drawing/2014/main" id="{87158148-0F67-8B9E-A00D-F68FADF21557}"/>
              </a:ext>
            </a:extLst>
          </p:cNvPr>
          <p:cNvCxnSpPr>
            <a:cxnSpLocks/>
          </p:cNvCxnSpPr>
          <p:nvPr/>
        </p:nvCxnSpPr>
        <p:spPr>
          <a:xfrm flipV="1">
            <a:off x="5046297" y="2492198"/>
            <a:ext cx="668703" cy="148"/>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E01EB48-16CF-CB5E-7D17-A2362E52C140}"/>
              </a:ext>
            </a:extLst>
          </p:cNvPr>
          <p:cNvCxnSpPr>
            <a:cxnSpLocks/>
          </p:cNvCxnSpPr>
          <p:nvPr/>
        </p:nvCxnSpPr>
        <p:spPr>
          <a:xfrm>
            <a:off x="10922148" y="1731381"/>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56A44E9-9B18-D8E7-B58F-1616BE7F2384}"/>
              </a:ext>
            </a:extLst>
          </p:cNvPr>
          <p:cNvCxnSpPr>
            <a:cxnSpLocks/>
          </p:cNvCxnSpPr>
          <p:nvPr/>
        </p:nvCxnSpPr>
        <p:spPr>
          <a:xfrm>
            <a:off x="10922148" y="2227632"/>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ECE5365-F876-BBEA-5025-94CB178BDF78}"/>
              </a:ext>
            </a:extLst>
          </p:cNvPr>
          <p:cNvCxnSpPr>
            <a:cxnSpLocks/>
          </p:cNvCxnSpPr>
          <p:nvPr/>
        </p:nvCxnSpPr>
        <p:spPr>
          <a:xfrm>
            <a:off x="10929503" y="2643966"/>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5052B637-2D43-3514-2337-24198E490A8F}"/>
              </a:ext>
            </a:extLst>
          </p:cNvPr>
          <p:cNvCxnSpPr>
            <a:cxnSpLocks/>
          </p:cNvCxnSpPr>
          <p:nvPr/>
        </p:nvCxnSpPr>
        <p:spPr>
          <a:xfrm>
            <a:off x="10922148" y="3092349"/>
            <a:ext cx="0" cy="157750"/>
          </a:xfrm>
          <a:prstGeom prst="straightConnector1">
            <a:avLst/>
          </a:prstGeom>
          <a:ln w="25400">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53" name="Octagon 52">
            <a:extLst>
              <a:ext uri="{FF2B5EF4-FFF2-40B4-BE49-F238E27FC236}">
                <a16:creationId xmlns:a16="http://schemas.microsoft.com/office/drawing/2014/main" id="{4F95D9BB-9A36-B5E2-EED5-1B14C94FF25D}"/>
              </a:ext>
            </a:extLst>
          </p:cNvPr>
          <p:cNvSpPr>
            <a:spLocks/>
          </p:cNvSpPr>
          <p:nvPr/>
        </p:nvSpPr>
        <p:spPr>
          <a:xfrm>
            <a:off x="10006595" y="2365545"/>
            <a:ext cx="1804645" cy="269881"/>
          </a:xfrm>
          <a:prstGeom prst="octagon">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4" name="Trapezoid 63">
            <a:extLst>
              <a:ext uri="{FF2B5EF4-FFF2-40B4-BE49-F238E27FC236}">
                <a16:creationId xmlns:a16="http://schemas.microsoft.com/office/drawing/2014/main" id="{0EA3D36E-E01D-425D-CB3A-4696B3ED16BB}"/>
              </a:ext>
            </a:extLst>
          </p:cNvPr>
          <p:cNvSpPr>
            <a:spLocks/>
          </p:cNvSpPr>
          <p:nvPr/>
        </p:nvSpPr>
        <p:spPr>
          <a:xfrm rot="10800000">
            <a:off x="9829800" y="2782866"/>
            <a:ext cx="2189627" cy="322217"/>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0" name="Oval 69">
            <a:extLst>
              <a:ext uri="{FF2B5EF4-FFF2-40B4-BE49-F238E27FC236}">
                <a16:creationId xmlns:a16="http://schemas.microsoft.com/office/drawing/2014/main" id="{4EC547B2-50A5-A33B-6316-506E33E0C1E7}"/>
              </a:ext>
            </a:extLst>
          </p:cNvPr>
          <p:cNvSpPr>
            <a:spLocks/>
          </p:cNvSpPr>
          <p:nvPr/>
        </p:nvSpPr>
        <p:spPr>
          <a:xfrm>
            <a:off x="10510668" y="1191885"/>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GB</a:t>
            </a:r>
          </a:p>
        </p:txBody>
      </p:sp>
      <p:sp>
        <p:nvSpPr>
          <p:cNvPr id="71" name="Oval 70">
            <a:extLst>
              <a:ext uri="{FF2B5EF4-FFF2-40B4-BE49-F238E27FC236}">
                <a16:creationId xmlns:a16="http://schemas.microsoft.com/office/drawing/2014/main" id="{D827E0B5-AB27-9FFF-C017-0C741764410D}"/>
              </a:ext>
            </a:extLst>
          </p:cNvPr>
          <p:cNvSpPr>
            <a:spLocks/>
          </p:cNvSpPr>
          <p:nvPr/>
        </p:nvSpPr>
        <p:spPr>
          <a:xfrm>
            <a:off x="10510668" y="325282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GA</a:t>
            </a:r>
          </a:p>
        </p:txBody>
      </p:sp>
      <p:sp>
        <p:nvSpPr>
          <p:cNvPr id="72" name="Trapezoid 71">
            <a:extLst>
              <a:ext uri="{FF2B5EF4-FFF2-40B4-BE49-F238E27FC236}">
                <a16:creationId xmlns:a16="http://schemas.microsoft.com/office/drawing/2014/main" id="{787BBBE3-6EB6-D987-9EE4-7FF6ABF80AAD}"/>
              </a:ext>
            </a:extLst>
          </p:cNvPr>
          <p:cNvSpPr>
            <a:spLocks/>
          </p:cNvSpPr>
          <p:nvPr/>
        </p:nvSpPr>
        <p:spPr>
          <a:xfrm>
            <a:off x="9850706" y="1906933"/>
            <a:ext cx="2189627" cy="322217"/>
          </a:xfrm>
          <a:prstGeom prst="trapezoid">
            <a:avLst>
              <a:gd name="adj" fmla="val 9250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73" name="Straight Arrow Connector 72">
            <a:extLst>
              <a:ext uri="{FF2B5EF4-FFF2-40B4-BE49-F238E27FC236}">
                <a16:creationId xmlns:a16="http://schemas.microsoft.com/office/drawing/2014/main" id="{E65403A7-521D-11F3-8383-61A8BA644CC6}"/>
              </a:ext>
            </a:extLst>
          </p:cNvPr>
          <p:cNvCxnSpPr>
            <a:cxnSpLocks/>
          </p:cNvCxnSpPr>
          <p:nvPr/>
        </p:nvCxnSpPr>
        <p:spPr>
          <a:xfrm>
            <a:off x="9492704" y="2493035"/>
            <a:ext cx="416787"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7D423549-7A8A-CA15-1A61-E2B3CCDE89D8}"/>
              </a:ext>
            </a:extLst>
          </p:cNvPr>
          <p:cNvSpPr txBox="1"/>
          <p:nvPr/>
        </p:nvSpPr>
        <p:spPr>
          <a:xfrm>
            <a:off x="5080" y="4927365"/>
            <a:ext cx="3078281" cy="400110"/>
          </a:xfrm>
          <a:prstGeom prst="rect">
            <a:avLst/>
          </a:prstGeom>
          <a:noFill/>
        </p:spPr>
        <p:txBody>
          <a:bodyPr wrap="square" rtlCol="0">
            <a:spAutoFit/>
          </a:bodyPr>
          <a:lstStyle/>
          <a:p>
            <a:pPr algn="ctr"/>
            <a:r>
              <a:rPr lang="en-US" sz="2000" b="1" dirty="0">
                <a:latin typeface="Linux Libertine" panose="02000503000000000000" pitchFamily="2" charset="0"/>
                <a:ea typeface="Linux Libertine" panose="02000503000000000000" pitchFamily="2" charset="0"/>
                <a:cs typeface="Linux Libertine" panose="02000503000000000000" pitchFamily="2" charset="0"/>
              </a:rPr>
              <a:t>Main comparison point: </a:t>
            </a:r>
          </a:p>
        </p:txBody>
      </p:sp>
      <p:pic>
        <p:nvPicPr>
          <p:cNvPr id="77" name="Picture 76">
            <a:extLst>
              <a:ext uri="{FF2B5EF4-FFF2-40B4-BE49-F238E27FC236}">
                <a16:creationId xmlns:a16="http://schemas.microsoft.com/office/drawing/2014/main" id="{636DE1AE-C7FE-8750-7B84-F49C44E3CB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1402" y="5267485"/>
            <a:ext cx="1687753" cy="977930"/>
          </a:xfrm>
          <a:prstGeom prst="rect">
            <a:avLst/>
          </a:prstGeom>
        </p:spPr>
      </p:pic>
      <p:sp>
        <p:nvSpPr>
          <p:cNvPr id="79" name="TextBox 78">
            <a:extLst>
              <a:ext uri="{FF2B5EF4-FFF2-40B4-BE49-F238E27FC236}">
                <a16:creationId xmlns:a16="http://schemas.microsoft.com/office/drawing/2014/main" id="{D3662444-DD4B-1092-1A09-97C98A21D47C}"/>
              </a:ext>
            </a:extLst>
          </p:cNvPr>
          <p:cNvSpPr txBox="1"/>
          <p:nvPr/>
        </p:nvSpPr>
        <p:spPr>
          <a:xfrm>
            <a:off x="3194884" y="6345281"/>
            <a:ext cx="6156812" cy="369332"/>
          </a:xfrm>
          <a:prstGeom prst="rect">
            <a:avLst/>
          </a:prstGeom>
          <a:noFill/>
        </p:spPr>
        <p:txBody>
          <a:bodyPr wrap="square">
            <a:spAutoFit/>
          </a:bodyPr>
          <a:lstStyle/>
          <a:p>
            <a:r>
              <a:rPr lang="en-US" dirty="0"/>
              <a:t>33K </a:t>
            </a:r>
            <a:r>
              <a:rPr lang="en-US" u="sng" dirty="0">
                <a:hlinkClick r:id="rId12"/>
              </a:rPr>
              <a:t>GitHub-stars</a:t>
            </a:r>
            <a:r>
              <a:rPr lang="en-US" dirty="0"/>
              <a:t>, 8.2M monthly </a:t>
            </a:r>
            <a:r>
              <a:rPr lang="en-US" u="sng" dirty="0">
                <a:hlinkClick r:id="rId13"/>
              </a:rPr>
              <a:t>PyPI downloads</a:t>
            </a:r>
            <a:endParaRPr lang="en-US" u="sng" dirty="0"/>
          </a:p>
        </p:txBody>
      </p:sp>
      <p:sp>
        <p:nvSpPr>
          <p:cNvPr id="80" name="Slide Number Placeholder 79">
            <a:extLst>
              <a:ext uri="{FF2B5EF4-FFF2-40B4-BE49-F238E27FC236}">
                <a16:creationId xmlns:a16="http://schemas.microsoft.com/office/drawing/2014/main" id="{13EC9F8B-51B5-5301-F1B2-A46E1C0B76DE}"/>
              </a:ext>
            </a:extLst>
          </p:cNvPr>
          <p:cNvSpPr>
            <a:spLocks noGrp="1"/>
          </p:cNvSpPr>
          <p:nvPr>
            <p:ph type="sldNum" sz="quarter" idx="12"/>
          </p:nvPr>
        </p:nvSpPr>
        <p:spPr/>
        <p:txBody>
          <a:bodyPr/>
          <a:lstStyle/>
          <a:p>
            <a:fld id="{6DD69A12-C92C-4BBE-9117-F68D7536AD73}" type="slidenum">
              <a:rPr lang="en-US" smtClean="0"/>
              <a:t>8</a:t>
            </a:fld>
            <a:endParaRPr lang="en-US"/>
          </a:p>
        </p:txBody>
      </p:sp>
    </p:spTree>
    <p:extLst>
      <p:ext uri="{BB962C8B-B14F-4D97-AF65-F5344CB8AC3E}">
        <p14:creationId xmlns:p14="http://schemas.microsoft.com/office/powerpoint/2010/main" val="67015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7" grpId="0"/>
      <p:bldP spid="28" grpId="0"/>
      <p:bldP spid="29" grpId="0"/>
      <p:bldP spid="32" grpId="0"/>
      <p:bldP spid="34" grpId="0"/>
      <p:bldP spid="52" grpId="0" animBg="1"/>
      <p:bldP spid="54" grpId="0" animBg="1"/>
      <p:bldP spid="61" grpId="0"/>
      <p:bldP spid="7" grpId="0" animBg="1"/>
      <p:bldP spid="8" grpId="0" animBg="1"/>
      <p:bldP spid="10" grpId="0" animBg="1"/>
      <p:bldP spid="53" grpId="0" animBg="1"/>
      <p:bldP spid="64" grpId="0" animBg="1"/>
      <p:bldP spid="70" grpId="0" animBg="1"/>
      <p:bldP spid="71" grpId="0" animBg="1"/>
      <p:bldP spid="72" grpId="0" animBg="1"/>
      <p:bldP spid="76"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247F-AFAD-CFCC-F974-E82B176CE280}"/>
            </a:ext>
          </a:extLst>
        </p:cNvPr>
        <p:cNvGrpSpPr/>
        <p:nvPr/>
      </p:nvGrpSpPr>
      <p:grpSpPr>
        <a:xfrm>
          <a:off x="0" y="0"/>
          <a:ext cx="0" cy="0"/>
          <a:chOff x="0" y="0"/>
          <a:chExt cx="0" cy="0"/>
        </a:xfrm>
      </p:grpSpPr>
      <p:pic>
        <p:nvPicPr>
          <p:cNvPr id="51" name="Picture 50" descr="A screenshot of a computer&#10;&#10;AI-generated content may be incorrect.">
            <a:extLst>
              <a:ext uri="{FF2B5EF4-FFF2-40B4-BE49-F238E27FC236}">
                <a16:creationId xmlns:a16="http://schemas.microsoft.com/office/drawing/2014/main" id="{D7FB22BE-5C86-8BC0-83FA-67FF2232E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9" y="1569169"/>
            <a:ext cx="6516871" cy="3501804"/>
          </a:xfrm>
          <a:prstGeom prst="rect">
            <a:avLst/>
          </a:prstGeom>
        </p:spPr>
      </p:pic>
      <p:sp>
        <p:nvSpPr>
          <p:cNvPr id="4" name="Title 3">
            <a:extLst>
              <a:ext uri="{FF2B5EF4-FFF2-40B4-BE49-F238E27FC236}">
                <a16:creationId xmlns:a16="http://schemas.microsoft.com/office/drawing/2014/main" id="{0C0A1504-A7C7-FA54-7058-4A3F90180BBD}"/>
              </a:ext>
            </a:extLst>
          </p:cNvPr>
          <p:cNvSpPr>
            <a:spLocks noGrp="1"/>
          </p:cNvSpPr>
          <p:nvPr>
            <p:ph type="title"/>
          </p:nvPr>
        </p:nvSpPr>
        <p:spPr/>
        <p:txBody>
          <a:bodyPr/>
          <a:lstStyle/>
          <a:p>
            <a:r>
              <a:rPr lang="de-CH" dirty="0"/>
              <a:t>Critical Computation Subgraph (CCS)</a:t>
            </a:r>
          </a:p>
        </p:txBody>
      </p:sp>
      <p:sp>
        <p:nvSpPr>
          <p:cNvPr id="2" name="TextBox 1">
            <a:extLst>
              <a:ext uri="{FF2B5EF4-FFF2-40B4-BE49-F238E27FC236}">
                <a16:creationId xmlns:a16="http://schemas.microsoft.com/office/drawing/2014/main" id="{DC267461-9DA1-F50E-7CB7-5223AF7953E2}"/>
              </a:ext>
            </a:extLst>
          </p:cNvPr>
          <p:cNvSpPr txBox="1"/>
          <p:nvPr/>
        </p:nvSpPr>
        <p:spPr>
          <a:xfrm>
            <a:off x="2383330" y="4437363"/>
            <a:ext cx="1537152" cy="369332"/>
          </a:xfrm>
          <a:prstGeom prst="rect">
            <a:avLst/>
          </a:prstGeom>
          <a:noFill/>
        </p:spPr>
        <p:txBody>
          <a:bodyPr wrap="none" rtlCol="0">
            <a:spAutoFit/>
          </a:bodyPr>
          <a:lstStyle/>
          <a:p>
            <a:r>
              <a:rPr lang="en-US" dirty="0"/>
              <a:t>Input program</a:t>
            </a:r>
          </a:p>
        </p:txBody>
      </p:sp>
      <p:sp>
        <p:nvSpPr>
          <p:cNvPr id="3" name="TextBox 2">
            <a:extLst>
              <a:ext uri="{FF2B5EF4-FFF2-40B4-BE49-F238E27FC236}">
                <a16:creationId xmlns:a16="http://schemas.microsoft.com/office/drawing/2014/main" id="{912C22F1-5FFA-6961-D3AF-E107246D4330}"/>
              </a:ext>
            </a:extLst>
          </p:cNvPr>
          <p:cNvSpPr txBox="1"/>
          <p:nvPr/>
        </p:nvSpPr>
        <p:spPr>
          <a:xfrm>
            <a:off x="7018892" y="6492348"/>
            <a:ext cx="4343400" cy="369332"/>
          </a:xfrm>
          <a:prstGeom prst="rect">
            <a:avLst/>
          </a:prstGeom>
          <a:noFill/>
        </p:spPr>
        <p:txBody>
          <a:bodyPr wrap="square" rtlCol="0">
            <a:spAutoFit/>
          </a:bodyPr>
          <a:lstStyle/>
          <a:p>
            <a:r>
              <a:rPr lang="en-US" dirty="0"/>
              <a:t>Intermediate representation of the function</a:t>
            </a:r>
          </a:p>
        </p:txBody>
      </p:sp>
      <p:sp>
        <p:nvSpPr>
          <p:cNvPr id="8" name="Oval 7">
            <a:extLst>
              <a:ext uri="{FF2B5EF4-FFF2-40B4-BE49-F238E27FC236}">
                <a16:creationId xmlns:a16="http://schemas.microsoft.com/office/drawing/2014/main" id="{90AF88A7-A7DE-AC62-AF8B-DE0AC6B7FC79}"/>
              </a:ext>
            </a:extLst>
          </p:cNvPr>
          <p:cNvSpPr>
            <a:spLocks/>
          </p:cNvSpPr>
          <p:nvPr/>
        </p:nvSpPr>
        <p:spPr>
          <a:xfrm>
            <a:off x="6827487" y="5334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a:t>
            </a:r>
          </a:p>
        </p:txBody>
      </p:sp>
      <p:cxnSp>
        <p:nvCxnSpPr>
          <p:cNvPr id="9" name="Connector: Elbow 8">
            <a:extLst>
              <a:ext uri="{FF2B5EF4-FFF2-40B4-BE49-F238E27FC236}">
                <a16:creationId xmlns:a16="http://schemas.microsoft.com/office/drawing/2014/main" id="{C70844DA-EFDA-BC64-3516-9E737A022F13}"/>
              </a:ext>
            </a:extLst>
          </p:cNvPr>
          <p:cNvCxnSpPr>
            <a:cxnSpLocks/>
            <a:stCxn id="8" idx="4"/>
            <a:endCxn id="19" idx="6"/>
          </p:cNvCxnSpPr>
          <p:nvPr/>
        </p:nvCxnSpPr>
        <p:spPr>
          <a:xfrm rot="16200000" flipH="1">
            <a:off x="7296428" y="1015435"/>
            <a:ext cx="329445" cy="444366"/>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2E2469B2-E840-0B51-88C8-87936110FD0D}"/>
              </a:ext>
            </a:extLst>
          </p:cNvPr>
          <p:cNvCxnSpPr>
            <a:cxnSpLocks/>
            <a:stCxn id="11" idx="4"/>
            <a:endCxn id="19" idx="7"/>
          </p:cNvCxnSpPr>
          <p:nvPr/>
        </p:nvCxnSpPr>
        <p:spPr>
          <a:xfrm rot="5400000">
            <a:off x="8242830" y="999988"/>
            <a:ext cx="322488" cy="482219"/>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FC8B255-217D-E2C5-2E64-7C60019D1F1F}"/>
              </a:ext>
            </a:extLst>
          </p:cNvPr>
          <p:cNvSpPr>
            <a:spLocks/>
          </p:cNvSpPr>
          <p:nvPr/>
        </p:nvSpPr>
        <p:spPr>
          <a:xfrm>
            <a:off x="8233703" y="540357"/>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t>
            </a:r>
          </a:p>
        </p:txBody>
      </p:sp>
      <p:sp>
        <p:nvSpPr>
          <p:cNvPr id="12" name="Oval 11">
            <a:extLst>
              <a:ext uri="{FF2B5EF4-FFF2-40B4-BE49-F238E27FC236}">
                <a16:creationId xmlns:a16="http://schemas.microsoft.com/office/drawing/2014/main" id="{EA1D128D-1A2F-7FDA-1284-3BD4B0247F26}"/>
              </a:ext>
            </a:extLst>
          </p:cNvPr>
          <p:cNvSpPr>
            <a:spLocks/>
          </p:cNvSpPr>
          <p:nvPr/>
        </p:nvSpPr>
        <p:spPr>
          <a:xfrm>
            <a:off x="8367632" y="2450348"/>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sp>
        <p:nvSpPr>
          <p:cNvPr id="13" name="Oval 12">
            <a:extLst>
              <a:ext uri="{FF2B5EF4-FFF2-40B4-BE49-F238E27FC236}">
                <a16:creationId xmlns:a16="http://schemas.microsoft.com/office/drawing/2014/main" id="{6C80AA5D-91FC-76D2-2302-C2E5E122795C}"/>
              </a:ext>
            </a:extLst>
          </p:cNvPr>
          <p:cNvSpPr>
            <a:spLocks/>
          </p:cNvSpPr>
          <p:nvPr/>
        </p:nvSpPr>
        <p:spPr>
          <a:xfrm>
            <a:off x="6906094" y="2470911"/>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t>
            </a:r>
          </a:p>
        </p:txBody>
      </p:sp>
      <p:cxnSp>
        <p:nvCxnSpPr>
          <p:cNvPr id="14" name="Connector: Elbow 13">
            <a:extLst>
              <a:ext uri="{FF2B5EF4-FFF2-40B4-BE49-F238E27FC236}">
                <a16:creationId xmlns:a16="http://schemas.microsoft.com/office/drawing/2014/main" id="{AFD71915-0335-3BD0-E36E-10C1D97B406B}"/>
              </a:ext>
            </a:extLst>
          </p:cNvPr>
          <p:cNvCxnSpPr>
            <a:cxnSpLocks/>
            <a:stCxn id="12" idx="4"/>
            <a:endCxn id="16" idx="7"/>
          </p:cNvCxnSpPr>
          <p:nvPr/>
        </p:nvCxnSpPr>
        <p:spPr>
          <a:xfrm rot="5400000">
            <a:off x="8247805" y="2895225"/>
            <a:ext cx="436689" cy="625927"/>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C0E9D9E-DA59-702B-6F11-15ACA417B34E}"/>
              </a:ext>
            </a:extLst>
          </p:cNvPr>
          <p:cNvCxnSpPr>
            <a:cxnSpLocks/>
            <a:stCxn id="13" idx="4"/>
            <a:endCxn id="16" idx="6"/>
          </p:cNvCxnSpPr>
          <p:nvPr/>
        </p:nvCxnSpPr>
        <p:spPr>
          <a:xfrm rot="16200000" flipH="1">
            <a:off x="7287501" y="3040480"/>
            <a:ext cx="416126" cy="355980"/>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155AD31-379B-1FA4-D67E-EE8DB05A74DA}"/>
              </a:ext>
            </a:extLst>
          </p:cNvPr>
          <p:cNvSpPr>
            <a:spLocks/>
          </p:cNvSpPr>
          <p:nvPr/>
        </p:nvSpPr>
        <p:spPr>
          <a:xfrm>
            <a:off x="6906094" y="42672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a:t>
            </a:r>
          </a:p>
        </p:txBody>
      </p:sp>
      <p:cxnSp>
        <p:nvCxnSpPr>
          <p:cNvPr id="18" name="Connector: Elbow 17">
            <a:extLst>
              <a:ext uri="{FF2B5EF4-FFF2-40B4-BE49-F238E27FC236}">
                <a16:creationId xmlns:a16="http://schemas.microsoft.com/office/drawing/2014/main" id="{BAFBA31F-12A8-6E01-4D0D-EB16E61D3B1B}"/>
              </a:ext>
            </a:extLst>
          </p:cNvPr>
          <p:cNvCxnSpPr>
            <a:cxnSpLocks/>
            <a:endCxn id="13" idx="0"/>
          </p:cNvCxnSpPr>
          <p:nvPr/>
        </p:nvCxnSpPr>
        <p:spPr>
          <a:xfrm rot="5400000">
            <a:off x="7253432" y="1793424"/>
            <a:ext cx="741630" cy="613345"/>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Octagon 18">
            <a:extLst>
              <a:ext uri="{FF2B5EF4-FFF2-40B4-BE49-F238E27FC236}">
                <a16:creationId xmlns:a16="http://schemas.microsoft.com/office/drawing/2014/main" id="{1649E844-B5D1-DF80-4427-860BA43DFA6A}"/>
              </a:ext>
            </a:extLst>
          </p:cNvPr>
          <p:cNvSpPr>
            <a:spLocks/>
          </p:cNvSpPr>
          <p:nvPr/>
        </p:nvSpPr>
        <p:spPr>
          <a:xfrm>
            <a:off x="7504065" y="1402341"/>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20" name="Oval 19">
            <a:extLst>
              <a:ext uri="{FF2B5EF4-FFF2-40B4-BE49-F238E27FC236}">
                <a16:creationId xmlns:a16="http://schemas.microsoft.com/office/drawing/2014/main" id="{0B7DEE69-8035-4CF3-2193-4FAA0CD7579A}"/>
              </a:ext>
            </a:extLst>
          </p:cNvPr>
          <p:cNvSpPr>
            <a:spLocks/>
          </p:cNvSpPr>
          <p:nvPr/>
        </p:nvSpPr>
        <p:spPr>
          <a:xfrm>
            <a:off x="7581114" y="593750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o1</a:t>
            </a:r>
          </a:p>
        </p:txBody>
      </p:sp>
      <p:sp>
        <p:nvSpPr>
          <p:cNvPr id="24" name="Oval 23">
            <a:extLst>
              <a:ext uri="{FF2B5EF4-FFF2-40B4-BE49-F238E27FC236}">
                <a16:creationId xmlns:a16="http://schemas.microsoft.com/office/drawing/2014/main" id="{96F2C998-0FF2-57BE-0388-C7068D690EC3}"/>
              </a:ext>
            </a:extLst>
          </p:cNvPr>
          <p:cNvSpPr>
            <a:spLocks/>
          </p:cNvSpPr>
          <p:nvPr/>
        </p:nvSpPr>
        <p:spPr>
          <a:xfrm>
            <a:off x="8368248" y="426720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cxnSp>
        <p:nvCxnSpPr>
          <p:cNvPr id="25" name="Connector: Elbow 24">
            <a:extLst>
              <a:ext uri="{FF2B5EF4-FFF2-40B4-BE49-F238E27FC236}">
                <a16:creationId xmlns:a16="http://schemas.microsoft.com/office/drawing/2014/main" id="{34335C6D-A4FA-25C0-9B30-CC8CCEDE54B9}"/>
              </a:ext>
            </a:extLst>
          </p:cNvPr>
          <p:cNvCxnSpPr>
            <a:cxnSpLocks/>
            <a:endCxn id="17" idx="0"/>
          </p:cNvCxnSpPr>
          <p:nvPr/>
        </p:nvCxnSpPr>
        <p:spPr>
          <a:xfrm rot="5400000">
            <a:off x="7257329" y="3599729"/>
            <a:ext cx="727716" cy="607226"/>
          </a:xfrm>
          <a:prstGeom prst="bentConnector3">
            <a:avLst>
              <a:gd name="adj1" fmla="val 7960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ctagon 15">
            <a:extLst>
              <a:ext uri="{FF2B5EF4-FFF2-40B4-BE49-F238E27FC236}">
                <a16:creationId xmlns:a16="http://schemas.microsoft.com/office/drawing/2014/main" id="{F658B7B2-05E3-CA17-91F3-36FE7740F4A5}"/>
              </a:ext>
            </a:extLst>
          </p:cNvPr>
          <p:cNvSpPr>
            <a:spLocks/>
          </p:cNvSpPr>
          <p:nvPr/>
        </p:nvSpPr>
        <p:spPr>
          <a:xfrm>
            <a:off x="7494286" y="3426533"/>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1" name="Connector: Elbow 30">
            <a:extLst>
              <a:ext uri="{FF2B5EF4-FFF2-40B4-BE49-F238E27FC236}">
                <a16:creationId xmlns:a16="http://schemas.microsoft.com/office/drawing/2014/main" id="{78F7627D-3429-8A5F-917A-0D5ADFCEA46F}"/>
              </a:ext>
            </a:extLst>
          </p:cNvPr>
          <p:cNvCxnSpPr>
            <a:cxnSpLocks/>
            <a:stCxn id="17" idx="4"/>
            <a:endCxn id="21" idx="6"/>
          </p:cNvCxnSpPr>
          <p:nvPr/>
        </p:nvCxnSpPr>
        <p:spPr>
          <a:xfrm rot="16200000" flipH="1">
            <a:off x="7430844" y="469342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5FB3E597-94D0-E34C-7224-58C0A88F361B}"/>
              </a:ext>
            </a:extLst>
          </p:cNvPr>
          <p:cNvCxnSpPr>
            <a:cxnSpLocks/>
            <a:stCxn id="24" idx="4"/>
            <a:endCxn id="21" idx="7"/>
          </p:cNvCxnSpPr>
          <p:nvPr/>
        </p:nvCxnSpPr>
        <p:spPr>
          <a:xfrm rot="5400000">
            <a:off x="8401737" y="462976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3CB3C7E-5A3E-D427-88D2-AD77F932E4C4}"/>
              </a:ext>
            </a:extLst>
          </p:cNvPr>
          <p:cNvCxnSpPr>
            <a:cxnSpLocks/>
            <a:endCxn id="20" idx="0"/>
          </p:cNvCxnSpPr>
          <p:nvPr/>
        </p:nvCxnSpPr>
        <p:spPr>
          <a:xfrm>
            <a:off x="7992594" y="556260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Octagon 20">
            <a:extLst>
              <a:ext uri="{FF2B5EF4-FFF2-40B4-BE49-F238E27FC236}">
                <a16:creationId xmlns:a16="http://schemas.microsoft.com/office/drawing/2014/main" id="{02E517B9-BE4B-AA83-E6D2-49F18C243476}"/>
              </a:ext>
            </a:extLst>
          </p:cNvPr>
          <p:cNvSpPr>
            <a:spLocks/>
          </p:cNvSpPr>
          <p:nvPr/>
        </p:nvSpPr>
        <p:spPr>
          <a:xfrm>
            <a:off x="7565907" y="500775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42" name="Oval 41">
            <a:extLst>
              <a:ext uri="{FF2B5EF4-FFF2-40B4-BE49-F238E27FC236}">
                <a16:creationId xmlns:a16="http://schemas.microsoft.com/office/drawing/2014/main" id="{89468203-B940-6BA9-4086-EE2776A90C77}"/>
              </a:ext>
            </a:extLst>
          </p:cNvPr>
          <p:cNvSpPr>
            <a:spLocks/>
          </p:cNvSpPr>
          <p:nvPr/>
        </p:nvSpPr>
        <p:spPr>
          <a:xfrm>
            <a:off x="9632566"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z</a:t>
            </a:r>
          </a:p>
        </p:txBody>
      </p:sp>
      <p:sp>
        <p:nvSpPr>
          <p:cNvPr id="43" name="Oval 42">
            <a:extLst>
              <a:ext uri="{FF2B5EF4-FFF2-40B4-BE49-F238E27FC236}">
                <a16:creationId xmlns:a16="http://schemas.microsoft.com/office/drawing/2014/main" id="{595C260B-A36B-235F-891A-1DFA21C0CEDD}"/>
              </a:ext>
            </a:extLst>
          </p:cNvPr>
          <p:cNvSpPr>
            <a:spLocks/>
          </p:cNvSpPr>
          <p:nvPr/>
        </p:nvSpPr>
        <p:spPr>
          <a:xfrm>
            <a:off x="10307586" y="4126514"/>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o2</a:t>
            </a:r>
          </a:p>
        </p:txBody>
      </p:sp>
      <p:sp>
        <p:nvSpPr>
          <p:cNvPr id="44" name="Oval 43">
            <a:extLst>
              <a:ext uri="{FF2B5EF4-FFF2-40B4-BE49-F238E27FC236}">
                <a16:creationId xmlns:a16="http://schemas.microsoft.com/office/drawing/2014/main" id="{EB4DADD8-24D9-2339-EA56-DC3B43C0B5C2}"/>
              </a:ext>
            </a:extLst>
          </p:cNvPr>
          <p:cNvSpPr>
            <a:spLocks/>
          </p:cNvSpPr>
          <p:nvPr/>
        </p:nvSpPr>
        <p:spPr>
          <a:xfrm>
            <a:off x="11094720" y="2456210"/>
            <a:ext cx="822960" cy="539496"/>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p>
        </p:txBody>
      </p:sp>
      <p:cxnSp>
        <p:nvCxnSpPr>
          <p:cNvPr id="45" name="Connector: Elbow 44">
            <a:extLst>
              <a:ext uri="{FF2B5EF4-FFF2-40B4-BE49-F238E27FC236}">
                <a16:creationId xmlns:a16="http://schemas.microsoft.com/office/drawing/2014/main" id="{F0344E30-1952-6CE1-36EE-D4561288EE30}"/>
              </a:ext>
            </a:extLst>
          </p:cNvPr>
          <p:cNvCxnSpPr>
            <a:cxnSpLocks/>
            <a:stCxn id="42" idx="4"/>
            <a:endCxn id="48" idx="6"/>
          </p:cNvCxnSpPr>
          <p:nvPr/>
        </p:nvCxnSpPr>
        <p:spPr>
          <a:xfrm rot="16200000" flipH="1">
            <a:off x="10157316" y="2882435"/>
            <a:ext cx="201060" cy="427601"/>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76CE6B72-1B2C-132F-8514-441AEE2FD504}"/>
              </a:ext>
            </a:extLst>
          </p:cNvPr>
          <p:cNvCxnSpPr>
            <a:cxnSpLocks/>
            <a:stCxn id="44" idx="4"/>
            <a:endCxn id="48" idx="7"/>
          </p:cNvCxnSpPr>
          <p:nvPr/>
        </p:nvCxnSpPr>
        <p:spPr>
          <a:xfrm rot="5400000">
            <a:off x="11128209" y="2818775"/>
            <a:ext cx="201060" cy="554922"/>
          </a:xfrm>
          <a:prstGeom prst="bent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12E0817-7288-97AC-E813-6FEA37A4B3F8}"/>
              </a:ext>
            </a:extLst>
          </p:cNvPr>
          <p:cNvCxnSpPr>
            <a:cxnSpLocks/>
            <a:endCxn id="43" idx="0"/>
          </p:cNvCxnSpPr>
          <p:nvPr/>
        </p:nvCxnSpPr>
        <p:spPr>
          <a:xfrm>
            <a:off x="10719066" y="3751610"/>
            <a:ext cx="0" cy="374904"/>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Octagon 47">
            <a:extLst>
              <a:ext uri="{FF2B5EF4-FFF2-40B4-BE49-F238E27FC236}">
                <a16:creationId xmlns:a16="http://schemas.microsoft.com/office/drawing/2014/main" id="{4A0B0EFC-111F-57E1-EEE3-0C2241D07533}"/>
              </a:ext>
            </a:extLst>
          </p:cNvPr>
          <p:cNvSpPr>
            <a:spLocks/>
          </p:cNvSpPr>
          <p:nvPr/>
        </p:nvSpPr>
        <p:spPr>
          <a:xfrm>
            <a:off x="10292379" y="3196766"/>
            <a:ext cx="838167" cy="612067"/>
          </a:xfrm>
          <a:prstGeom prst="octagon">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en-US" sz="3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9" name="Slide Number Placeholder 48">
            <a:extLst>
              <a:ext uri="{FF2B5EF4-FFF2-40B4-BE49-F238E27FC236}">
                <a16:creationId xmlns:a16="http://schemas.microsoft.com/office/drawing/2014/main" id="{3FC16FD6-C726-C6D0-0EB5-2764E5D449B0}"/>
              </a:ext>
            </a:extLst>
          </p:cNvPr>
          <p:cNvSpPr>
            <a:spLocks noGrp="1"/>
          </p:cNvSpPr>
          <p:nvPr>
            <p:ph type="sldNum" sz="quarter" idx="12"/>
          </p:nvPr>
        </p:nvSpPr>
        <p:spPr/>
        <p:txBody>
          <a:bodyPr/>
          <a:lstStyle/>
          <a:p>
            <a:fld id="{6C6AE60A-B69C-4790-82F7-3882EDF23186}" type="slidenum">
              <a:rPr lang="de-DE" smtClean="0"/>
              <a:pPr/>
              <a:t>9</a:t>
            </a:fld>
            <a:endParaRPr lang="de-DE" dirty="0"/>
          </a:p>
        </p:txBody>
      </p:sp>
      <p:cxnSp>
        <p:nvCxnSpPr>
          <p:cNvPr id="52" name="Straight Arrow Connector 51">
            <a:extLst>
              <a:ext uri="{FF2B5EF4-FFF2-40B4-BE49-F238E27FC236}">
                <a16:creationId xmlns:a16="http://schemas.microsoft.com/office/drawing/2014/main" id="{FE02CB83-503E-EB65-9ADD-75D148D2DE3C}"/>
              </a:ext>
            </a:extLst>
          </p:cNvPr>
          <p:cNvCxnSpPr>
            <a:cxnSpLocks/>
          </p:cNvCxnSpPr>
          <p:nvPr/>
        </p:nvCxnSpPr>
        <p:spPr>
          <a:xfrm>
            <a:off x="5836887" y="3276600"/>
            <a:ext cx="990600" cy="0"/>
          </a:xfrm>
          <a:prstGeom prst="straightConnector1">
            <a:avLst/>
          </a:prstGeom>
          <a:ln w="76200">
            <a:headEnd w="sm" len="sm"/>
            <a:tailEnd type="triangle" w="sm"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244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11" grpId="0" animBg="1"/>
      <p:bldP spid="12" grpId="0" animBg="1"/>
      <p:bldP spid="13" grpId="0" animBg="1"/>
      <p:bldP spid="17" grpId="0" animBg="1"/>
      <p:bldP spid="19" grpId="0" animBg="1"/>
      <p:bldP spid="20" grpId="0" animBg="1"/>
      <p:bldP spid="24" grpId="0" animBg="1"/>
      <p:bldP spid="16" grpId="0" animBg="1"/>
      <p:bldP spid="21" grpId="0" animBg="1"/>
      <p:bldP spid="42" grpId="0" animBg="1"/>
      <p:bldP spid="43" grpId="0" animBg="1"/>
      <p:bldP spid="44" grpId="0" animBg="1"/>
      <p:bldP spid="48" grpId="0" animBg="1"/>
    </p:bldLst>
  </p:timing>
</p:sld>
</file>

<file path=ppt/theme/theme1.xml><?xml version="1.0" encoding="utf-8"?>
<a:theme xmlns:a="http://schemas.openxmlformats.org/drawingml/2006/main" name="SPCL Presentation">
  <a:themeElements>
    <a:clrScheme name="SPCL Color Theme">
      <a:dk1>
        <a:sysClr val="windowText" lastClr="000000"/>
      </a:dk1>
      <a:lt1>
        <a:sysClr val="window" lastClr="FFFFFF"/>
      </a:lt1>
      <a:dk2>
        <a:srgbClr val="1269B0"/>
      </a:dk2>
      <a:lt2>
        <a:srgbClr val="555A15"/>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DaCe AD Lunch Meeting 16-06-2025</Template>
  <TotalTime>4588</TotalTime>
  <Words>3513</Words>
  <Application>Microsoft Office PowerPoint</Application>
  <PresentationFormat>Widescreen</PresentationFormat>
  <Paragraphs>661</Paragraphs>
  <Slides>40</Slides>
  <Notes>38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 Math</vt:lpstr>
      <vt:lpstr>Linux Libertine</vt:lpstr>
      <vt:lpstr>Wingdings</vt:lpstr>
      <vt:lpstr>SPCL Presentation</vt:lpstr>
      <vt:lpstr>DaCe AD: Unifying High-Performance Automatic Differentiation for Machine Learning and Scientific Computing Afif Boudaoud, Alexandru Calotoiu, Marcin Copik, Torsten Hoefler </vt:lpstr>
      <vt:lpstr>Background: Automatic Differentiation </vt:lpstr>
      <vt:lpstr>Background: Automatic Differentiation </vt:lpstr>
      <vt:lpstr>Background: Automatic Differentiation </vt:lpstr>
      <vt:lpstr>Background: Automatic Differentiation </vt:lpstr>
      <vt:lpstr>Motivation for applying AD on scientific code</vt:lpstr>
      <vt:lpstr>Existing AD solutions</vt:lpstr>
      <vt:lpstr>PowerPoint Presentation</vt:lpstr>
      <vt:lpstr>Critical Computation Subgraph (CCS)</vt:lpstr>
      <vt:lpstr>Critical Computation Subgraph (CCS)</vt:lpstr>
      <vt:lpstr>Critical Computation Subgraph (CCS)</vt:lpstr>
      <vt:lpstr>Critical Computation Subgraph (CCS)</vt:lpstr>
      <vt:lpstr>Critical Computation Subgraph (CCS)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Khaled Boudaoud</dc:creator>
  <cp:lastModifiedBy>Khaled Boudaoud</cp:lastModifiedBy>
  <cp:revision>166</cp:revision>
  <dcterms:created xsi:type="dcterms:W3CDTF">2025-08-29T06:47:04Z</dcterms:created>
  <dcterms:modified xsi:type="dcterms:W3CDTF">2025-09-15T11:48:50Z</dcterms:modified>
</cp:coreProperties>
</file>