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34" r:id="rId4"/>
    <p:sldId id="324" r:id="rId5"/>
    <p:sldId id="319" r:id="rId6"/>
    <p:sldId id="320" r:id="rId7"/>
    <p:sldId id="321" r:id="rId8"/>
    <p:sldId id="322" r:id="rId9"/>
    <p:sldId id="336" r:id="rId10"/>
    <p:sldId id="323" r:id="rId11"/>
    <p:sldId id="337" r:id="rId12"/>
    <p:sldId id="327" r:id="rId13"/>
    <p:sldId id="328" r:id="rId14"/>
    <p:sldId id="338" r:id="rId15"/>
    <p:sldId id="330" r:id="rId16"/>
    <p:sldId id="331" r:id="rId17"/>
    <p:sldId id="333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3A93463-C062-A74C-8EBA-172F6C08AC65}">
          <p14:sldIdLst>
            <p14:sldId id="256"/>
            <p14:sldId id="257"/>
            <p14:sldId id="334"/>
            <p14:sldId id="324"/>
            <p14:sldId id="319"/>
            <p14:sldId id="320"/>
            <p14:sldId id="321"/>
            <p14:sldId id="322"/>
            <p14:sldId id="336"/>
            <p14:sldId id="323"/>
            <p14:sldId id="337"/>
            <p14:sldId id="327"/>
            <p14:sldId id="328"/>
            <p14:sldId id="338"/>
            <p14:sldId id="330"/>
            <p14:sldId id="331"/>
            <p14:sldId id="333"/>
            <p14:sldId id="317"/>
          </p14:sldIdLst>
        </p14:section>
        <p14:section name="Backup Slides" id="{BB7E714A-59D7-214B-A50A-1CDABF167A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vodg" initials="s" lastIdx="1" clrIdx="0">
    <p:extLst>
      <p:ext uri="{19B8F6BF-5375-455C-9EA6-DF929625EA0E}">
        <p15:presenceInfo xmlns:p15="http://schemas.microsoft.com/office/powerpoint/2012/main" userId="salvod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A6A6A6"/>
    <a:srgbClr val="BFBFBF"/>
    <a:srgbClr val="B3E6FC"/>
    <a:srgbClr val="4CB1E7"/>
    <a:srgbClr val="F7B26B"/>
    <a:srgbClr val="F7B26C"/>
    <a:srgbClr val="72791B"/>
    <a:srgbClr val="52B04A"/>
    <a:srgbClr val="CCF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19" autoAdjust="0"/>
  </p:normalViewPr>
  <p:slideViewPr>
    <p:cSldViewPr snapToGrid="0">
      <p:cViewPr varScale="1">
        <p:scale>
          <a:sx n="97" d="100"/>
          <a:sy n="97" d="100"/>
        </p:scale>
        <p:origin x="1411" y="298"/>
      </p:cViewPr>
      <p:guideLst>
        <p:guide orient="horz" pos="10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179D-1DAD-CD45-845D-B90BB87858CA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31EE3-266A-C644-BD25-CC6FDED94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37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2F49-AB9F-44E8-AD6D-8B235D6FFA93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40F40-438B-4741-9663-A745F4A01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83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--llama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open source?</a:t>
            </a:r>
          </a:p>
          <a:p>
            <a:endParaRPr lang="en-US" dirty="0"/>
          </a:p>
          <a:p>
            <a:r>
              <a:rPr lang="en-US" dirty="0"/>
              <a:t>Compressed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0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Grey parameters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 8x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Background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0343" y="1035273"/>
            <a:ext cx="11328397" cy="465726"/>
          </a:xfrm>
          <a:noFill/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667503"/>
            <a:ext cx="11328399" cy="960809"/>
          </a:xfrm>
          <a:prstGeom prst="rect">
            <a:avLst/>
          </a:prstGeom>
          <a:noFill/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348" y="4545124"/>
            <a:ext cx="6208046" cy="2808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FF6B83-84EE-4D44-EAE4-EF46E73BD38B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466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077901-0457-22FD-5E7B-C944F3F5F2F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466344"/>
          </a:xfrm>
          <a:prstGeom prst="rect">
            <a:avLst/>
          </a:prstGeom>
        </p:spPr>
      </p:pic>
      <p:pic>
        <p:nvPicPr>
          <p:cNvPr id="7" name="Bild 18" descr="g_eth_logo_kurz_neg_Schutzraum.eps">
            <a:extLst>
              <a:ext uri="{FF2B5EF4-FFF2-40B4-BE49-F238E27FC236}">
                <a16:creationId xmlns:a16="http://schemas.microsoft.com/office/drawing/2014/main" id="{6CC5E9AE-84A1-0D92-B6E5-5695216077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68" y="116632"/>
            <a:ext cx="1331052" cy="217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7BC38-76B4-6CB8-745C-FA62715DE965}"/>
              </a:ext>
            </a:extLst>
          </p:cNvPr>
          <p:cNvSpPr txBox="1"/>
          <p:nvPr userDrawn="1"/>
        </p:nvSpPr>
        <p:spPr>
          <a:xfrm>
            <a:off x="720692" y="291572"/>
            <a:ext cx="740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i="1">
                <a:solidFill>
                  <a:schemeClr val="bg1">
                    <a:lumMod val="95000"/>
                  </a:schemeClr>
                </a:solidFill>
              </a:rPr>
              <a:t>spcl.ethz.ch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982451-96D6-0ECF-FBC9-B775883167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4180" y="-99432"/>
            <a:ext cx="1782311" cy="6481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7A3198-0796-1EAE-368E-9847DB848EC5}"/>
              </a:ext>
            </a:extLst>
          </p:cNvPr>
          <p:cNvGrpSpPr/>
          <p:nvPr userDrawn="1"/>
        </p:nvGrpSpPr>
        <p:grpSpPr>
          <a:xfrm>
            <a:off x="2010380" y="33474"/>
            <a:ext cx="845260" cy="406204"/>
            <a:chOff x="9787244" y="44624"/>
            <a:chExt cx="845260" cy="406204"/>
          </a:xfrm>
        </p:grpSpPr>
        <p:pic>
          <p:nvPicPr>
            <p:cNvPr id="13" name="Picture 2" descr="X:\pubs\2013\einfuehrungsvorlesung\twitter-bird-dark-bgs.png">
              <a:extLst>
                <a:ext uri="{FF2B5EF4-FFF2-40B4-BE49-F238E27FC236}">
                  <a16:creationId xmlns:a16="http://schemas.microsoft.com/office/drawing/2014/main" id="{29ECF485-428A-DF1C-74A8-1FFFD5F7700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87244" y="194796"/>
              <a:ext cx="256032" cy="256032"/>
            </a:xfrm>
            <a:prstGeom prst="rect">
              <a:avLst/>
            </a:prstGeom>
            <a:noFill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91CAD3-4C61-B0C4-345C-1313FEF17F3A}"/>
                </a:ext>
              </a:extLst>
            </p:cNvPr>
            <p:cNvSpPr txBox="1"/>
            <p:nvPr userDrawn="1"/>
          </p:nvSpPr>
          <p:spPr>
            <a:xfrm>
              <a:off x="9867551" y="201159"/>
              <a:ext cx="7649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b="1" i="1">
                  <a:solidFill>
                    <a:schemeClr val="bg1">
                      <a:lumMod val="95000"/>
                    </a:schemeClr>
                  </a:solidFill>
                </a:rPr>
                <a:t>@spcl_eth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A547B7-5700-74E3-09F6-FF92C1C48F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788" y="90275"/>
              <a:ext cx="192943" cy="136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9C1E8D-E509-690E-C7EF-9BA111775732}"/>
                </a:ext>
              </a:extLst>
            </p:cNvPr>
            <p:cNvSpPr txBox="1"/>
            <p:nvPr userDrawn="1"/>
          </p:nvSpPr>
          <p:spPr>
            <a:xfrm>
              <a:off x="9953631" y="44624"/>
              <a:ext cx="4716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b="1" i="1">
                  <a:solidFill>
                    <a:schemeClr val="bg1">
                      <a:lumMod val="95000"/>
                    </a:schemeClr>
                  </a:solidFill>
                </a:rPr>
                <a:t>@</a:t>
              </a:r>
              <a:r>
                <a:rPr lang="en-US" sz="900" b="1" i="1" err="1">
                  <a:solidFill>
                    <a:schemeClr val="bg1">
                      <a:lumMod val="95000"/>
                    </a:schemeClr>
                  </a:solidFill>
                </a:rPr>
                <a:t>spcl</a:t>
              </a:r>
              <a:endParaRPr lang="en-US" sz="900" b="1" i="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EF0CF6-642A-FC43-953F-2DA88A973F7B}"/>
              </a:ext>
            </a:extLst>
          </p:cNvPr>
          <p:cNvGrpSpPr/>
          <p:nvPr userDrawn="1"/>
        </p:nvGrpSpPr>
        <p:grpSpPr>
          <a:xfrm>
            <a:off x="9408368" y="92137"/>
            <a:ext cx="1051870" cy="294599"/>
            <a:chOff x="1947787" y="79337"/>
            <a:chExt cx="1051870" cy="294599"/>
          </a:xfrm>
        </p:grpSpPr>
        <p:pic>
          <p:nvPicPr>
            <p:cNvPr id="22" name="Picture 21" descr="A black and white logo&#10;&#10;Description automatically generated">
              <a:extLst>
                <a:ext uri="{FF2B5EF4-FFF2-40B4-BE49-F238E27FC236}">
                  <a16:creationId xmlns:a16="http://schemas.microsoft.com/office/drawing/2014/main" id="{0DBEF774-098E-E269-EFB4-12497DB707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421" y="90810"/>
              <a:ext cx="1033236" cy="27838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7906345-E1DA-8B0A-E3FE-E9B3CFDE5C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47787" y="79337"/>
              <a:ext cx="444313" cy="294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344" y="1352554"/>
            <a:ext cx="11773308" cy="4895846"/>
          </a:xfrm>
        </p:spPr>
        <p:txBody>
          <a:bodyPr/>
          <a:lstStyle>
            <a:lvl1pPr>
              <a:defRPr sz="2000" b="1"/>
            </a:lvl1pPr>
            <a:lvl2pPr>
              <a:buClrTx/>
              <a:buFont typeface="Wingdings" pitchFamily="2" charset="2"/>
              <a:buChar char="§"/>
              <a:defRPr sz="1800"/>
            </a:lvl2pPr>
            <a:lvl3pPr>
              <a:buNone/>
              <a:defRPr i="1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91344" y="533400"/>
            <a:ext cx="11773308" cy="533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03596" y="2024068"/>
            <a:ext cx="5676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23992" y="2024068"/>
            <a:ext cx="5945503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((Vorname Nachname))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92024" y="533400"/>
            <a:ext cx="11777472" cy="533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((Vorname Nachname))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92024" y="533400"/>
            <a:ext cx="11777472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800" y="620713"/>
            <a:ext cx="113284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466344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16803" y="6389688"/>
            <a:ext cx="427815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836400" y="6465888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349376"/>
            <a:ext cx="11311917" cy="51276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533400"/>
            <a:ext cx="113284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466344"/>
          </a:xfrm>
          <a:prstGeom prst="rect">
            <a:avLst/>
          </a:prstGeom>
        </p:spPr>
      </p:pic>
      <p:pic>
        <p:nvPicPr>
          <p:cNvPr id="16" name="Bild 18" descr="g_eth_logo_kurz_neg_Schutzraum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68" y="116632"/>
            <a:ext cx="1331052" cy="2171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2A41B36-8500-438E-6B64-28F5299871C9}"/>
              </a:ext>
            </a:extLst>
          </p:cNvPr>
          <p:cNvGrpSpPr/>
          <p:nvPr userDrawn="1"/>
        </p:nvGrpSpPr>
        <p:grpSpPr>
          <a:xfrm>
            <a:off x="2010380" y="33474"/>
            <a:ext cx="845260" cy="406204"/>
            <a:chOff x="9787244" y="44624"/>
            <a:chExt cx="845260" cy="406204"/>
          </a:xfrm>
        </p:grpSpPr>
        <p:pic>
          <p:nvPicPr>
            <p:cNvPr id="20" name="Picture 2" descr="X:\pubs\2013\einfuehrungsvorlesung\twitter-bird-dark-bgs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787244" y="194796"/>
              <a:ext cx="256032" cy="256032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9867551" y="201159"/>
              <a:ext cx="7649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b="1" i="1">
                  <a:solidFill>
                    <a:schemeClr val="bg1">
                      <a:lumMod val="95000"/>
                    </a:schemeClr>
                  </a:solidFill>
                </a:rPr>
                <a:t>@spcl_eth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788" y="90275"/>
              <a:ext cx="192943" cy="1360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9953631" y="44624"/>
              <a:ext cx="4716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b="1" i="1">
                  <a:solidFill>
                    <a:schemeClr val="bg1">
                      <a:lumMod val="95000"/>
                    </a:schemeClr>
                  </a:solidFill>
                </a:rPr>
                <a:t>@</a:t>
              </a:r>
              <a:r>
                <a:rPr lang="en-US" sz="900" b="1" i="1" err="1">
                  <a:solidFill>
                    <a:schemeClr val="bg1">
                      <a:lumMod val="95000"/>
                    </a:schemeClr>
                  </a:solidFill>
                </a:rPr>
                <a:t>spcl</a:t>
              </a:r>
              <a:endParaRPr lang="en-US" sz="900" b="1" i="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4119609-B72B-6668-63EE-CC1254D64183}"/>
              </a:ext>
            </a:extLst>
          </p:cNvPr>
          <p:cNvSpPr txBox="1"/>
          <p:nvPr userDrawn="1"/>
        </p:nvSpPr>
        <p:spPr>
          <a:xfrm>
            <a:off x="720692" y="291572"/>
            <a:ext cx="740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i="1">
                <a:solidFill>
                  <a:schemeClr val="bg1">
                    <a:lumMod val="95000"/>
                  </a:schemeClr>
                </a:solidFill>
              </a:rPr>
              <a:t>spcl.ethz.ch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33A9F2-85D6-D3D4-959E-DC98C218839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4180" y="-99432"/>
            <a:ext cx="1782311" cy="6481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BB9BE37-392E-ED6A-BBCF-29CEB54718F3}"/>
              </a:ext>
            </a:extLst>
          </p:cNvPr>
          <p:cNvGrpSpPr/>
          <p:nvPr userDrawn="1"/>
        </p:nvGrpSpPr>
        <p:grpSpPr>
          <a:xfrm>
            <a:off x="9408368" y="92137"/>
            <a:ext cx="1051870" cy="294599"/>
            <a:chOff x="1947787" y="79337"/>
            <a:chExt cx="1051870" cy="294599"/>
          </a:xfrm>
        </p:grpSpPr>
        <p:pic>
          <p:nvPicPr>
            <p:cNvPr id="23" name="Picture 22" descr="A black and white logo&#10;&#10;Description automatically generated">
              <a:extLst>
                <a:ext uri="{FF2B5EF4-FFF2-40B4-BE49-F238E27FC236}">
                  <a16:creationId xmlns:a16="http://schemas.microsoft.com/office/drawing/2014/main" id="{577E8EC2-ED96-93A3-D9B5-C44D108B0F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421" y="90810"/>
              <a:ext cx="1033236" cy="27838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922F17C-F9D0-4CF1-363C-3358A8254D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47787" y="79337"/>
              <a:ext cx="444313" cy="2945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683" r:id="rId3"/>
    <p:sldLayoutId id="2147483684" r:id="rId4"/>
    <p:sldLayoutId id="2147483685" r:id="rId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b="1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Tx/>
        <a:buFont typeface="Wingdings" pitchFamily="2" charset="2"/>
        <a:buChar char="§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None/>
        <a:defRPr sz="1800" b="0" i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sv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26.svg"/><Relationship Id="rId21" Type="http://schemas.openxmlformats.org/officeDocument/2006/relationships/image" Target="../media/image127.png"/><Relationship Id="rId7" Type="http://schemas.openxmlformats.org/officeDocument/2006/relationships/image" Target="../media/image57.svg"/><Relationship Id="rId12" Type="http://schemas.openxmlformats.org/officeDocument/2006/relationships/image" Target="../media/image113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2" Type="http://schemas.openxmlformats.org/officeDocument/2006/relationships/image" Target="../media/image25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12.svg"/><Relationship Id="rId24" Type="http://schemas.openxmlformats.org/officeDocument/2006/relationships/image" Target="../media/image130.png"/><Relationship Id="rId5" Type="http://schemas.openxmlformats.org/officeDocument/2006/relationships/image" Target="../media/image108.svg"/><Relationship Id="rId15" Type="http://schemas.openxmlformats.org/officeDocument/2006/relationships/image" Target="../media/image116.svg"/><Relationship Id="rId23" Type="http://schemas.openxmlformats.org/officeDocument/2006/relationships/image" Target="../media/image129.png"/><Relationship Id="rId28" Type="http://schemas.openxmlformats.org/officeDocument/2006/relationships/image" Target="../media/image118.svg"/><Relationship Id="rId10" Type="http://schemas.openxmlformats.org/officeDocument/2006/relationships/image" Target="../media/image111.png"/><Relationship Id="rId19" Type="http://schemas.openxmlformats.org/officeDocument/2006/relationships/image" Target="../media/image125.png"/><Relationship Id="rId4" Type="http://schemas.openxmlformats.org/officeDocument/2006/relationships/image" Target="../media/image107.png"/><Relationship Id="rId9" Type="http://schemas.openxmlformats.org/officeDocument/2006/relationships/image" Target="../media/image110.svg"/><Relationship Id="rId14" Type="http://schemas.openxmlformats.org/officeDocument/2006/relationships/image" Target="../media/image115.png"/><Relationship Id="rId22" Type="http://schemas.openxmlformats.org/officeDocument/2006/relationships/image" Target="../media/image128.png"/><Relationship Id="rId27" Type="http://schemas.openxmlformats.org/officeDocument/2006/relationships/image" Target="../media/image1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svg"/><Relationship Id="rId18" Type="http://schemas.openxmlformats.org/officeDocument/2006/relationships/image" Target="../media/image43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41.png"/><Relationship Id="rId17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36.svg"/><Relationship Id="rId5" Type="http://schemas.openxmlformats.org/officeDocument/2006/relationships/image" Target="../media/image137.png"/><Relationship Id="rId15" Type="http://schemas.openxmlformats.org/officeDocument/2006/relationships/image" Target="../media/image119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136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svg"/><Relationship Id="rId13" Type="http://schemas.openxmlformats.org/officeDocument/2006/relationships/image" Target="../media/image151.png"/><Relationship Id="rId3" Type="http://schemas.openxmlformats.org/officeDocument/2006/relationships/image" Target="../media/image120.png"/><Relationship Id="rId7" Type="http://schemas.openxmlformats.org/officeDocument/2006/relationships/image" Target="../media/image140.png"/><Relationship Id="rId12" Type="http://schemas.openxmlformats.org/officeDocument/2006/relationships/image" Target="../media/image14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svg"/><Relationship Id="rId11" Type="http://schemas.openxmlformats.org/officeDocument/2006/relationships/image" Target="../media/image144.png"/><Relationship Id="rId5" Type="http://schemas.openxmlformats.org/officeDocument/2006/relationships/image" Target="../media/image133.png"/><Relationship Id="rId15" Type="http://schemas.openxmlformats.org/officeDocument/2006/relationships/image" Target="../media/image44.svg"/><Relationship Id="rId10" Type="http://schemas.openxmlformats.org/officeDocument/2006/relationships/image" Target="../media/image143.svg"/><Relationship Id="rId4" Type="http://schemas.openxmlformats.org/officeDocument/2006/relationships/image" Target="../media/image121.svg"/><Relationship Id="rId9" Type="http://schemas.openxmlformats.org/officeDocument/2006/relationships/image" Target="../media/image142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svg"/><Relationship Id="rId7" Type="http://schemas.openxmlformats.org/officeDocument/2006/relationships/image" Target="../media/image151.sv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svg"/><Relationship Id="rId4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svg"/><Relationship Id="rId5" Type="http://schemas.openxmlformats.org/officeDocument/2006/relationships/image" Target="../media/image144.png"/><Relationship Id="rId4" Type="http://schemas.openxmlformats.org/officeDocument/2006/relationships/image" Target="../media/image10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62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12" Type="http://schemas.openxmlformats.org/officeDocument/2006/relationships/image" Target="../media/image167.png"/><Relationship Id="rId2" Type="http://schemas.openxmlformats.org/officeDocument/2006/relationships/hyperlink" Target="spcl.inf.ethz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1.png"/><Relationship Id="rId5" Type="http://schemas.openxmlformats.org/officeDocument/2006/relationships/image" Target="../media/image158.png"/><Relationship Id="rId15" Type="http://schemas.openxmlformats.org/officeDocument/2006/relationships/hyperlink" Target="https://arxiv.org/pdf/2505.08936" TargetMode="External"/><Relationship Id="rId10" Type="http://schemas.openxmlformats.org/officeDocument/2006/relationships/image" Target="../media/image166.png"/><Relationship Id="rId4" Type="http://schemas.openxmlformats.org/officeDocument/2006/relationships/image" Target="../media/image157.png"/><Relationship Id="rId9" Type="http://schemas.openxmlformats.org/officeDocument/2006/relationships/image" Target="../media/image160.png"/><Relationship Id="rId14" Type="http://schemas.openxmlformats.org/officeDocument/2006/relationships/hyperlink" Target="https://github.com/spcl/atlah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sv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21" Type="http://schemas.openxmlformats.org/officeDocument/2006/relationships/image" Target="../media/image61.sv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png"/><Relationship Id="rId15" Type="http://schemas.openxmlformats.org/officeDocument/2006/relationships/image" Target="../media/image26.svg"/><Relationship Id="rId10" Type="http://schemas.openxmlformats.org/officeDocument/2006/relationships/image" Target="../media/image52.png"/><Relationship Id="rId19" Type="http://schemas.openxmlformats.org/officeDocument/2006/relationships/image" Target="../media/image59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44.svg"/><Relationship Id="rId5" Type="http://schemas.openxmlformats.org/officeDocument/2006/relationships/image" Target="../media/image65.svg"/><Relationship Id="rId10" Type="http://schemas.openxmlformats.org/officeDocument/2006/relationships/image" Target="../media/image43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0.png"/><Relationship Id="rId7" Type="http://schemas.openxmlformats.org/officeDocument/2006/relationships/image" Target="../media/image7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1.png"/><Relationship Id="rId21" Type="http://schemas.openxmlformats.org/officeDocument/2006/relationships/image" Target="../media/image88.png"/><Relationship Id="rId34" Type="http://schemas.openxmlformats.org/officeDocument/2006/relationships/image" Target="../media/image99.png"/><Relationship Id="rId7" Type="http://schemas.openxmlformats.org/officeDocument/2006/relationships/image" Target="../media/image61.svg"/><Relationship Id="rId12" Type="http://schemas.openxmlformats.org/officeDocument/2006/relationships/image" Target="../media/image79.png"/><Relationship Id="rId17" Type="http://schemas.openxmlformats.org/officeDocument/2006/relationships/image" Target="../media/image77.svg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2" Type="http://schemas.openxmlformats.org/officeDocument/2006/relationships/image" Target="../media/image25.png"/><Relationship Id="rId16" Type="http://schemas.openxmlformats.org/officeDocument/2006/relationships/image" Target="../media/image76.png"/><Relationship Id="rId20" Type="http://schemas.openxmlformats.org/officeDocument/2006/relationships/image" Target="../media/image87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8.png"/><Relationship Id="rId24" Type="http://schemas.openxmlformats.org/officeDocument/2006/relationships/image" Target="../media/image83.png"/><Relationship Id="rId32" Type="http://schemas.openxmlformats.org/officeDocument/2006/relationships/image" Target="../media/image97.png"/><Relationship Id="rId37" Type="http://schemas.openxmlformats.org/officeDocument/2006/relationships/image" Target="../media/image102.png"/><Relationship Id="rId5" Type="http://schemas.openxmlformats.org/officeDocument/2006/relationships/image" Target="../media/image66.svg"/><Relationship Id="rId15" Type="http://schemas.openxmlformats.org/officeDocument/2006/relationships/image" Target="../media/image82.png"/><Relationship Id="rId23" Type="http://schemas.openxmlformats.org/officeDocument/2006/relationships/image" Target="../media/image53.sv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6.png"/><Relationship Id="rId4" Type="http://schemas.openxmlformats.org/officeDocument/2006/relationships/image" Target="../media/image58.png"/><Relationship Id="rId9" Type="http://schemas.openxmlformats.org/officeDocument/2006/relationships/image" Target="../media/image75.svg"/><Relationship Id="rId14" Type="http://schemas.openxmlformats.org/officeDocument/2006/relationships/image" Target="../media/image81.png"/><Relationship Id="rId22" Type="http://schemas.openxmlformats.org/officeDocument/2006/relationships/image" Target="../media/image52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Relationship Id="rId8" Type="http://schemas.openxmlformats.org/officeDocument/2006/relationships/image" Target="../media/image74.png"/><Relationship Id="rId3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13" Type="http://schemas.openxmlformats.org/officeDocument/2006/relationships/image" Target="../media/image103.png"/><Relationship Id="rId3" Type="http://schemas.openxmlformats.org/officeDocument/2006/relationships/image" Target="../media/image26.svg"/><Relationship Id="rId7" Type="http://schemas.openxmlformats.org/officeDocument/2006/relationships/image" Target="../media/image52.png"/><Relationship Id="rId12" Type="http://schemas.openxmlformats.org/officeDocument/2006/relationships/image" Target="../media/image91.svg"/><Relationship Id="rId2" Type="http://schemas.openxmlformats.org/officeDocument/2006/relationships/image" Target="../media/image25.png"/><Relationship Id="rId16" Type="http://schemas.openxmlformats.org/officeDocument/2006/relationships/image" Target="../media/image10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50.png"/><Relationship Id="rId5" Type="http://schemas.openxmlformats.org/officeDocument/2006/relationships/image" Target="../media/image61.svg"/><Relationship Id="rId15" Type="http://schemas.openxmlformats.org/officeDocument/2006/relationships/image" Target="../media/image105.png"/><Relationship Id="rId10" Type="http://schemas.openxmlformats.org/officeDocument/2006/relationships/image" Target="../media/image90.svg"/><Relationship Id="rId4" Type="http://schemas.openxmlformats.org/officeDocument/2006/relationships/image" Target="../media/image60.png"/><Relationship Id="rId9" Type="http://schemas.openxmlformats.org/officeDocument/2006/relationships/image" Target="../media/image89.png"/><Relationship Id="rId14" Type="http://schemas.openxmlformats.org/officeDocument/2006/relationships/image" Target="../media/image10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142264-E452-0D3F-F95C-646F93291807}"/>
              </a:ext>
            </a:extLst>
          </p:cNvPr>
          <p:cNvSpPr/>
          <p:nvPr/>
        </p:nvSpPr>
        <p:spPr>
          <a:xfrm>
            <a:off x="-60684" y="503273"/>
            <a:ext cx="12252684" cy="17735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72" y="588712"/>
            <a:ext cx="12036655" cy="864096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US"/>
              <a:t>ATLAHS: An Application-centric Network Simulator Toolchain for AI, HPC and Distributed Storage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980169A1-6F5D-7CCF-DF7E-5239345CE88B}"/>
              </a:ext>
            </a:extLst>
          </p:cNvPr>
          <p:cNvSpPr txBox="1">
            <a:spLocks/>
          </p:cNvSpPr>
          <p:nvPr/>
        </p:nvSpPr>
        <p:spPr>
          <a:xfrm>
            <a:off x="191344" y="1336376"/>
            <a:ext cx="11125236" cy="804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lIns="144000" tIns="108000" rIns="144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  <a:defRPr sz="1800" b="0" i="1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small"/>
              <a:t>Siyuan Shen</a:t>
            </a:r>
            <a:r>
              <a:rPr lang="en-US" b="0" cap="small" baseline="30000"/>
              <a:t>1</a:t>
            </a:r>
            <a:r>
              <a:rPr lang="en-US" b="0" cap="small"/>
              <a:t>*, Tommaso Bonato</a:t>
            </a:r>
            <a:r>
              <a:rPr lang="en-US" b="0" cap="small" baseline="30000"/>
              <a:t>1</a:t>
            </a:r>
            <a:r>
              <a:rPr lang="en-US" b="0" cap="small"/>
              <a:t>*, </a:t>
            </a:r>
            <a:r>
              <a:rPr lang="en-US" b="0" cap="small" err="1"/>
              <a:t>Zhiyi</a:t>
            </a:r>
            <a:r>
              <a:rPr lang="en-US" b="0" cap="small"/>
              <a:t> Hu</a:t>
            </a:r>
            <a:r>
              <a:rPr lang="en-US" b="0" cap="small" baseline="30000"/>
              <a:t>1</a:t>
            </a:r>
            <a:r>
              <a:rPr lang="en-US" b="0" cap="small"/>
              <a:t>, Pasquale Jordan</a:t>
            </a:r>
            <a:r>
              <a:rPr lang="en-US" b="0" cap="small" baseline="30000"/>
              <a:t>1</a:t>
            </a:r>
            <a:r>
              <a:rPr lang="en-US" b="0" cap="small"/>
              <a:t>, </a:t>
            </a:r>
            <a:r>
              <a:rPr lang="en-US" b="0" cap="small" err="1"/>
              <a:t>Tiancheng</a:t>
            </a:r>
            <a:r>
              <a:rPr lang="en-US" b="0" cap="small"/>
              <a:t> Chen</a:t>
            </a:r>
            <a:r>
              <a:rPr lang="en-US" b="0" cap="small" baseline="30000"/>
              <a:t>1</a:t>
            </a:r>
            <a:r>
              <a:rPr lang="en-US" b="0" cap="small"/>
              <a:t>, </a:t>
            </a:r>
            <a:r>
              <a:rPr lang="en-US" b="0" cap="small" err="1"/>
              <a:t>Torsten</a:t>
            </a:r>
            <a:r>
              <a:rPr lang="en-US" b="0" cap="small"/>
              <a:t> Hoefler</a:t>
            </a:r>
            <a:r>
              <a:rPr lang="en-US" b="0" cap="small" baseline="30000"/>
              <a:t>1</a:t>
            </a:r>
          </a:p>
          <a:p>
            <a:r>
              <a:rPr lang="en-US" b="0" cap="small" baseline="30000"/>
              <a:t>1 </a:t>
            </a:r>
            <a:r>
              <a:rPr lang="en-US" b="0" cap="small"/>
              <a:t>ETH Zurich, * Equal contribution</a:t>
            </a:r>
            <a:endParaRPr lang="en-US" b="0" cap="small" baseline="3000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891B184F-ADC4-9156-F291-0C04BAEEB7E2}"/>
              </a:ext>
            </a:extLst>
          </p:cNvPr>
          <p:cNvGrpSpPr/>
          <p:nvPr/>
        </p:nvGrpSpPr>
        <p:grpSpPr>
          <a:xfrm>
            <a:off x="1839119" y="4653136"/>
            <a:ext cx="8214457" cy="2115121"/>
            <a:chOff x="1839119" y="4653136"/>
            <a:chExt cx="8214457" cy="2115121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3C4BE602-FEA0-A90D-B236-762503DEF4D8}"/>
                </a:ext>
              </a:extLst>
            </p:cNvPr>
            <p:cNvSpPr/>
            <p:nvPr/>
          </p:nvSpPr>
          <p:spPr>
            <a:xfrm>
              <a:off x="1839119" y="4653136"/>
              <a:ext cx="8214457" cy="2115121"/>
            </a:xfrm>
            <a:prstGeom prst="roundRect">
              <a:avLst>
                <a:gd name="adj" fmla="val 25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C11DBA2-F2FE-152D-7144-1382F3DAD6FC}"/>
                </a:ext>
              </a:extLst>
            </p:cNvPr>
            <p:cNvGrpSpPr/>
            <p:nvPr/>
          </p:nvGrpSpPr>
          <p:grpSpPr>
            <a:xfrm>
              <a:off x="1949563" y="4887259"/>
              <a:ext cx="1476823" cy="503406"/>
              <a:chOff x="2327615" y="4596385"/>
              <a:chExt cx="1476823" cy="503406"/>
            </a:xfrm>
          </p:grpSpPr>
          <p:sp>
            <p:nvSpPr>
              <p:cNvPr id="47" name="圆角矩形 46">
                <a:extLst>
                  <a:ext uri="{FF2B5EF4-FFF2-40B4-BE49-F238E27FC236}">
                    <a16:creationId xmlns:a16="http://schemas.microsoft.com/office/drawing/2014/main" id="{00B99166-70BA-F6E1-B456-830B4417CD7D}"/>
                  </a:ext>
                </a:extLst>
              </p:cNvPr>
              <p:cNvSpPr/>
              <p:nvPr/>
            </p:nvSpPr>
            <p:spPr>
              <a:xfrm>
                <a:off x="2327615" y="4596385"/>
                <a:ext cx="1476823" cy="503406"/>
              </a:xfrm>
              <a:prstGeom prst="roundRect">
                <a:avLst>
                  <a:gd name="adj" fmla="val 18173"/>
                </a:avLst>
              </a:prstGeom>
              <a:solidFill>
                <a:srgbClr val="F7D4A2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C71098CD-8F9F-94F1-12E5-3458410DC43C}"/>
                  </a:ext>
                </a:extLst>
              </p:cNvPr>
              <p:cNvGrpSpPr/>
              <p:nvPr/>
            </p:nvGrpSpPr>
            <p:grpSpPr>
              <a:xfrm>
                <a:off x="2500225" y="4663422"/>
                <a:ext cx="1131602" cy="369332"/>
                <a:chOff x="2742392" y="4598694"/>
                <a:chExt cx="1131602" cy="369332"/>
              </a:xfrm>
            </p:grpSpPr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F225373-138C-AD5B-46F5-F0DCB2C73516}"/>
                    </a:ext>
                  </a:extLst>
                </p:cNvPr>
                <p:cNvSpPr txBox="1"/>
                <p:nvPr/>
              </p:nvSpPr>
              <p:spPr>
                <a:xfrm>
                  <a:off x="2849591" y="4598694"/>
                  <a:ext cx="10244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Node</a:t>
                  </a:r>
                </a:p>
              </p:txBody>
            </p:sp>
            <p:pic>
              <p:nvPicPr>
                <p:cNvPr id="50" name="图形 49" descr="服务器 纯色填充">
                  <a:extLst>
                    <a:ext uri="{FF2B5EF4-FFF2-40B4-BE49-F238E27FC236}">
                      <a16:creationId xmlns:a16="http://schemas.microsoft.com/office/drawing/2014/main" id="{67EB0A35-4F0C-1425-1AF0-C34D91418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/>
              </p:blipFill>
              <p:spPr>
                <a:xfrm>
                  <a:off x="2742392" y="4634681"/>
                  <a:ext cx="318364" cy="31836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3BAEEC9-8535-A62F-007D-5B1AECB0D769}"/>
                </a:ext>
              </a:extLst>
            </p:cNvPr>
            <p:cNvGrpSpPr/>
            <p:nvPr/>
          </p:nvGrpSpPr>
          <p:grpSpPr>
            <a:xfrm>
              <a:off x="1949563" y="5508385"/>
              <a:ext cx="1476823" cy="503407"/>
              <a:chOff x="2081644" y="5083853"/>
              <a:chExt cx="1476823" cy="503407"/>
            </a:xfrm>
          </p:grpSpPr>
          <p:sp>
            <p:nvSpPr>
              <p:cNvPr id="43" name="圆角矩形 42">
                <a:extLst>
                  <a:ext uri="{FF2B5EF4-FFF2-40B4-BE49-F238E27FC236}">
                    <a16:creationId xmlns:a16="http://schemas.microsoft.com/office/drawing/2014/main" id="{EF71D379-0AB3-D5BF-E122-21EBDBE56E33}"/>
                  </a:ext>
                </a:extLst>
              </p:cNvPr>
              <p:cNvSpPr/>
              <p:nvPr/>
            </p:nvSpPr>
            <p:spPr>
              <a:xfrm>
                <a:off x="2081644" y="5083853"/>
                <a:ext cx="1476823" cy="503407"/>
              </a:xfrm>
              <a:prstGeom prst="roundRect">
                <a:avLst>
                  <a:gd name="adj" fmla="val 15449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CE0C52F2-A1A5-7DBF-726F-F1AD112DAF7F}"/>
                  </a:ext>
                </a:extLst>
              </p:cNvPr>
              <p:cNvGrpSpPr/>
              <p:nvPr/>
            </p:nvGrpSpPr>
            <p:grpSpPr>
              <a:xfrm>
                <a:off x="2178931" y="5101556"/>
                <a:ext cx="1121184" cy="468000"/>
                <a:chOff x="2147502" y="5133956"/>
                <a:chExt cx="1121184" cy="468000"/>
              </a:xfrm>
            </p:grpSpPr>
            <p:pic>
              <p:nvPicPr>
                <p:cNvPr id="45" name="图形 44">
                  <a:extLst>
                    <a:ext uri="{FF2B5EF4-FFF2-40B4-BE49-F238E27FC236}">
                      <a16:creationId xmlns:a16="http://schemas.microsoft.com/office/drawing/2014/main" id="{779F52BA-1354-640C-76BE-79E1CB5090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7502" y="5133956"/>
                  <a:ext cx="468000" cy="468000"/>
                </a:xfrm>
                <a:prstGeom prst="rect">
                  <a:avLst/>
                </a:prstGeom>
              </p:spPr>
            </p:pic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1F3E5F8-237C-125C-56FF-25106526E4C1}"/>
                    </a:ext>
                  </a:extLst>
                </p:cNvPr>
                <p:cNvSpPr txBox="1"/>
                <p:nvPr/>
              </p:nvSpPr>
              <p:spPr>
                <a:xfrm>
                  <a:off x="2423277" y="5187808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/>
                    <a:t>CCS</a:t>
                  </a:r>
                  <a:r>
                    <a:rPr lang="en-US" b="1" baseline="-25000"/>
                    <a:t>i</a:t>
                  </a: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D8E69FC-0780-0DD2-8975-C1B0ABFECC52}"/>
                </a:ext>
              </a:extLst>
            </p:cNvPr>
            <p:cNvGrpSpPr/>
            <p:nvPr/>
          </p:nvGrpSpPr>
          <p:grpSpPr>
            <a:xfrm>
              <a:off x="1949563" y="6139363"/>
              <a:ext cx="1476822" cy="503407"/>
              <a:chOff x="2081644" y="5714015"/>
              <a:chExt cx="1476822" cy="503407"/>
            </a:xfrm>
          </p:grpSpPr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011D8F77-89B8-80AF-B7AB-C1D7A1285C9B}"/>
                  </a:ext>
                </a:extLst>
              </p:cNvPr>
              <p:cNvSpPr/>
              <p:nvPr/>
            </p:nvSpPr>
            <p:spPr>
              <a:xfrm>
                <a:off x="2081644" y="5714015"/>
                <a:ext cx="1476822" cy="503407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02C4DAD4-AFA6-413B-F847-14C6052D104B}"/>
                  </a:ext>
                </a:extLst>
              </p:cNvPr>
              <p:cNvGrpSpPr/>
              <p:nvPr/>
            </p:nvGrpSpPr>
            <p:grpSpPr>
              <a:xfrm>
                <a:off x="2227358" y="5780145"/>
                <a:ext cx="1072757" cy="371146"/>
                <a:chOff x="4103422" y="5260629"/>
                <a:chExt cx="1072757" cy="371146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5459CB2D-9BBE-A374-93BA-A21E4E0FE058}"/>
                    </a:ext>
                  </a:extLst>
                </p:cNvPr>
                <p:cNvSpPr txBox="1"/>
                <p:nvPr/>
              </p:nvSpPr>
              <p:spPr>
                <a:xfrm>
                  <a:off x="4330770" y="5261536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/>
                    <a:t>BSS</a:t>
                  </a:r>
                  <a:r>
                    <a:rPr lang="en-US" b="1" baseline="-25000"/>
                    <a:t>j</a:t>
                  </a:r>
                </a:p>
              </p:txBody>
            </p:sp>
            <p:pic>
              <p:nvPicPr>
                <p:cNvPr id="42" name="图形 41" descr="数据库 纯色填充">
                  <a:extLst>
                    <a:ext uri="{FF2B5EF4-FFF2-40B4-BE49-F238E27FC236}">
                      <a16:creationId xmlns:a16="http://schemas.microsoft.com/office/drawing/2014/main" id="{2F040C59-5DAE-6004-640F-70AC3B9F7A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/>
              </p:blipFill>
              <p:spPr>
                <a:xfrm>
                  <a:off x="4103422" y="5260629"/>
                  <a:ext cx="371146" cy="371146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5EFCB1F5-E879-E411-7BE3-9CB8880D3C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8340" y="5138962"/>
              <a:ext cx="6314483" cy="0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91854D67-8D79-C91D-307C-9765DADC5D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8340" y="5760109"/>
              <a:ext cx="6314483" cy="0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DB26E3F8-C1F6-C39B-38CF-6C0105FA5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8340" y="6383968"/>
              <a:ext cx="6314483" cy="0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CE02A2-F3DE-B015-B3AD-42FE1F08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B83A54A-1701-DB29-3D05-D53C520D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Workload Generation</a:t>
            </a:r>
            <a:r>
              <a:rPr lang="en-US"/>
              <a:t>: Distributed Storage System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5B5D6817-62E2-DA06-2203-E5B8EF32C464}"/>
              </a:ext>
            </a:extLst>
          </p:cNvPr>
          <p:cNvSpPr/>
          <p:nvPr/>
        </p:nvSpPr>
        <p:spPr>
          <a:xfrm>
            <a:off x="1839119" y="1110725"/>
            <a:ext cx="8214457" cy="3492175"/>
          </a:xfrm>
          <a:prstGeom prst="roundRect">
            <a:avLst>
              <a:gd name="adj" fmla="val 22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28072B99-68F9-D9BC-9265-1E0289E7B2FA}"/>
              </a:ext>
            </a:extLst>
          </p:cNvPr>
          <p:cNvGrpSpPr/>
          <p:nvPr/>
        </p:nvGrpSpPr>
        <p:grpSpPr>
          <a:xfrm>
            <a:off x="2853092" y="1206996"/>
            <a:ext cx="7089039" cy="3299633"/>
            <a:chOff x="2984742" y="1210933"/>
            <a:chExt cx="7089039" cy="3299633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9D112469-E8EA-CD48-7DFD-7D22930244B3}"/>
                </a:ext>
              </a:extLst>
            </p:cNvPr>
            <p:cNvGrpSpPr/>
            <p:nvPr/>
          </p:nvGrpSpPr>
          <p:grpSpPr>
            <a:xfrm>
              <a:off x="4392783" y="1210933"/>
              <a:ext cx="5680998" cy="3299633"/>
              <a:chOff x="4384582" y="698364"/>
              <a:chExt cx="5680998" cy="3299633"/>
            </a:xfrm>
          </p:grpSpPr>
          <p:sp>
            <p:nvSpPr>
              <p:cNvPr id="146" name="圆角矩形 145">
                <a:extLst>
                  <a:ext uri="{FF2B5EF4-FFF2-40B4-BE49-F238E27FC236}">
                    <a16:creationId xmlns:a16="http://schemas.microsoft.com/office/drawing/2014/main" id="{8C0FCD9B-1263-8837-25C1-8023AEC844B2}"/>
                  </a:ext>
                </a:extLst>
              </p:cNvPr>
              <p:cNvSpPr/>
              <p:nvPr/>
            </p:nvSpPr>
            <p:spPr>
              <a:xfrm>
                <a:off x="4384582" y="698364"/>
                <a:ext cx="5680998" cy="3299633"/>
              </a:xfrm>
              <a:prstGeom prst="roundRect">
                <a:avLst>
                  <a:gd name="adj" fmla="val 4770"/>
                </a:avLst>
              </a:prstGeom>
              <a:solidFill>
                <a:srgbClr val="F7A880">
                  <a:alpha val="29875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7C1CAD2A-7F44-5EFC-EC4B-862321DCC427}"/>
                  </a:ext>
                </a:extLst>
              </p:cNvPr>
              <p:cNvSpPr txBox="1"/>
              <p:nvPr/>
            </p:nvSpPr>
            <p:spPr>
              <a:xfrm>
                <a:off x="5382572" y="698365"/>
                <a:ext cx="3685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/>
                  <a:t>Example System: Azure Direct Drive</a:t>
                </a:r>
                <a:endParaRPr lang="en-US" b="1" baseline="-25000"/>
              </a:p>
            </p:txBody>
          </p:sp>
        </p:grpSp>
        <p:cxnSp>
          <p:nvCxnSpPr>
            <p:cNvPr id="53" name="直线连接符 52">
              <a:extLst>
                <a:ext uri="{FF2B5EF4-FFF2-40B4-BE49-F238E27FC236}">
                  <a16:creationId xmlns:a16="http://schemas.microsoft.com/office/drawing/2014/main" id="{1E800846-639D-3A54-DF21-A44BAE3AA5E7}"/>
                </a:ext>
              </a:extLst>
            </p:cNvPr>
            <p:cNvCxnSpPr>
              <a:cxnSpLocks/>
            </p:cNvCxnSpPr>
            <p:nvPr/>
          </p:nvCxnSpPr>
          <p:spPr>
            <a:xfrm>
              <a:off x="4526354" y="1639605"/>
              <a:ext cx="4647954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53">
              <a:extLst>
                <a:ext uri="{FF2B5EF4-FFF2-40B4-BE49-F238E27FC236}">
                  <a16:creationId xmlns:a16="http://schemas.microsoft.com/office/drawing/2014/main" id="{82D9C815-F597-D4FF-C4A6-35DF8B15087A}"/>
                </a:ext>
              </a:extLst>
            </p:cNvPr>
            <p:cNvCxnSpPr>
              <a:cxnSpLocks/>
            </p:cNvCxnSpPr>
            <p:nvPr/>
          </p:nvCxnSpPr>
          <p:spPr>
            <a:xfrm>
              <a:off x="5612603" y="1665539"/>
              <a:ext cx="0" cy="15476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>
              <a:extLst>
                <a:ext uri="{FF2B5EF4-FFF2-40B4-BE49-F238E27FC236}">
                  <a16:creationId xmlns:a16="http://schemas.microsoft.com/office/drawing/2014/main" id="{11C52F7F-5984-4DF3-490A-240F9F2BD875}"/>
                </a:ext>
              </a:extLst>
            </p:cNvPr>
            <p:cNvCxnSpPr>
              <a:cxnSpLocks/>
            </p:cNvCxnSpPr>
            <p:nvPr/>
          </p:nvCxnSpPr>
          <p:spPr>
            <a:xfrm>
              <a:off x="7336264" y="1665539"/>
              <a:ext cx="0" cy="15476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55">
              <a:extLst>
                <a:ext uri="{FF2B5EF4-FFF2-40B4-BE49-F238E27FC236}">
                  <a16:creationId xmlns:a16="http://schemas.microsoft.com/office/drawing/2014/main" id="{4DC188F1-9B09-1283-83F9-C62D12EB32DE}"/>
                </a:ext>
              </a:extLst>
            </p:cNvPr>
            <p:cNvCxnSpPr>
              <a:cxnSpLocks/>
            </p:cNvCxnSpPr>
            <p:nvPr/>
          </p:nvCxnSpPr>
          <p:spPr>
            <a:xfrm>
              <a:off x="9174308" y="1654070"/>
              <a:ext cx="0" cy="15476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56">
              <a:extLst>
                <a:ext uri="{FF2B5EF4-FFF2-40B4-BE49-F238E27FC236}">
                  <a16:creationId xmlns:a16="http://schemas.microsoft.com/office/drawing/2014/main" id="{929B82F8-A035-ABF0-D585-1EF0DFB1AD90}"/>
                </a:ext>
              </a:extLst>
            </p:cNvPr>
            <p:cNvCxnSpPr>
              <a:cxnSpLocks/>
            </p:cNvCxnSpPr>
            <p:nvPr/>
          </p:nvCxnSpPr>
          <p:spPr>
            <a:xfrm>
              <a:off x="4906659" y="1674935"/>
              <a:ext cx="0" cy="99531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>
              <a:extLst>
                <a:ext uri="{FF2B5EF4-FFF2-40B4-BE49-F238E27FC236}">
                  <a16:creationId xmlns:a16="http://schemas.microsoft.com/office/drawing/2014/main" id="{41EA6787-846D-BC1F-4D95-16527623B428}"/>
                </a:ext>
              </a:extLst>
            </p:cNvPr>
            <p:cNvCxnSpPr>
              <a:cxnSpLocks/>
            </p:cNvCxnSpPr>
            <p:nvPr/>
          </p:nvCxnSpPr>
          <p:spPr>
            <a:xfrm>
              <a:off x="6628516" y="1674935"/>
              <a:ext cx="0" cy="99531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>
              <a:extLst>
                <a:ext uri="{FF2B5EF4-FFF2-40B4-BE49-F238E27FC236}">
                  <a16:creationId xmlns:a16="http://schemas.microsoft.com/office/drawing/2014/main" id="{2701D8BA-012B-8F30-E795-C21155333238}"/>
                </a:ext>
              </a:extLst>
            </p:cNvPr>
            <p:cNvCxnSpPr>
              <a:cxnSpLocks/>
            </p:cNvCxnSpPr>
            <p:nvPr/>
          </p:nvCxnSpPr>
          <p:spPr>
            <a:xfrm>
              <a:off x="8466560" y="1665539"/>
              <a:ext cx="0" cy="99531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65">
              <a:extLst>
                <a:ext uri="{FF2B5EF4-FFF2-40B4-BE49-F238E27FC236}">
                  <a16:creationId xmlns:a16="http://schemas.microsoft.com/office/drawing/2014/main" id="{3230A1C2-D2A5-CE92-A707-650F98C73D32}"/>
                </a:ext>
              </a:extLst>
            </p:cNvPr>
            <p:cNvCxnSpPr>
              <a:cxnSpLocks/>
            </p:cNvCxnSpPr>
            <p:nvPr/>
          </p:nvCxnSpPr>
          <p:spPr>
            <a:xfrm>
              <a:off x="6240496" y="3571683"/>
              <a:ext cx="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66">
              <a:extLst>
                <a:ext uri="{FF2B5EF4-FFF2-40B4-BE49-F238E27FC236}">
                  <a16:creationId xmlns:a16="http://schemas.microsoft.com/office/drawing/2014/main" id="{E6DA3AF1-9E83-A1C8-74C5-BC2CF37A9B10}"/>
                </a:ext>
              </a:extLst>
            </p:cNvPr>
            <p:cNvCxnSpPr>
              <a:cxnSpLocks/>
            </p:cNvCxnSpPr>
            <p:nvPr/>
          </p:nvCxnSpPr>
          <p:spPr>
            <a:xfrm>
              <a:off x="5490612" y="3575313"/>
              <a:ext cx="4315992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67">
              <a:extLst>
                <a:ext uri="{FF2B5EF4-FFF2-40B4-BE49-F238E27FC236}">
                  <a16:creationId xmlns:a16="http://schemas.microsoft.com/office/drawing/2014/main" id="{523EC4A1-0DC6-1B3E-AFE1-88F7F62E3F03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9013793" y="3253168"/>
              <a:ext cx="5294" cy="57233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>
              <a:extLst>
                <a:ext uri="{FF2B5EF4-FFF2-40B4-BE49-F238E27FC236}">
                  <a16:creationId xmlns:a16="http://schemas.microsoft.com/office/drawing/2014/main" id="{85B94525-1A45-4775-D64A-D4EF0E8FF2EB}"/>
                </a:ext>
              </a:extLst>
            </p:cNvPr>
            <p:cNvCxnSpPr>
              <a:cxnSpLocks/>
            </p:cNvCxnSpPr>
            <p:nvPr/>
          </p:nvCxnSpPr>
          <p:spPr>
            <a:xfrm>
              <a:off x="9806604" y="2403505"/>
              <a:ext cx="0" cy="1171807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连接符 69">
              <a:extLst>
                <a:ext uri="{FF2B5EF4-FFF2-40B4-BE49-F238E27FC236}">
                  <a16:creationId xmlns:a16="http://schemas.microsoft.com/office/drawing/2014/main" id="{E4994440-970C-715E-C34B-88022998BE46}"/>
                </a:ext>
              </a:extLst>
            </p:cNvPr>
            <p:cNvCxnSpPr>
              <a:cxnSpLocks/>
            </p:cNvCxnSpPr>
            <p:nvPr/>
          </p:nvCxnSpPr>
          <p:spPr>
            <a:xfrm>
              <a:off x="7177572" y="3262975"/>
              <a:ext cx="0" cy="30870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70">
              <a:extLst>
                <a:ext uri="{FF2B5EF4-FFF2-40B4-BE49-F238E27FC236}">
                  <a16:creationId xmlns:a16="http://schemas.microsoft.com/office/drawing/2014/main" id="{20AA0459-2AEC-38D8-BE72-A202BBBC72B1}"/>
                </a:ext>
              </a:extLst>
            </p:cNvPr>
            <p:cNvCxnSpPr>
              <a:cxnSpLocks/>
            </p:cNvCxnSpPr>
            <p:nvPr/>
          </p:nvCxnSpPr>
          <p:spPr>
            <a:xfrm>
              <a:off x="7964076" y="2442163"/>
              <a:ext cx="0" cy="112952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连接符 71">
              <a:extLst>
                <a:ext uri="{FF2B5EF4-FFF2-40B4-BE49-F238E27FC236}">
                  <a16:creationId xmlns:a16="http://schemas.microsoft.com/office/drawing/2014/main" id="{8199317A-B903-E97A-CC84-3237834F5638}"/>
                </a:ext>
              </a:extLst>
            </p:cNvPr>
            <p:cNvCxnSpPr>
              <a:cxnSpLocks/>
            </p:cNvCxnSpPr>
            <p:nvPr/>
          </p:nvCxnSpPr>
          <p:spPr>
            <a:xfrm>
              <a:off x="5490612" y="3259345"/>
              <a:ext cx="0" cy="31233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连接符 72">
              <a:extLst>
                <a:ext uri="{FF2B5EF4-FFF2-40B4-BE49-F238E27FC236}">
                  <a16:creationId xmlns:a16="http://schemas.microsoft.com/office/drawing/2014/main" id="{C368B750-E974-A3C7-4A26-DC4BAA4B7E74}"/>
                </a:ext>
              </a:extLst>
            </p:cNvPr>
            <p:cNvCxnSpPr>
              <a:cxnSpLocks/>
            </p:cNvCxnSpPr>
            <p:nvPr/>
          </p:nvCxnSpPr>
          <p:spPr>
            <a:xfrm>
              <a:off x="6245583" y="2438534"/>
              <a:ext cx="0" cy="1133149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线连接符 73">
              <a:extLst>
                <a:ext uri="{FF2B5EF4-FFF2-40B4-BE49-F238E27FC236}">
                  <a16:creationId xmlns:a16="http://schemas.microsoft.com/office/drawing/2014/main" id="{A9A3BA2C-1B01-ADF1-20BF-B0FE5E061739}"/>
                </a:ext>
              </a:extLst>
            </p:cNvPr>
            <p:cNvCxnSpPr>
              <a:cxnSpLocks/>
              <a:stCxn id="120" idx="3"/>
              <a:endCxn id="124" idx="1"/>
            </p:cNvCxnSpPr>
            <p:nvPr/>
          </p:nvCxnSpPr>
          <p:spPr>
            <a:xfrm flipV="1">
              <a:off x="7886468" y="4125205"/>
              <a:ext cx="425638" cy="48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连接符 74">
              <a:extLst>
                <a:ext uri="{FF2B5EF4-FFF2-40B4-BE49-F238E27FC236}">
                  <a16:creationId xmlns:a16="http://schemas.microsoft.com/office/drawing/2014/main" id="{16CA0AE6-7801-49D7-2246-E1F62C509588}"/>
                </a:ext>
              </a:extLst>
            </p:cNvPr>
            <p:cNvCxnSpPr>
              <a:cxnSpLocks/>
              <a:stCxn id="116" idx="3"/>
              <a:endCxn id="120" idx="1"/>
            </p:cNvCxnSpPr>
            <p:nvPr/>
          </p:nvCxnSpPr>
          <p:spPr>
            <a:xfrm>
              <a:off x="6165668" y="4125205"/>
              <a:ext cx="306838" cy="48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>
              <a:extLst>
                <a:ext uri="{FF2B5EF4-FFF2-40B4-BE49-F238E27FC236}">
                  <a16:creationId xmlns:a16="http://schemas.microsoft.com/office/drawing/2014/main" id="{93479028-E4D8-FE92-AD8B-3B337D0CF7FF}"/>
                </a:ext>
              </a:extLst>
            </p:cNvPr>
            <p:cNvCxnSpPr>
              <a:cxnSpLocks/>
              <a:stCxn id="116" idx="1"/>
            </p:cNvCxnSpPr>
            <p:nvPr/>
          </p:nvCxnSpPr>
          <p:spPr>
            <a:xfrm flipH="1">
              <a:off x="2984742" y="4125205"/>
              <a:ext cx="1766964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连接符 76">
              <a:extLst>
                <a:ext uri="{FF2B5EF4-FFF2-40B4-BE49-F238E27FC236}">
                  <a16:creationId xmlns:a16="http://schemas.microsoft.com/office/drawing/2014/main" id="{B6AF8C69-0109-712E-77C3-EB4EA6302C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6354" y="1639591"/>
              <a:ext cx="0" cy="141702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线连接符 77">
              <a:extLst>
                <a:ext uri="{FF2B5EF4-FFF2-40B4-BE49-F238E27FC236}">
                  <a16:creationId xmlns:a16="http://schemas.microsoft.com/office/drawing/2014/main" id="{B5BDA00B-4917-4B88-C359-7A626FC101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6181" y="3056782"/>
              <a:ext cx="451795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>
              <a:extLst>
                <a:ext uri="{FF2B5EF4-FFF2-40B4-BE49-F238E27FC236}">
                  <a16:creationId xmlns:a16="http://schemas.microsoft.com/office/drawing/2014/main" id="{7A95EEEE-1A44-C81A-FB75-0F1CDCC8F86B}"/>
                </a:ext>
              </a:extLst>
            </p:cNvPr>
            <p:cNvCxnSpPr>
              <a:cxnSpLocks/>
              <a:stCxn id="88" idx="2"/>
            </p:cNvCxnSpPr>
            <p:nvPr/>
          </p:nvCxnSpPr>
          <p:spPr>
            <a:xfrm>
              <a:off x="2984742" y="3283848"/>
              <a:ext cx="0" cy="81710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A0BE4704-F7C3-D965-35CB-1A10BFFC24A3}"/>
                </a:ext>
              </a:extLst>
            </p:cNvPr>
            <p:cNvSpPr txBox="1"/>
            <p:nvPr/>
          </p:nvSpPr>
          <p:spPr>
            <a:xfrm>
              <a:off x="8070924" y="1928534"/>
              <a:ext cx="41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...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CDB50472-196B-3C4F-44E3-4A8A3B88E84F}"/>
                </a:ext>
              </a:extLst>
            </p:cNvPr>
            <p:cNvSpPr txBox="1"/>
            <p:nvPr/>
          </p:nvSpPr>
          <p:spPr>
            <a:xfrm>
              <a:off x="7949383" y="2778607"/>
              <a:ext cx="41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...</a:t>
              </a:r>
            </a:p>
          </p:txBody>
        </p: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5C31A7AE-0D16-AE1B-2456-2462554B86B9}"/>
                </a:ext>
              </a:extLst>
            </p:cNvPr>
            <p:cNvGrpSpPr/>
            <p:nvPr/>
          </p:nvGrpSpPr>
          <p:grpSpPr>
            <a:xfrm>
              <a:off x="5014971" y="1820304"/>
              <a:ext cx="1413962" cy="599403"/>
              <a:chOff x="4161148" y="782852"/>
              <a:chExt cx="1413962" cy="599403"/>
            </a:xfrm>
          </p:grpSpPr>
          <p:sp>
            <p:nvSpPr>
              <p:cNvPr id="136" name="圆角矩形 135">
                <a:extLst>
                  <a:ext uri="{FF2B5EF4-FFF2-40B4-BE49-F238E27FC236}">
                    <a16:creationId xmlns:a16="http://schemas.microsoft.com/office/drawing/2014/main" id="{DC34EC61-648D-5BE5-A254-26B41573C26A}"/>
                  </a:ext>
                </a:extLst>
              </p:cNvPr>
              <p:cNvSpPr/>
              <p:nvPr/>
            </p:nvSpPr>
            <p:spPr>
              <a:xfrm>
                <a:off x="4161148" y="782852"/>
                <a:ext cx="1413962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137" name="组合 136">
                <a:extLst>
                  <a:ext uri="{FF2B5EF4-FFF2-40B4-BE49-F238E27FC236}">
                    <a16:creationId xmlns:a16="http://schemas.microsoft.com/office/drawing/2014/main" id="{471475E5-1A1D-F834-5C8C-233DF6AB8F78}"/>
                  </a:ext>
                </a:extLst>
              </p:cNvPr>
              <p:cNvGrpSpPr/>
              <p:nvPr/>
            </p:nvGrpSpPr>
            <p:grpSpPr>
              <a:xfrm>
                <a:off x="4290780" y="847651"/>
                <a:ext cx="1154698" cy="468000"/>
                <a:chOff x="4222519" y="2058146"/>
                <a:chExt cx="1154698" cy="468000"/>
              </a:xfrm>
            </p:grpSpPr>
            <p:pic>
              <p:nvPicPr>
                <p:cNvPr id="138" name="图形 137">
                  <a:extLst>
                    <a:ext uri="{FF2B5EF4-FFF2-40B4-BE49-F238E27FC236}">
                      <a16:creationId xmlns:a16="http://schemas.microsoft.com/office/drawing/2014/main" id="{95062779-05DD-0C2B-99FC-53FA17FBF2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2519" y="2058146"/>
                  <a:ext cx="468000" cy="468000"/>
                </a:xfrm>
                <a:prstGeom prst="rect">
                  <a:avLst/>
                </a:prstGeom>
              </p:spPr>
            </p:pic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9ECE8D2A-6831-71F9-62B5-FD0DDD3688A2}"/>
                    </a:ext>
                  </a:extLst>
                </p:cNvPr>
                <p:cNvSpPr txBox="1"/>
                <p:nvPr/>
              </p:nvSpPr>
              <p:spPr>
                <a:xfrm>
                  <a:off x="4531808" y="2108382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/>
                    <a:t>CCS</a:t>
                  </a:r>
                  <a:r>
                    <a:rPr lang="en-US" b="1" baseline="-25000"/>
                    <a:t>0</a:t>
                  </a:r>
                </a:p>
              </p:txBody>
            </p:sp>
          </p:grp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28F72630-4AD9-57EF-157A-76CA4DA7F14D}"/>
                </a:ext>
              </a:extLst>
            </p:cNvPr>
            <p:cNvGrpSpPr/>
            <p:nvPr/>
          </p:nvGrpSpPr>
          <p:grpSpPr>
            <a:xfrm>
              <a:off x="6736828" y="1820654"/>
              <a:ext cx="1413962" cy="599403"/>
              <a:chOff x="4161148" y="782852"/>
              <a:chExt cx="1413962" cy="599403"/>
            </a:xfrm>
          </p:grpSpPr>
          <p:sp>
            <p:nvSpPr>
              <p:cNvPr id="132" name="圆角矩形 131">
                <a:extLst>
                  <a:ext uri="{FF2B5EF4-FFF2-40B4-BE49-F238E27FC236}">
                    <a16:creationId xmlns:a16="http://schemas.microsoft.com/office/drawing/2014/main" id="{765D666F-AC6D-C0BF-C2AA-F5E0571C7015}"/>
                  </a:ext>
                </a:extLst>
              </p:cNvPr>
              <p:cNvSpPr/>
              <p:nvPr/>
            </p:nvSpPr>
            <p:spPr>
              <a:xfrm>
                <a:off x="4161148" y="782852"/>
                <a:ext cx="1413962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789A718D-CFD7-A9A3-045B-39EEB542DBC9}"/>
                  </a:ext>
                </a:extLst>
              </p:cNvPr>
              <p:cNvGrpSpPr/>
              <p:nvPr/>
            </p:nvGrpSpPr>
            <p:grpSpPr>
              <a:xfrm>
                <a:off x="4290780" y="847651"/>
                <a:ext cx="1154698" cy="469804"/>
                <a:chOff x="4222519" y="2058146"/>
                <a:chExt cx="1154698" cy="469804"/>
              </a:xfrm>
            </p:grpSpPr>
            <p:pic>
              <p:nvPicPr>
                <p:cNvPr id="134" name="图形 133">
                  <a:extLst>
                    <a:ext uri="{FF2B5EF4-FFF2-40B4-BE49-F238E27FC236}">
                      <a16:creationId xmlns:a16="http://schemas.microsoft.com/office/drawing/2014/main" id="{DFF66365-4969-20F6-71C9-875C492731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2519" y="2058146"/>
                  <a:ext cx="469804" cy="469804"/>
                </a:xfrm>
                <a:prstGeom prst="rect">
                  <a:avLst/>
                </a:prstGeom>
              </p:spPr>
            </p:pic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0E7E294A-BCEB-0BAD-EE27-D982B86CD90E}"/>
                    </a:ext>
                  </a:extLst>
                </p:cNvPr>
                <p:cNvSpPr txBox="1"/>
                <p:nvPr/>
              </p:nvSpPr>
              <p:spPr>
                <a:xfrm>
                  <a:off x="4531808" y="2108382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/>
                    <a:t>CCS</a:t>
                  </a:r>
                  <a:r>
                    <a:rPr lang="en-US" b="1" baseline="-25000"/>
                    <a:t>1</a:t>
                  </a:r>
                </a:p>
              </p:txBody>
            </p:sp>
          </p:grp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35792DB2-5BA8-33C8-8F37-C2B32F934073}"/>
                </a:ext>
              </a:extLst>
            </p:cNvPr>
            <p:cNvGrpSpPr/>
            <p:nvPr/>
          </p:nvGrpSpPr>
          <p:grpSpPr>
            <a:xfrm>
              <a:off x="8574872" y="1813499"/>
              <a:ext cx="1413962" cy="599403"/>
              <a:chOff x="4161148" y="782852"/>
              <a:chExt cx="1413962" cy="599403"/>
            </a:xfrm>
          </p:grpSpPr>
          <p:sp>
            <p:nvSpPr>
              <p:cNvPr id="128" name="圆角矩形 127">
                <a:extLst>
                  <a:ext uri="{FF2B5EF4-FFF2-40B4-BE49-F238E27FC236}">
                    <a16:creationId xmlns:a16="http://schemas.microsoft.com/office/drawing/2014/main" id="{F1E5E84F-89FD-67B6-B099-F11FEF98C579}"/>
                  </a:ext>
                </a:extLst>
              </p:cNvPr>
              <p:cNvSpPr/>
              <p:nvPr/>
            </p:nvSpPr>
            <p:spPr>
              <a:xfrm>
                <a:off x="4161148" y="782852"/>
                <a:ext cx="1413962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129" name="组合 128">
                <a:extLst>
                  <a:ext uri="{FF2B5EF4-FFF2-40B4-BE49-F238E27FC236}">
                    <a16:creationId xmlns:a16="http://schemas.microsoft.com/office/drawing/2014/main" id="{7E5F19DD-DC87-08D1-F6E4-5FCC92750495}"/>
                  </a:ext>
                </a:extLst>
              </p:cNvPr>
              <p:cNvGrpSpPr/>
              <p:nvPr/>
            </p:nvGrpSpPr>
            <p:grpSpPr>
              <a:xfrm>
                <a:off x="4290780" y="847651"/>
                <a:ext cx="1154698" cy="469804"/>
                <a:chOff x="4222519" y="2058146"/>
                <a:chExt cx="1154698" cy="469804"/>
              </a:xfrm>
            </p:grpSpPr>
            <p:pic>
              <p:nvPicPr>
                <p:cNvPr id="130" name="图形 129">
                  <a:extLst>
                    <a:ext uri="{FF2B5EF4-FFF2-40B4-BE49-F238E27FC236}">
                      <a16:creationId xmlns:a16="http://schemas.microsoft.com/office/drawing/2014/main" id="{0E683EE3-68AF-72DC-0765-6191ADE507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2519" y="2058146"/>
                  <a:ext cx="469804" cy="469804"/>
                </a:xfrm>
                <a:prstGeom prst="rect">
                  <a:avLst/>
                </a:prstGeom>
              </p:spPr>
            </p:pic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3765CB8B-25D8-11D2-A5EB-90BC0C0F7AC8}"/>
                    </a:ext>
                  </a:extLst>
                </p:cNvPr>
                <p:cNvSpPr txBox="1"/>
                <p:nvPr/>
              </p:nvSpPr>
              <p:spPr>
                <a:xfrm>
                  <a:off x="4531808" y="2108382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/>
                    <a:t>CCS</a:t>
                  </a:r>
                  <a:r>
                    <a:rPr lang="en-US" b="1" baseline="-25000"/>
                    <a:t>N</a:t>
                  </a:r>
                </a:p>
              </p:txBody>
            </p:sp>
          </p:grp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D7C1C750-795F-AFE5-40C8-13998C3860BB}"/>
                </a:ext>
              </a:extLst>
            </p:cNvPr>
            <p:cNvGrpSpPr/>
            <p:nvPr/>
          </p:nvGrpSpPr>
          <p:grpSpPr>
            <a:xfrm>
              <a:off x="8312106" y="3825503"/>
              <a:ext cx="1413962" cy="599403"/>
              <a:chOff x="4421875" y="1660316"/>
              <a:chExt cx="1413962" cy="599403"/>
            </a:xfrm>
          </p:grpSpPr>
          <p:sp>
            <p:nvSpPr>
              <p:cNvPr id="124" name="圆角矩形 123">
                <a:extLst>
                  <a:ext uri="{FF2B5EF4-FFF2-40B4-BE49-F238E27FC236}">
                    <a16:creationId xmlns:a16="http://schemas.microsoft.com/office/drawing/2014/main" id="{B38D27AC-9D32-94D4-5168-DBEAE6C13CF1}"/>
                  </a:ext>
                </a:extLst>
              </p:cNvPr>
              <p:cNvSpPr/>
              <p:nvPr/>
            </p:nvSpPr>
            <p:spPr>
              <a:xfrm>
                <a:off x="4421875" y="1660316"/>
                <a:ext cx="1413962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125" name="组合 124">
                <a:extLst>
                  <a:ext uri="{FF2B5EF4-FFF2-40B4-BE49-F238E27FC236}">
                    <a16:creationId xmlns:a16="http://schemas.microsoft.com/office/drawing/2014/main" id="{890EE099-2E10-3E07-0F78-4192D6785A6E}"/>
                  </a:ext>
                </a:extLst>
              </p:cNvPr>
              <p:cNvGrpSpPr/>
              <p:nvPr/>
            </p:nvGrpSpPr>
            <p:grpSpPr>
              <a:xfrm>
                <a:off x="4566962" y="1775351"/>
                <a:ext cx="1114576" cy="369332"/>
                <a:chOff x="4591629" y="1775351"/>
                <a:chExt cx="1114576" cy="369332"/>
              </a:xfrm>
            </p:grpSpPr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20115CB5-2860-65FE-319C-3CAF522D90E7}"/>
                    </a:ext>
                  </a:extLst>
                </p:cNvPr>
                <p:cNvSpPr txBox="1"/>
                <p:nvPr/>
              </p:nvSpPr>
              <p:spPr>
                <a:xfrm>
                  <a:off x="4860796" y="1775351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/>
                    <a:t>MDS</a:t>
                  </a:r>
                  <a:endParaRPr lang="en-US" sz="1050" b="1"/>
                </a:p>
              </p:txBody>
            </p:sp>
            <p:pic>
              <p:nvPicPr>
                <p:cNvPr id="127" name="图形 126" descr="档案盒存档 纯色填充">
                  <a:extLst>
                    <a:ext uri="{FF2B5EF4-FFF2-40B4-BE49-F238E27FC236}">
                      <a16:creationId xmlns:a16="http://schemas.microsoft.com/office/drawing/2014/main" id="{014EC36F-377E-FB65-2968-534F32483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/>
              </p:blipFill>
              <p:spPr>
                <a:xfrm>
                  <a:off x="4591629" y="1775351"/>
                  <a:ext cx="369332" cy="3693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57309EC2-57EC-F712-5FB5-26A946826C2E}"/>
                </a:ext>
              </a:extLst>
            </p:cNvPr>
            <p:cNvGrpSpPr/>
            <p:nvPr/>
          </p:nvGrpSpPr>
          <p:grpSpPr>
            <a:xfrm>
              <a:off x="6472506" y="3825983"/>
              <a:ext cx="1413962" cy="599403"/>
              <a:chOff x="4965761" y="3996734"/>
              <a:chExt cx="1413962" cy="599403"/>
            </a:xfrm>
          </p:grpSpPr>
          <p:sp>
            <p:nvSpPr>
              <p:cNvPr id="120" name="圆角矩形 119">
                <a:extLst>
                  <a:ext uri="{FF2B5EF4-FFF2-40B4-BE49-F238E27FC236}">
                    <a16:creationId xmlns:a16="http://schemas.microsoft.com/office/drawing/2014/main" id="{4735A4A7-440B-805F-55C9-0F6DE4FFC961}"/>
                  </a:ext>
                </a:extLst>
              </p:cNvPr>
              <p:cNvSpPr/>
              <p:nvPr/>
            </p:nvSpPr>
            <p:spPr>
              <a:xfrm>
                <a:off x="4965761" y="3996734"/>
                <a:ext cx="1413962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121" name="组合 120">
                <a:extLst>
                  <a:ext uri="{FF2B5EF4-FFF2-40B4-BE49-F238E27FC236}">
                    <a16:creationId xmlns:a16="http://schemas.microsoft.com/office/drawing/2014/main" id="{3502FE7E-BF4C-2196-45BE-3AEEE52159A4}"/>
                  </a:ext>
                </a:extLst>
              </p:cNvPr>
              <p:cNvGrpSpPr/>
              <p:nvPr/>
            </p:nvGrpSpPr>
            <p:grpSpPr>
              <a:xfrm>
                <a:off x="5141677" y="4110938"/>
                <a:ext cx="1062130" cy="370163"/>
                <a:chOff x="5153523" y="4110938"/>
                <a:chExt cx="1062130" cy="370163"/>
              </a:xfrm>
            </p:grpSpPr>
            <p:sp>
              <p:nvSpPr>
                <p:cNvPr id="122" name="文本框 121">
                  <a:extLst>
                    <a:ext uri="{FF2B5EF4-FFF2-40B4-BE49-F238E27FC236}">
                      <a16:creationId xmlns:a16="http://schemas.microsoft.com/office/drawing/2014/main" id="{22910661-D511-D8FC-6997-459D0DB32C20}"/>
                    </a:ext>
                  </a:extLst>
                </p:cNvPr>
                <p:cNvSpPr txBox="1"/>
                <p:nvPr/>
              </p:nvSpPr>
              <p:spPr>
                <a:xfrm>
                  <a:off x="5370244" y="4111769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/>
                    <a:t>GS</a:t>
                  </a:r>
                  <a:endParaRPr lang="en-US" altLang="zh-CN" b="1" baseline="-25000"/>
                </a:p>
              </p:txBody>
            </p:sp>
            <p:pic>
              <p:nvPicPr>
                <p:cNvPr id="123" name="图形 122">
                  <a:extLst>
                    <a:ext uri="{FF2B5EF4-FFF2-40B4-BE49-F238E27FC236}">
                      <a16:creationId xmlns:a16="http://schemas.microsoft.com/office/drawing/2014/main" id="{1B8D97FC-9413-B895-78CD-86D2781CCA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53523" y="4110938"/>
                  <a:ext cx="370163" cy="3701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5E0B4151-F8C5-6FA2-AE4B-724A71EC79DC}"/>
                </a:ext>
              </a:extLst>
            </p:cNvPr>
            <p:cNvGrpSpPr/>
            <p:nvPr/>
          </p:nvGrpSpPr>
          <p:grpSpPr>
            <a:xfrm>
              <a:off x="4751706" y="3825503"/>
              <a:ext cx="1413962" cy="599403"/>
              <a:chOff x="3747352" y="4194008"/>
              <a:chExt cx="1413962" cy="599403"/>
            </a:xfrm>
          </p:grpSpPr>
          <p:sp>
            <p:nvSpPr>
              <p:cNvPr id="116" name="圆角矩形 115">
                <a:extLst>
                  <a:ext uri="{FF2B5EF4-FFF2-40B4-BE49-F238E27FC236}">
                    <a16:creationId xmlns:a16="http://schemas.microsoft.com/office/drawing/2014/main" id="{8C1EDC6F-B151-FAAB-496D-5284A673AFCB}"/>
                  </a:ext>
                </a:extLst>
              </p:cNvPr>
              <p:cNvSpPr/>
              <p:nvPr/>
            </p:nvSpPr>
            <p:spPr>
              <a:xfrm>
                <a:off x="3747352" y="4194008"/>
                <a:ext cx="1413962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117" name="组合 116">
                <a:extLst>
                  <a:ext uri="{FF2B5EF4-FFF2-40B4-BE49-F238E27FC236}">
                    <a16:creationId xmlns:a16="http://schemas.microsoft.com/office/drawing/2014/main" id="{B4566FBE-049D-8E3E-335E-57311D639418}"/>
                  </a:ext>
                </a:extLst>
              </p:cNvPr>
              <p:cNvGrpSpPr/>
              <p:nvPr/>
            </p:nvGrpSpPr>
            <p:grpSpPr>
              <a:xfrm>
                <a:off x="3911422" y="4309043"/>
                <a:ext cx="1085822" cy="369332"/>
                <a:chOff x="3921193" y="4309043"/>
                <a:chExt cx="1085822" cy="369332"/>
              </a:xfrm>
            </p:grpSpPr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492C6535-B648-E449-D4DA-FF059B5F8DB9}"/>
                    </a:ext>
                  </a:extLst>
                </p:cNvPr>
                <p:cNvSpPr txBox="1"/>
                <p:nvPr/>
              </p:nvSpPr>
              <p:spPr>
                <a:xfrm>
                  <a:off x="4161606" y="4309043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/>
                    <a:t>SLB</a:t>
                  </a:r>
                  <a:endParaRPr lang="en-US" b="1" baseline="-25000"/>
                </a:p>
              </p:txBody>
            </p:sp>
            <p:pic>
              <p:nvPicPr>
                <p:cNvPr id="119" name="图形 118">
                  <a:extLst>
                    <a:ext uri="{FF2B5EF4-FFF2-40B4-BE49-F238E27FC236}">
                      <a16:creationId xmlns:a16="http://schemas.microsoft.com/office/drawing/2014/main" id="{D37C5E9D-97E5-6286-0A63-141B50A638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1193" y="4309043"/>
                  <a:ext cx="369332" cy="3693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D8B22F34-5BA4-65BA-205A-451642217DA2}"/>
                </a:ext>
              </a:extLst>
            </p:cNvPr>
            <p:cNvGrpSpPr/>
            <p:nvPr/>
          </p:nvGrpSpPr>
          <p:grpSpPr>
            <a:xfrm>
              <a:off x="4778994" y="2518284"/>
              <a:ext cx="1413962" cy="917390"/>
              <a:chOff x="2056394" y="4534891"/>
              <a:chExt cx="1413962" cy="917390"/>
            </a:xfrm>
          </p:grpSpPr>
          <p:sp>
            <p:nvSpPr>
              <p:cNvPr id="108" name="圆角矩形 107">
                <a:extLst>
                  <a:ext uri="{FF2B5EF4-FFF2-40B4-BE49-F238E27FC236}">
                    <a16:creationId xmlns:a16="http://schemas.microsoft.com/office/drawing/2014/main" id="{A669FBB4-0C2F-A10D-58AF-FCE9B3F65467}"/>
                  </a:ext>
                </a:extLst>
              </p:cNvPr>
              <p:cNvSpPr/>
              <p:nvPr/>
            </p:nvSpPr>
            <p:spPr>
              <a:xfrm>
                <a:off x="2056394" y="4534891"/>
                <a:ext cx="1413962" cy="917390"/>
              </a:xfrm>
              <a:prstGeom prst="roundRect">
                <a:avLst>
                  <a:gd name="adj" fmla="val 11471"/>
                </a:avLst>
              </a:prstGeom>
              <a:solidFill>
                <a:srgbClr val="F7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10131C83-413B-4343-0C04-68453446F7D9}"/>
                  </a:ext>
                </a:extLst>
              </p:cNvPr>
              <p:cNvGrpSpPr/>
              <p:nvPr/>
            </p:nvGrpSpPr>
            <p:grpSpPr>
              <a:xfrm>
                <a:off x="2234329" y="4649926"/>
                <a:ext cx="1058093" cy="371146"/>
                <a:chOff x="2257964" y="4649926"/>
                <a:chExt cx="1058093" cy="371146"/>
              </a:xfrm>
            </p:grpSpPr>
            <p:sp>
              <p:nvSpPr>
                <p:cNvPr id="114" name="文本框 113">
                  <a:extLst>
                    <a:ext uri="{FF2B5EF4-FFF2-40B4-BE49-F238E27FC236}">
                      <a16:creationId xmlns:a16="http://schemas.microsoft.com/office/drawing/2014/main" id="{1DDB2D19-A51F-BB20-0718-0E08656E3353}"/>
                    </a:ext>
                  </a:extLst>
                </p:cNvPr>
                <p:cNvSpPr txBox="1"/>
                <p:nvPr/>
              </p:nvSpPr>
              <p:spPr>
                <a:xfrm>
                  <a:off x="2470648" y="4649926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/>
                    <a:t>BSS</a:t>
                  </a:r>
                  <a:r>
                    <a:rPr lang="en-US" b="1" baseline="-25000"/>
                    <a:t>0</a:t>
                  </a:r>
                </a:p>
              </p:txBody>
            </p:sp>
            <p:pic>
              <p:nvPicPr>
                <p:cNvPr id="115" name="图形 114" descr="数据库 纯色填充">
                  <a:extLst>
                    <a:ext uri="{FF2B5EF4-FFF2-40B4-BE49-F238E27FC236}">
                      <a16:creationId xmlns:a16="http://schemas.microsoft.com/office/drawing/2014/main" id="{FD3F9FF4-7E4A-96C7-167C-A207A9E388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/>
              </p:blipFill>
              <p:spPr>
                <a:xfrm>
                  <a:off x="2257964" y="4649926"/>
                  <a:ext cx="371146" cy="371146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组合 109">
                <a:extLst>
                  <a:ext uri="{FF2B5EF4-FFF2-40B4-BE49-F238E27FC236}">
                    <a16:creationId xmlns:a16="http://schemas.microsoft.com/office/drawing/2014/main" id="{11C61F4A-F442-0E76-82B4-EC0315EC3C08}"/>
                  </a:ext>
                </a:extLst>
              </p:cNvPr>
              <p:cNvGrpSpPr/>
              <p:nvPr/>
            </p:nvGrpSpPr>
            <p:grpSpPr>
              <a:xfrm>
                <a:off x="2159964" y="4999455"/>
                <a:ext cx="1206822" cy="389508"/>
                <a:chOff x="4768956" y="5032378"/>
                <a:chExt cx="1206822" cy="389508"/>
              </a:xfrm>
            </p:grpSpPr>
            <p:pic>
              <p:nvPicPr>
                <p:cNvPr id="111" name="图形 110">
                  <a:extLst>
                    <a:ext uri="{FF2B5EF4-FFF2-40B4-BE49-F238E27FC236}">
                      <a16:creationId xmlns:a16="http://schemas.microsoft.com/office/drawing/2014/main" id="{3DADEAD2-8259-85D8-4233-106C3DFCF5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68956" y="5032925"/>
                  <a:ext cx="388961" cy="388961"/>
                </a:xfrm>
                <a:prstGeom prst="rect">
                  <a:avLst/>
                </a:prstGeom>
              </p:spPr>
            </p:pic>
            <p:pic>
              <p:nvPicPr>
                <p:cNvPr id="112" name="图形 111">
                  <a:extLst>
                    <a:ext uri="{FF2B5EF4-FFF2-40B4-BE49-F238E27FC236}">
                      <a16:creationId xmlns:a16="http://schemas.microsoft.com/office/drawing/2014/main" id="{B881C56D-7A98-3ED4-461B-4B25825F03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0437" y="5032925"/>
                  <a:ext cx="388961" cy="388961"/>
                </a:xfrm>
                <a:prstGeom prst="rect">
                  <a:avLst/>
                </a:prstGeom>
              </p:spPr>
            </p:pic>
            <p:pic>
              <p:nvPicPr>
                <p:cNvPr id="113" name="图形 112">
                  <a:extLst>
                    <a:ext uri="{FF2B5EF4-FFF2-40B4-BE49-F238E27FC236}">
                      <a16:creationId xmlns:a16="http://schemas.microsoft.com/office/drawing/2014/main" id="{7650AD97-0D9A-46AC-FF67-F31A5B5CE9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6817" y="5032378"/>
                  <a:ext cx="388961" cy="38896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4518C934-142C-F0BA-00DC-00C0624AFE3A}"/>
                </a:ext>
              </a:extLst>
            </p:cNvPr>
            <p:cNvGrpSpPr/>
            <p:nvPr/>
          </p:nvGrpSpPr>
          <p:grpSpPr>
            <a:xfrm>
              <a:off x="6462620" y="2518284"/>
              <a:ext cx="1413962" cy="917390"/>
              <a:chOff x="2056394" y="4534891"/>
              <a:chExt cx="1413962" cy="917390"/>
            </a:xfrm>
          </p:grpSpPr>
          <p:sp>
            <p:nvSpPr>
              <p:cNvPr id="100" name="圆角矩形 99">
                <a:extLst>
                  <a:ext uri="{FF2B5EF4-FFF2-40B4-BE49-F238E27FC236}">
                    <a16:creationId xmlns:a16="http://schemas.microsoft.com/office/drawing/2014/main" id="{B84B4E15-8985-293E-AD0B-B896BF8FF863}"/>
                  </a:ext>
                </a:extLst>
              </p:cNvPr>
              <p:cNvSpPr/>
              <p:nvPr/>
            </p:nvSpPr>
            <p:spPr>
              <a:xfrm>
                <a:off x="2056394" y="4534891"/>
                <a:ext cx="1413962" cy="917390"/>
              </a:xfrm>
              <a:prstGeom prst="roundRect">
                <a:avLst>
                  <a:gd name="adj" fmla="val 11471"/>
                </a:avLst>
              </a:prstGeom>
              <a:solidFill>
                <a:srgbClr val="F7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BBC758B4-199A-92AB-1673-B80C80254A72}"/>
                  </a:ext>
                </a:extLst>
              </p:cNvPr>
              <p:cNvGrpSpPr/>
              <p:nvPr/>
            </p:nvGrpSpPr>
            <p:grpSpPr>
              <a:xfrm>
                <a:off x="2234329" y="4649926"/>
                <a:ext cx="1058093" cy="371146"/>
                <a:chOff x="2257964" y="4649926"/>
                <a:chExt cx="1058093" cy="371146"/>
              </a:xfrm>
            </p:grpSpPr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A3D3867E-2FF0-C669-8BDA-21011DCB9EEE}"/>
                    </a:ext>
                  </a:extLst>
                </p:cNvPr>
                <p:cNvSpPr txBox="1"/>
                <p:nvPr/>
              </p:nvSpPr>
              <p:spPr>
                <a:xfrm>
                  <a:off x="2470648" y="4649926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/>
                    <a:t>BSS</a:t>
                  </a:r>
                  <a:r>
                    <a:rPr lang="en-US" b="1" baseline="-25000"/>
                    <a:t>1</a:t>
                  </a:r>
                </a:p>
              </p:txBody>
            </p:sp>
            <p:pic>
              <p:nvPicPr>
                <p:cNvPr id="107" name="图形 106" descr="数据库 纯色填充">
                  <a:extLst>
                    <a:ext uri="{FF2B5EF4-FFF2-40B4-BE49-F238E27FC236}">
                      <a16:creationId xmlns:a16="http://schemas.microsoft.com/office/drawing/2014/main" id="{8A38B0DA-43C0-1CD8-4F9C-3845865A2C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/>
              </p:blipFill>
              <p:spPr>
                <a:xfrm>
                  <a:off x="2257964" y="4649926"/>
                  <a:ext cx="371146" cy="371146"/>
                </a:xfrm>
                <a:prstGeom prst="rect">
                  <a:avLst/>
                </a:prstGeom>
              </p:spPr>
            </p:pic>
          </p:grpSp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E7AB04D5-B578-751B-869C-4676276ECE27}"/>
                  </a:ext>
                </a:extLst>
              </p:cNvPr>
              <p:cNvGrpSpPr/>
              <p:nvPr/>
            </p:nvGrpSpPr>
            <p:grpSpPr>
              <a:xfrm>
                <a:off x="2159964" y="4999455"/>
                <a:ext cx="1206822" cy="389508"/>
                <a:chOff x="4768956" y="5032378"/>
                <a:chExt cx="1206822" cy="389508"/>
              </a:xfrm>
            </p:grpSpPr>
            <p:pic>
              <p:nvPicPr>
                <p:cNvPr id="103" name="图形 102">
                  <a:extLst>
                    <a:ext uri="{FF2B5EF4-FFF2-40B4-BE49-F238E27FC236}">
                      <a16:creationId xmlns:a16="http://schemas.microsoft.com/office/drawing/2014/main" id="{E16AE3BE-BE5D-1143-BC24-7ADC6D210E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68956" y="5032925"/>
                  <a:ext cx="388961" cy="388961"/>
                </a:xfrm>
                <a:prstGeom prst="rect">
                  <a:avLst/>
                </a:prstGeom>
              </p:spPr>
            </p:pic>
            <p:pic>
              <p:nvPicPr>
                <p:cNvPr id="104" name="图形 103">
                  <a:extLst>
                    <a:ext uri="{FF2B5EF4-FFF2-40B4-BE49-F238E27FC236}">
                      <a16:creationId xmlns:a16="http://schemas.microsoft.com/office/drawing/2014/main" id="{53496C56-1EBB-3626-DCAE-9C065389A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0437" y="5032925"/>
                  <a:ext cx="388961" cy="388961"/>
                </a:xfrm>
                <a:prstGeom prst="rect">
                  <a:avLst/>
                </a:prstGeom>
              </p:spPr>
            </p:pic>
            <p:pic>
              <p:nvPicPr>
                <p:cNvPr id="105" name="图形 104">
                  <a:extLst>
                    <a:ext uri="{FF2B5EF4-FFF2-40B4-BE49-F238E27FC236}">
                      <a16:creationId xmlns:a16="http://schemas.microsoft.com/office/drawing/2014/main" id="{393C97D7-E921-A746-570E-1DC0534FD2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6817" y="5032378"/>
                  <a:ext cx="388961" cy="38896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6F2F468F-8029-E7BE-FF0F-9BEE07403B89}"/>
                </a:ext>
              </a:extLst>
            </p:cNvPr>
            <p:cNvGrpSpPr/>
            <p:nvPr/>
          </p:nvGrpSpPr>
          <p:grpSpPr>
            <a:xfrm>
              <a:off x="8302224" y="2516823"/>
              <a:ext cx="1413962" cy="917390"/>
              <a:chOff x="2056394" y="4534891"/>
              <a:chExt cx="1413962" cy="917390"/>
            </a:xfrm>
          </p:grpSpPr>
          <p:sp>
            <p:nvSpPr>
              <p:cNvPr id="92" name="圆角矩形 91">
                <a:extLst>
                  <a:ext uri="{FF2B5EF4-FFF2-40B4-BE49-F238E27FC236}">
                    <a16:creationId xmlns:a16="http://schemas.microsoft.com/office/drawing/2014/main" id="{733AB1E3-E8E3-64A6-76BE-4378F5EBE889}"/>
                  </a:ext>
                </a:extLst>
              </p:cNvPr>
              <p:cNvSpPr/>
              <p:nvPr/>
            </p:nvSpPr>
            <p:spPr>
              <a:xfrm>
                <a:off x="2056394" y="4534891"/>
                <a:ext cx="1413962" cy="917390"/>
              </a:xfrm>
              <a:prstGeom prst="roundRect">
                <a:avLst>
                  <a:gd name="adj" fmla="val 11471"/>
                </a:avLst>
              </a:prstGeom>
              <a:solidFill>
                <a:srgbClr val="F7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baseline="-25000"/>
              </a:p>
            </p:txBody>
          </p:sp>
          <p:grpSp>
            <p:nvGrpSpPr>
              <p:cNvPr id="93" name="组合 92">
                <a:extLst>
                  <a:ext uri="{FF2B5EF4-FFF2-40B4-BE49-F238E27FC236}">
                    <a16:creationId xmlns:a16="http://schemas.microsoft.com/office/drawing/2014/main" id="{F7B16E22-550D-110E-754A-CBF0E41E7D77}"/>
                  </a:ext>
                </a:extLst>
              </p:cNvPr>
              <p:cNvGrpSpPr/>
              <p:nvPr/>
            </p:nvGrpSpPr>
            <p:grpSpPr>
              <a:xfrm>
                <a:off x="2234329" y="4649926"/>
                <a:ext cx="1058093" cy="371146"/>
                <a:chOff x="2257964" y="4649926"/>
                <a:chExt cx="1058093" cy="371146"/>
              </a:xfrm>
            </p:grpSpPr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B1B75B07-F3BA-0325-358A-116EC62F5258}"/>
                    </a:ext>
                  </a:extLst>
                </p:cNvPr>
                <p:cNvSpPr txBox="1"/>
                <p:nvPr/>
              </p:nvSpPr>
              <p:spPr>
                <a:xfrm>
                  <a:off x="2470648" y="4649926"/>
                  <a:ext cx="845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/>
                    <a:t>BSS</a:t>
                  </a:r>
                  <a:r>
                    <a:rPr lang="en-US" b="1" baseline="-25000"/>
                    <a:t>M</a:t>
                  </a:r>
                </a:p>
              </p:txBody>
            </p:sp>
            <p:pic>
              <p:nvPicPr>
                <p:cNvPr id="99" name="图形 98" descr="数据库 纯色填充">
                  <a:extLst>
                    <a:ext uri="{FF2B5EF4-FFF2-40B4-BE49-F238E27FC236}">
                      <a16:creationId xmlns:a16="http://schemas.microsoft.com/office/drawing/2014/main" id="{4BCB14EE-5CC6-9FFF-E575-6B65FF9E32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/>
              </p:blipFill>
              <p:spPr>
                <a:xfrm>
                  <a:off x="2257964" y="4649926"/>
                  <a:ext cx="371146" cy="371146"/>
                </a:xfrm>
                <a:prstGeom prst="rect">
                  <a:avLst/>
                </a:prstGeom>
              </p:spPr>
            </p:pic>
          </p:grp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F71A195A-6315-E560-B9B5-4074BB335D4C}"/>
                  </a:ext>
                </a:extLst>
              </p:cNvPr>
              <p:cNvGrpSpPr/>
              <p:nvPr/>
            </p:nvGrpSpPr>
            <p:grpSpPr>
              <a:xfrm>
                <a:off x="2159964" y="4999455"/>
                <a:ext cx="1206822" cy="389508"/>
                <a:chOff x="4768956" y="5032378"/>
                <a:chExt cx="1206822" cy="389508"/>
              </a:xfrm>
            </p:grpSpPr>
            <p:pic>
              <p:nvPicPr>
                <p:cNvPr id="95" name="图形 94">
                  <a:extLst>
                    <a:ext uri="{FF2B5EF4-FFF2-40B4-BE49-F238E27FC236}">
                      <a16:creationId xmlns:a16="http://schemas.microsoft.com/office/drawing/2014/main" id="{FCF2030D-C052-7678-EBE8-914399B804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68956" y="5032925"/>
                  <a:ext cx="388961" cy="388961"/>
                </a:xfrm>
                <a:prstGeom prst="rect">
                  <a:avLst/>
                </a:prstGeom>
              </p:spPr>
            </p:pic>
            <p:pic>
              <p:nvPicPr>
                <p:cNvPr id="96" name="图形 95">
                  <a:extLst>
                    <a:ext uri="{FF2B5EF4-FFF2-40B4-BE49-F238E27FC236}">
                      <a16:creationId xmlns:a16="http://schemas.microsoft.com/office/drawing/2014/main" id="{5490EEBE-F2E5-F979-E0BD-3D73DB46D2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0437" y="5032925"/>
                  <a:ext cx="388961" cy="388961"/>
                </a:xfrm>
                <a:prstGeom prst="rect">
                  <a:avLst/>
                </a:prstGeom>
              </p:spPr>
            </p:pic>
            <p:pic>
              <p:nvPicPr>
                <p:cNvPr id="97" name="图形 96">
                  <a:extLst>
                    <a:ext uri="{FF2B5EF4-FFF2-40B4-BE49-F238E27FC236}">
                      <a16:creationId xmlns:a16="http://schemas.microsoft.com/office/drawing/2014/main" id="{2B95930F-0471-ACD1-0E8D-F8FF484D19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6817" y="5032378"/>
                  <a:ext cx="388961" cy="388961"/>
                </a:xfrm>
                <a:prstGeom prst="rect">
                  <a:avLst/>
                </a:prstGeom>
              </p:spPr>
            </p:pic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A32C8188-CC2F-1A92-19FF-BFCE5D38FD0E}"/>
                  </a:ext>
                </a:extLst>
              </p:cNvPr>
              <p:cNvSpPr/>
              <p:nvPr/>
            </p:nvSpPr>
            <p:spPr>
              <a:xfrm>
                <a:off x="3788240" y="4888577"/>
                <a:ext cx="316537" cy="502088"/>
              </a:xfrm>
              <a:prstGeom prst="roundRect">
                <a:avLst/>
              </a:prstGeom>
              <a:pattFill prst="pct90">
                <a:fgClr>
                  <a:srgbClr val="52B049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16" name="圆角矩形 15">
                <a:extLst>
                  <a:ext uri="{FF2B5EF4-FFF2-40B4-BE49-F238E27FC236}">
                    <a16:creationId xmlns:a16="http://schemas.microsoft.com/office/drawing/2014/main" id="{A32C8188-CC2F-1A92-19FF-BFCE5D38F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40" y="4888577"/>
                <a:ext cx="316537" cy="502088"/>
              </a:xfrm>
              <a:prstGeom prst="roundRect">
                <a:avLst/>
              </a:prstGeom>
              <a:blipFill>
                <a:blip r:embed="rId16"/>
                <a:stretch>
                  <a:fillRect l="-1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A93AA70C-E23E-900A-7C64-B9D0B2927827}"/>
              </a:ext>
            </a:extLst>
          </p:cNvPr>
          <p:cNvGrpSpPr/>
          <p:nvPr/>
        </p:nvGrpSpPr>
        <p:grpSpPr>
          <a:xfrm>
            <a:off x="4828517" y="5507792"/>
            <a:ext cx="1037555" cy="504000"/>
            <a:chOff x="5090401" y="5085172"/>
            <a:chExt cx="1037555" cy="504000"/>
          </a:xfrm>
        </p:grpSpPr>
        <p:sp>
          <p:nvSpPr>
            <p:cNvPr id="35" name="圆角矩形 34">
              <a:extLst>
                <a:ext uri="{FF2B5EF4-FFF2-40B4-BE49-F238E27FC236}">
                  <a16:creationId xmlns:a16="http://schemas.microsoft.com/office/drawing/2014/main" id="{56EDAAC4-45D4-312D-683D-744CE571982E}"/>
                </a:ext>
              </a:extLst>
            </p:cNvPr>
            <p:cNvSpPr/>
            <p:nvPr/>
          </p:nvSpPr>
          <p:spPr>
            <a:xfrm>
              <a:off x="5112802" y="5085172"/>
              <a:ext cx="1015154" cy="502088"/>
            </a:xfrm>
            <a:prstGeom prst="roundRect">
              <a:avLst/>
            </a:prstGeom>
            <a:pattFill prst="pct90">
              <a:fgClr>
                <a:srgbClr val="52B04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1E69016D-B3FA-2F54-3AC5-2F0993D8A15D}"/>
                    </a:ext>
                  </a:extLst>
                </p:cNvPr>
                <p:cNvSpPr/>
                <p:nvPr/>
              </p:nvSpPr>
              <p:spPr>
                <a:xfrm>
                  <a:off x="5423957" y="5085172"/>
                  <a:ext cx="383666" cy="504000"/>
                </a:xfrm>
                <a:prstGeom prst="rect">
                  <a:avLst/>
                </a:prstGeom>
                <a:solidFill>
                  <a:srgbClr val="97DFB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altLang="zh-CN" sz="18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1E69016D-B3FA-2F54-3AC5-2F0993D8A1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3957" y="5085172"/>
                  <a:ext cx="383666" cy="5040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C749BFDE-9EAB-5B31-AE50-5765AC484615}"/>
                    </a:ext>
                  </a:extLst>
                </p:cNvPr>
                <p:cNvSpPr txBox="1"/>
                <p:nvPr/>
              </p:nvSpPr>
              <p:spPr>
                <a:xfrm>
                  <a:off x="5090401" y="5182328"/>
                  <a:ext cx="3571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C749BFDE-9EAB-5B31-AE50-5765AC484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401" y="5182328"/>
                  <a:ext cx="357150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760C777A-5D7C-4ABF-7195-7BD530DF2E0E}"/>
                    </a:ext>
                  </a:extLst>
                </p:cNvPr>
                <p:cNvSpPr txBox="1"/>
                <p:nvPr/>
              </p:nvSpPr>
              <p:spPr>
                <a:xfrm>
                  <a:off x="5816500" y="5182328"/>
                  <a:ext cx="2837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760C777A-5D7C-4ABF-7195-7BD530DF2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00" y="5182328"/>
                  <a:ext cx="283727" cy="307777"/>
                </a:xfrm>
                <a:prstGeom prst="rect">
                  <a:avLst/>
                </a:prstGeom>
                <a:blipFill>
                  <a:blip r:embed="rId19"/>
                  <a:stretch>
                    <a:fillRect l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FCB3D2A-141B-AA13-351E-CA59BD1EF052}"/>
              </a:ext>
            </a:extLst>
          </p:cNvPr>
          <p:cNvGrpSpPr/>
          <p:nvPr/>
        </p:nvGrpSpPr>
        <p:grpSpPr>
          <a:xfrm>
            <a:off x="6429420" y="4887259"/>
            <a:ext cx="947043" cy="504000"/>
            <a:chOff x="5090401" y="5085172"/>
            <a:chExt cx="947043" cy="504000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0FD5243D-4478-D866-301A-ED598F882978}"/>
                </a:ext>
              </a:extLst>
            </p:cNvPr>
            <p:cNvSpPr/>
            <p:nvPr/>
          </p:nvSpPr>
          <p:spPr>
            <a:xfrm>
              <a:off x="5112802" y="5085172"/>
              <a:ext cx="924642" cy="502088"/>
            </a:xfrm>
            <a:prstGeom prst="roundRect">
              <a:avLst/>
            </a:prstGeom>
            <a:pattFill prst="pct90">
              <a:fgClr>
                <a:srgbClr val="52B04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60CCB977-2F55-6FDA-5CEB-789160B5CF81}"/>
                    </a:ext>
                  </a:extLst>
                </p:cNvPr>
                <p:cNvSpPr/>
                <p:nvPr/>
              </p:nvSpPr>
              <p:spPr>
                <a:xfrm>
                  <a:off x="5423957" y="5085172"/>
                  <a:ext cx="316537" cy="504000"/>
                </a:xfrm>
                <a:prstGeom prst="rect">
                  <a:avLst/>
                </a:prstGeom>
                <a:solidFill>
                  <a:srgbClr val="97DFB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zh-CN" sz="18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60CCB977-2F55-6FDA-5CEB-789160B5CF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3957" y="5085172"/>
                  <a:ext cx="316537" cy="504000"/>
                </a:xfrm>
                <a:prstGeom prst="rect">
                  <a:avLst/>
                </a:prstGeom>
                <a:blipFill>
                  <a:blip r:embed="rId20"/>
                  <a:stretch>
                    <a:fillRect l="-1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1FF4C4ED-C9C0-87E5-63B5-87EC695CFEC5}"/>
                    </a:ext>
                  </a:extLst>
                </p:cNvPr>
                <p:cNvSpPr txBox="1"/>
                <p:nvPr/>
              </p:nvSpPr>
              <p:spPr>
                <a:xfrm>
                  <a:off x="5090401" y="5182328"/>
                  <a:ext cx="3571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1FF4C4ED-C9C0-87E5-63B5-87EC695CF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401" y="5182328"/>
                  <a:ext cx="357150" cy="3077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F15163A2-30E2-F5E1-A9CF-B69D40DE12D9}"/>
                    </a:ext>
                  </a:extLst>
                </p:cNvPr>
                <p:cNvSpPr txBox="1"/>
                <p:nvPr/>
              </p:nvSpPr>
              <p:spPr>
                <a:xfrm>
                  <a:off x="5740494" y="5182328"/>
                  <a:ext cx="2969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F15163A2-30E2-F5E1-A9CF-B69D40DE1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0494" y="5182328"/>
                  <a:ext cx="296950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40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0C52817-0917-185D-3078-C3F55DF29E6C}"/>
              </a:ext>
            </a:extLst>
          </p:cNvPr>
          <p:cNvGrpSpPr/>
          <p:nvPr/>
        </p:nvGrpSpPr>
        <p:grpSpPr>
          <a:xfrm>
            <a:off x="7736822" y="6139363"/>
            <a:ext cx="1037555" cy="504000"/>
            <a:chOff x="5090401" y="5085172"/>
            <a:chExt cx="1037555" cy="504000"/>
          </a:xfrm>
        </p:grpSpPr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614CCAD5-63D0-F649-028E-3492E3A9EBDD}"/>
                </a:ext>
              </a:extLst>
            </p:cNvPr>
            <p:cNvSpPr/>
            <p:nvPr/>
          </p:nvSpPr>
          <p:spPr>
            <a:xfrm>
              <a:off x="5112802" y="5085172"/>
              <a:ext cx="1015154" cy="502088"/>
            </a:xfrm>
            <a:prstGeom prst="roundRect">
              <a:avLst/>
            </a:prstGeom>
            <a:pattFill prst="pct90">
              <a:fgClr>
                <a:srgbClr val="52B04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8CCF35F7-266A-FC69-8376-153A7BA90F0C}"/>
                    </a:ext>
                  </a:extLst>
                </p:cNvPr>
                <p:cNvSpPr/>
                <p:nvPr/>
              </p:nvSpPr>
              <p:spPr>
                <a:xfrm>
                  <a:off x="5423957" y="5085172"/>
                  <a:ext cx="307961" cy="504000"/>
                </a:xfrm>
                <a:prstGeom prst="rect">
                  <a:avLst/>
                </a:prstGeom>
                <a:solidFill>
                  <a:srgbClr val="97DFB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zh-CN" sz="18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8CCF35F7-266A-FC69-8376-153A7BA90F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3957" y="5085172"/>
                  <a:ext cx="307961" cy="504000"/>
                </a:xfrm>
                <a:prstGeom prst="rect">
                  <a:avLst/>
                </a:prstGeom>
                <a:blipFill>
                  <a:blip r:embed="rId23"/>
                  <a:stretch>
                    <a:fillRect l="-6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2FA0EE0E-5B2F-0213-4A4C-A4142AD5278D}"/>
                    </a:ext>
                  </a:extLst>
                </p:cNvPr>
                <p:cNvSpPr txBox="1"/>
                <p:nvPr/>
              </p:nvSpPr>
              <p:spPr>
                <a:xfrm>
                  <a:off x="5090401" y="5182328"/>
                  <a:ext cx="3571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2FA0EE0E-5B2F-0213-4A4C-A4142AD527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401" y="5182328"/>
                  <a:ext cx="357150" cy="30777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F01F89EC-073B-59C3-3656-67CAB613EA82}"/>
                    </a:ext>
                  </a:extLst>
                </p:cNvPr>
                <p:cNvSpPr txBox="1"/>
                <p:nvPr/>
              </p:nvSpPr>
              <p:spPr>
                <a:xfrm>
                  <a:off x="5754402" y="5182328"/>
                  <a:ext cx="3683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0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F01F89EC-073B-59C3-3656-67CAB613E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4402" y="5182328"/>
                  <a:ext cx="368309" cy="30777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圆角矩形 21">
                <a:extLst>
                  <a:ext uri="{FF2B5EF4-FFF2-40B4-BE49-F238E27FC236}">
                    <a16:creationId xmlns:a16="http://schemas.microsoft.com/office/drawing/2014/main" id="{61E3D1CC-1EFC-0057-AC08-C8F8F441BD59}"/>
                  </a:ext>
                </a:extLst>
              </p:cNvPr>
              <p:cNvSpPr/>
              <p:nvPr/>
            </p:nvSpPr>
            <p:spPr>
              <a:xfrm>
                <a:off x="9158919" y="4894498"/>
                <a:ext cx="316537" cy="502088"/>
              </a:xfrm>
              <a:prstGeom prst="roundRect">
                <a:avLst/>
              </a:prstGeom>
              <a:pattFill prst="pct90">
                <a:fgClr>
                  <a:srgbClr val="52B049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2" name="圆角矩形 21">
                <a:extLst>
                  <a:ext uri="{FF2B5EF4-FFF2-40B4-BE49-F238E27FC236}">
                    <a16:creationId xmlns:a16="http://schemas.microsoft.com/office/drawing/2014/main" id="{61E3D1CC-1EFC-0057-AC08-C8F8F441B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919" y="4894498"/>
                <a:ext cx="316537" cy="502088"/>
              </a:xfrm>
              <a:prstGeom prst="roundRect">
                <a:avLst/>
              </a:prstGeom>
              <a:blipFill>
                <a:blip r:embed="rId26"/>
                <a:stretch>
                  <a:fillRect l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BC1F0A74-4325-9F54-B215-B626A91555DB}"/>
              </a:ext>
            </a:extLst>
          </p:cNvPr>
          <p:cNvCxnSpPr>
            <a:cxnSpLocks/>
            <a:stCxn id="16" idx="3"/>
            <a:endCxn id="37" idx="1"/>
          </p:cNvCxnSpPr>
          <p:nvPr/>
        </p:nvCxnSpPr>
        <p:spPr>
          <a:xfrm>
            <a:off x="4104777" y="5139621"/>
            <a:ext cx="723740" cy="619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9899ED44-0400-466F-B40F-ED4550F7C59D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 flipV="1">
            <a:off x="5866072" y="5138304"/>
            <a:ext cx="563348" cy="6205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F4548D0B-CF76-D455-887C-98B7824A9B0A}"/>
              </a:ext>
            </a:extLst>
          </p:cNvPr>
          <p:cNvCxnSpPr>
            <a:cxnSpLocks/>
            <a:stCxn id="34" idx="3"/>
            <a:endCxn id="29" idx="1"/>
          </p:cNvCxnSpPr>
          <p:nvPr/>
        </p:nvCxnSpPr>
        <p:spPr>
          <a:xfrm>
            <a:off x="7376463" y="5138304"/>
            <a:ext cx="360359" cy="12521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1C3DDA69-239F-70F5-87AC-0B76BEA66E4D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8769132" y="5145542"/>
            <a:ext cx="389787" cy="1244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8ED097E4-9047-B899-E5AC-760F61BD4610}"/>
              </a:ext>
            </a:extLst>
          </p:cNvPr>
          <p:cNvGrpSpPr/>
          <p:nvPr/>
        </p:nvGrpSpPr>
        <p:grpSpPr>
          <a:xfrm>
            <a:off x="1949563" y="1818061"/>
            <a:ext cx="2068355" cy="1537267"/>
            <a:chOff x="2081213" y="1821998"/>
            <a:chExt cx="2068355" cy="1537267"/>
          </a:xfrm>
        </p:grpSpPr>
        <p:sp>
          <p:nvSpPr>
            <p:cNvPr id="60" name="圆角矩形 59">
              <a:extLst>
                <a:ext uri="{FF2B5EF4-FFF2-40B4-BE49-F238E27FC236}">
                  <a16:creationId xmlns:a16="http://schemas.microsoft.com/office/drawing/2014/main" id="{DFEAA39A-94D5-1028-4BBF-6A6DA025DE06}"/>
                </a:ext>
              </a:extLst>
            </p:cNvPr>
            <p:cNvSpPr/>
            <p:nvPr/>
          </p:nvSpPr>
          <p:spPr>
            <a:xfrm>
              <a:off x="2081213" y="1821998"/>
              <a:ext cx="2068355" cy="1537267"/>
            </a:xfrm>
            <a:prstGeom prst="roundRect">
              <a:avLst>
                <a:gd name="adj" fmla="val 4914"/>
              </a:avLst>
            </a:prstGeom>
            <a:solidFill>
              <a:srgbClr val="F7D3A3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81BD561F-964F-2210-E8AA-5D19B7B82242}"/>
                </a:ext>
              </a:extLst>
            </p:cNvPr>
            <p:cNvGrpSpPr/>
            <p:nvPr/>
          </p:nvGrpSpPr>
          <p:grpSpPr>
            <a:xfrm>
              <a:off x="2496991" y="1822614"/>
              <a:ext cx="1131602" cy="369332"/>
              <a:chOff x="3105768" y="914816"/>
              <a:chExt cx="1131602" cy="369332"/>
            </a:xfrm>
          </p:grpSpPr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1B6E817A-DB8C-12FC-BD95-E5F0A6B3D2C4}"/>
                  </a:ext>
                </a:extLst>
              </p:cNvPr>
              <p:cNvSpPr txBox="1"/>
              <p:nvPr/>
            </p:nvSpPr>
            <p:spPr>
              <a:xfrm>
                <a:off x="3212967" y="914816"/>
                <a:ext cx="1024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Node</a:t>
                </a:r>
              </a:p>
            </p:txBody>
          </p:sp>
          <p:pic>
            <p:nvPicPr>
              <p:cNvPr id="145" name="图形 144" descr="服务器 纯色填充">
                <a:extLst>
                  <a:ext uri="{FF2B5EF4-FFF2-40B4-BE49-F238E27FC236}">
                    <a16:creationId xmlns:a16="http://schemas.microsoft.com/office/drawing/2014/main" id="{B662A133-6D6C-8A8B-5E79-F96EB907D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3105768" y="950803"/>
                <a:ext cx="318364" cy="318364"/>
              </a:xfrm>
              <a:prstGeom prst="rect">
                <a:avLst/>
              </a:prstGeom>
            </p:spPr>
          </p:pic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72E86673-6384-79E2-7B6C-C395C74B90D4}"/>
                </a:ext>
              </a:extLst>
            </p:cNvPr>
            <p:cNvGrpSpPr/>
            <p:nvPr/>
          </p:nvGrpSpPr>
          <p:grpSpPr>
            <a:xfrm>
              <a:off x="2156601" y="2252321"/>
              <a:ext cx="1919580" cy="302369"/>
              <a:chOff x="2679717" y="1339138"/>
              <a:chExt cx="1919580" cy="302369"/>
            </a:xfrm>
          </p:grpSpPr>
          <p:sp>
            <p:nvSpPr>
              <p:cNvPr id="142" name="圆角矩形 141">
                <a:extLst>
                  <a:ext uri="{FF2B5EF4-FFF2-40B4-BE49-F238E27FC236}">
                    <a16:creationId xmlns:a16="http://schemas.microsoft.com/office/drawing/2014/main" id="{AD97E343-CEFF-2418-BE76-2715570EA623}"/>
                  </a:ext>
                </a:extLst>
              </p:cNvPr>
              <p:cNvSpPr/>
              <p:nvPr/>
            </p:nvSpPr>
            <p:spPr>
              <a:xfrm>
                <a:off x="2679717" y="1344523"/>
                <a:ext cx="1919580" cy="291600"/>
              </a:xfrm>
              <a:prstGeom prst="roundRect">
                <a:avLst>
                  <a:gd name="adj" fmla="val 23011"/>
                </a:avLst>
              </a:prstGeom>
              <a:solidFill>
                <a:srgbClr val="F9A96C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Application</a:t>
                </a:r>
              </a:p>
            </p:txBody>
          </p:sp>
          <p:pic>
            <p:nvPicPr>
              <p:cNvPr id="143" name="图形 142">
                <a:extLst>
                  <a:ext uri="{FF2B5EF4-FFF2-40B4-BE49-F238E27FC236}">
                    <a16:creationId xmlns:a16="http://schemas.microsoft.com/office/drawing/2014/main" id="{B5B31011-ACDC-9E35-CE6E-3F3447B55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2737540" y="1339138"/>
                <a:ext cx="302369" cy="302369"/>
              </a:xfrm>
              <a:prstGeom prst="rect">
                <a:avLst/>
              </a:prstGeom>
            </p:spPr>
          </p:pic>
        </p:grp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0B91E4E3-E2A6-E6A6-F05D-685B08D9CD8B}"/>
                </a:ext>
              </a:extLst>
            </p:cNvPr>
            <p:cNvSpPr txBox="1"/>
            <p:nvPr/>
          </p:nvSpPr>
          <p:spPr>
            <a:xfrm>
              <a:off x="3116901" y="2538423"/>
              <a:ext cx="869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Read</a:t>
              </a: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FD0603CB-962D-0D6C-639E-98B9449985F8}"/>
                </a:ext>
              </a:extLst>
            </p:cNvPr>
            <p:cNvGrpSpPr/>
            <p:nvPr/>
          </p:nvGrpSpPr>
          <p:grpSpPr>
            <a:xfrm>
              <a:off x="3025718" y="2553622"/>
              <a:ext cx="181347" cy="260150"/>
              <a:chOff x="1587154" y="3777399"/>
              <a:chExt cx="181347" cy="151451"/>
            </a:xfrm>
          </p:grpSpPr>
          <p:cxnSp>
            <p:nvCxnSpPr>
              <p:cNvPr id="140" name="直线箭头连接符 139">
                <a:extLst>
                  <a:ext uri="{FF2B5EF4-FFF2-40B4-BE49-F238E27FC236}">
                    <a16:creationId xmlns:a16="http://schemas.microsoft.com/office/drawing/2014/main" id="{86FAF452-B206-5993-CF8D-09355EF9E0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154" y="3784333"/>
                <a:ext cx="0" cy="1445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线箭头连接符 140">
                <a:extLst>
                  <a:ext uri="{FF2B5EF4-FFF2-40B4-BE49-F238E27FC236}">
                    <a16:creationId xmlns:a16="http://schemas.microsoft.com/office/drawing/2014/main" id="{F37D68B8-5C8F-2CBF-B264-C3364CC3D3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6818" y="3777399"/>
                <a:ext cx="1683" cy="1432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F31E9968-93D5-6BFE-E850-85F7C9D249BD}"/>
                </a:ext>
              </a:extLst>
            </p:cNvPr>
            <p:cNvSpPr txBox="1"/>
            <p:nvPr/>
          </p:nvSpPr>
          <p:spPr>
            <a:xfrm>
              <a:off x="2233044" y="2537205"/>
              <a:ext cx="869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Write</a:t>
              </a:r>
            </a:p>
          </p:txBody>
        </p:sp>
        <p:sp>
          <p:nvSpPr>
            <p:cNvPr id="88" name="圆角矩形 87">
              <a:extLst>
                <a:ext uri="{FF2B5EF4-FFF2-40B4-BE49-F238E27FC236}">
                  <a16:creationId xmlns:a16="http://schemas.microsoft.com/office/drawing/2014/main" id="{2BE876E3-73E8-E6B5-3CCA-910CA0BAD28B}"/>
                </a:ext>
              </a:extLst>
            </p:cNvPr>
            <p:cNvSpPr/>
            <p:nvPr/>
          </p:nvSpPr>
          <p:spPr>
            <a:xfrm>
              <a:off x="2156602" y="2813772"/>
              <a:ext cx="1919579" cy="474013"/>
            </a:xfrm>
            <a:prstGeom prst="roundRect">
              <a:avLst>
                <a:gd name="adj" fmla="val 23011"/>
              </a:avLst>
            </a:prstGeom>
            <a:solidFill>
              <a:srgbClr val="F9A96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Virtual Disk Client (VDC)</a:t>
              </a:r>
            </a:p>
          </p:txBody>
        </p:sp>
      </p:grpSp>
      <p:sp>
        <p:nvSpPr>
          <p:cNvPr id="153" name="圆角矩形标注 152">
            <a:extLst>
              <a:ext uri="{FF2B5EF4-FFF2-40B4-BE49-F238E27FC236}">
                <a16:creationId xmlns:a16="http://schemas.microsoft.com/office/drawing/2014/main" id="{42EA237D-2728-010F-DDFF-DD9E812BDE2F}"/>
              </a:ext>
            </a:extLst>
          </p:cNvPr>
          <p:cNvSpPr/>
          <p:nvPr/>
        </p:nvSpPr>
        <p:spPr>
          <a:xfrm>
            <a:off x="257623" y="3089766"/>
            <a:ext cx="2014595" cy="729682"/>
          </a:xfrm>
          <a:prstGeom prst="wedgeRoundRectCallout">
            <a:avLst>
              <a:gd name="adj1" fmla="val 51232"/>
              <a:gd name="adj2" fmla="val -10656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CN" sz="1400">
                <a:solidFill>
                  <a:schemeClr val="tx1"/>
                </a:solidFill>
              </a:rPr>
              <a:t>Traced with </a:t>
            </a:r>
            <a:r>
              <a:rPr lang="en-US" altLang="zh-CN" sz="1400" b="1" err="1">
                <a:solidFill>
                  <a:srgbClr val="F7B26C"/>
                </a:solidFill>
              </a:rPr>
              <a:t>bpftrace</a:t>
            </a:r>
            <a:endParaRPr lang="en-US" altLang="zh-CN" sz="1400">
              <a:solidFill>
                <a:schemeClr val="tx1"/>
              </a:solidFill>
            </a:endParaRPr>
          </a:p>
          <a:p>
            <a:pPr algn="ctr"/>
            <a:r>
              <a:rPr lang="en-US" altLang="zh-CN" sz="1400">
                <a:solidFill>
                  <a:schemeClr val="tx1"/>
                </a:solidFill>
              </a:rPr>
              <a:t>Stored in </a:t>
            </a:r>
            <a:r>
              <a:rPr lang="en-US" altLang="zh-CN" sz="1400" b="1">
                <a:solidFill>
                  <a:srgbClr val="F7B26C"/>
                </a:solidFill>
              </a:rPr>
              <a:t>SPC</a:t>
            </a:r>
            <a:r>
              <a:rPr lang="en-US" altLang="zh-CN" sz="1400">
                <a:solidFill>
                  <a:schemeClr val="tx1"/>
                </a:solidFill>
              </a:rPr>
              <a:t> format</a:t>
            </a:r>
            <a:endParaRPr lang="en-US" altLang="zh-CN" sz="1400" b="1">
              <a:solidFill>
                <a:srgbClr val="F7B26C"/>
              </a:solidFill>
            </a:endParaRPr>
          </a:p>
        </p:txBody>
      </p: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8F151AAB-21FA-2984-BA12-1383482B1B6D}"/>
              </a:ext>
            </a:extLst>
          </p:cNvPr>
          <p:cNvGrpSpPr/>
          <p:nvPr/>
        </p:nvGrpSpPr>
        <p:grpSpPr>
          <a:xfrm>
            <a:off x="10086785" y="1110725"/>
            <a:ext cx="1929561" cy="3492175"/>
            <a:chOff x="10086785" y="1110725"/>
            <a:chExt cx="1929561" cy="3492175"/>
          </a:xfrm>
        </p:grpSpPr>
        <p:sp>
          <p:nvSpPr>
            <p:cNvPr id="160" name="圆角矩形 159">
              <a:extLst>
                <a:ext uri="{FF2B5EF4-FFF2-40B4-BE49-F238E27FC236}">
                  <a16:creationId xmlns:a16="http://schemas.microsoft.com/office/drawing/2014/main" id="{D73D2A3B-7E6E-8D3E-2CCE-604219BE6C76}"/>
                </a:ext>
              </a:extLst>
            </p:cNvPr>
            <p:cNvSpPr/>
            <p:nvPr/>
          </p:nvSpPr>
          <p:spPr>
            <a:xfrm>
              <a:off x="10086785" y="1110725"/>
              <a:ext cx="1929561" cy="3492175"/>
            </a:xfrm>
            <a:prstGeom prst="roundRect">
              <a:avLst>
                <a:gd name="adj" fmla="val 4770"/>
              </a:avLst>
            </a:prstGeom>
            <a:solidFill>
              <a:srgbClr val="F7A880">
                <a:alpha val="29875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3B23EDD8-4F4F-8112-B1EC-B97F62CC9C2A}"/>
                </a:ext>
              </a:extLst>
            </p:cNvPr>
            <p:cNvGrpSpPr/>
            <p:nvPr/>
          </p:nvGrpSpPr>
          <p:grpSpPr>
            <a:xfrm>
              <a:off x="10167595" y="1273121"/>
              <a:ext cx="1767940" cy="3167383"/>
              <a:chOff x="10259591" y="1115771"/>
              <a:chExt cx="1767940" cy="3167383"/>
            </a:xfrm>
          </p:grpSpPr>
          <p:sp>
            <p:nvSpPr>
              <p:cNvPr id="155" name="圆角矩形 154">
                <a:extLst>
                  <a:ext uri="{FF2B5EF4-FFF2-40B4-BE49-F238E27FC236}">
                    <a16:creationId xmlns:a16="http://schemas.microsoft.com/office/drawing/2014/main" id="{DF299054-163F-BAD6-D831-C1106C3D8F40}"/>
                  </a:ext>
                </a:extLst>
              </p:cNvPr>
              <p:cNvSpPr/>
              <p:nvPr/>
            </p:nvSpPr>
            <p:spPr>
              <a:xfrm>
                <a:off x="10260555" y="1115771"/>
                <a:ext cx="1762713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/>
                  <a:t>CCS: </a:t>
                </a:r>
                <a:r>
                  <a:rPr lang="en-US" altLang="zh-CN" sz="1400"/>
                  <a:t>Change Coordinate Service</a:t>
                </a:r>
              </a:p>
            </p:txBody>
          </p:sp>
          <p:sp>
            <p:nvSpPr>
              <p:cNvPr id="156" name="圆角矩形 155">
                <a:extLst>
                  <a:ext uri="{FF2B5EF4-FFF2-40B4-BE49-F238E27FC236}">
                    <a16:creationId xmlns:a16="http://schemas.microsoft.com/office/drawing/2014/main" id="{A9652932-D93F-9403-2DED-6744D9D6BE7B}"/>
                  </a:ext>
                </a:extLst>
              </p:cNvPr>
              <p:cNvSpPr/>
              <p:nvPr/>
            </p:nvSpPr>
            <p:spPr>
              <a:xfrm>
                <a:off x="10260554" y="1755854"/>
                <a:ext cx="1762713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/>
                  <a:t>BSS: </a:t>
                </a:r>
                <a:r>
                  <a:rPr lang="en-US" altLang="zh-CN" sz="1400"/>
                  <a:t>Block Storage Service</a:t>
                </a:r>
              </a:p>
            </p:txBody>
          </p:sp>
          <p:sp>
            <p:nvSpPr>
              <p:cNvPr id="157" name="圆角矩形 156">
                <a:extLst>
                  <a:ext uri="{FF2B5EF4-FFF2-40B4-BE49-F238E27FC236}">
                    <a16:creationId xmlns:a16="http://schemas.microsoft.com/office/drawing/2014/main" id="{303B9FE4-CBD2-76EE-B540-8D98256B5724}"/>
                  </a:ext>
                </a:extLst>
              </p:cNvPr>
              <p:cNvSpPr/>
              <p:nvPr/>
            </p:nvSpPr>
            <p:spPr>
              <a:xfrm>
                <a:off x="10259591" y="2395937"/>
                <a:ext cx="1762713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/>
                  <a:t>MDS: </a:t>
                </a:r>
                <a:r>
                  <a:rPr lang="en-US" altLang="zh-CN" sz="1400"/>
                  <a:t>Metadata Service</a:t>
                </a:r>
              </a:p>
            </p:txBody>
          </p:sp>
          <p:sp>
            <p:nvSpPr>
              <p:cNvPr id="158" name="圆角矩形 157">
                <a:extLst>
                  <a:ext uri="{FF2B5EF4-FFF2-40B4-BE49-F238E27FC236}">
                    <a16:creationId xmlns:a16="http://schemas.microsoft.com/office/drawing/2014/main" id="{A50FB08A-1DFE-C43B-31C8-632B0F69B1B7}"/>
                  </a:ext>
                </a:extLst>
              </p:cNvPr>
              <p:cNvSpPr/>
              <p:nvPr/>
            </p:nvSpPr>
            <p:spPr>
              <a:xfrm>
                <a:off x="10263659" y="3044311"/>
                <a:ext cx="1762713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/>
                  <a:t>GS: </a:t>
                </a:r>
                <a:r>
                  <a:rPr lang="en-US" altLang="zh-CN" sz="1400"/>
                  <a:t>Gateway Service</a:t>
                </a:r>
              </a:p>
            </p:txBody>
          </p:sp>
          <p:sp>
            <p:nvSpPr>
              <p:cNvPr id="159" name="圆角矩形 158">
                <a:extLst>
                  <a:ext uri="{FF2B5EF4-FFF2-40B4-BE49-F238E27FC236}">
                    <a16:creationId xmlns:a16="http://schemas.microsoft.com/office/drawing/2014/main" id="{7ADE6367-AEF7-3D52-6D4C-2507B9FB4D74}"/>
                  </a:ext>
                </a:extLst>
              </p:cNvPr>
              <p:cNvSpPr/>
              <p:nvPr/>
            </p:nvSpPr>
            <p:spPr>
              <a:xfrm>
                <a:off x="10264818" y="3683751"/>
                <a:ext cx="1762713" cy="599403"/>
              </a:xfrm>
              <a:prstGeom prst="roundRect">
                <a:avLst>
                  <a:gd name="adj" fmla="val 11471"/>
                </a:avLst>
              </a:prstGeom>
              <a:solidFill>
                <a:srgbClr val="F8947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/>
                  <a:t>SLB: </a:t>
                </a:r>
                <a:r>
                  <a:rPr lang="en-US" altLang="zh-CN" sz="1400"/>
                  <a:t>Software Load Balancer</a:t>
                </a:r>
              </a:p>
            </p:txBody>
          </p:sp>
        </p:grpSp>
      </p:grpSp>
      <p:sp>
        <p:nvSpPr>
          <p:cNvPr id="165" name="圆角矩形 164">
            <a:extLst>
              <a:ext uri="{FF2B5EF4-FFF2-40B4-BE49-F238E27FC236}">
                <a16:creationId xmlns:a16="http://schemas.microsoft.com/office/drawing/2014/main" id="{03B518A4-FED0-8F93-C49B-F5C5905A1375}"/>
              </a:ext>
            </a:extLst>
          </p:cNvPr>
          <p:cNvSpPr/>
          <p:nvPr/>
        </p:nvSpPr>
        <p:spPr>
          <a:xfrm rot="16200000">
            <a:off x="492044" y="5491935"/>
            <a:ext cx="2131509" cy="421134"/>
          </a:xfrm>
          <a:prstGeom prst="roundRect">
            <a:avLst>
              <a:gd name="adj" fmla="val 23011"/>
            </a:avLst>
          </a:prstGeom>
          <a:solidFill>
            <a:srgbClr val="F9A96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Read Request</a:t>
            </a:r>
          </a:p>
        </p:txBody>
      </p:sp>
    </p:spTree>
    <p:extLst>
      <p:ext uri="{BB962C8B-B14F-4D97-AF65-F5344CB8AC3E}">
        <p14:creationId xmlns:p14="http://schemas.microsoft.com/office/powerpoint/2010/main" val="1536884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2" grpId="0" animBg="1"/>
      <p:bldP spid="153" grpId="0" animBg="1"/>
      <p:bldP spid="1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CE02A2-F3DE-B015-B3AD-42FE1F08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B83A54A-1701-DB29-3D05-D53C520D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with Network Simulator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AE6B6CB-4917-C648-64F8-46A7C8489A80}"/>
              </a:ext>
            </a:extLst>
          </p:cNvPr>
          <p:cNvGrpSpPr/>
          <p:nvPr/>
        </p:nvGrpSpPr>
        <p:grpSpPr>
          <a:xfrm>
            <a:off x="6070912" y="1052736"/>
            <a:ext cx="3143179" cy="4090263"/>
            <a:chOff x="7478060" y="1123142"/>
            <a:chExt cx="3535104" cy="4134380"/>
          </a:xfrm>
        </p:grpSpPr>
        <p:sp>
          <p:nvSpPr>
            <p:cNvPr id="72" name="圆角矩形 71">
              <a:extLst>
                <a:ext uri="{FF2B5EF4-FFF2-40B4-BE49-F238E27FC236}">
                  <a16:creationId xmlns:a16="http://schemas.microsoft.com/office/drawing/2014/main" id="{0405C151-3911-475F-24E0-9F8CAE027AD4}"/>
                </a:ext>
              </a:extLst>
            </p:cNvPr>
            <p:cNvSpPr/>
            <p:nvPr/>
          </p:nvSpPr>
          <p:spPr>
            <a:xfrm>
              <a:off x="7478060" y="1499024"/>
              <a:ext cx="3532077" cy="3758498"/>
            </a:xfrm>
            <a:prstGeom prst="roundRect">
              <a:avLst>
                <a:gd name="adj" fmla="val 2365"/>
              </a:avLst>
            </a:prstGeom>
            <a:solidFill>
              <a:srgbClr val="B3E6F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同侧圆角矩形 72">
              <a:extLst>
                <a:ext uri="{FF2B5EF4-FFF2-40B4-BE49-F238E27FC236}">
                  <a16:creationId xmlns:a16="http://schemas.microsoft.com/office/drawing/2014/main" id="{011DEDD1-4442-4B28-96A8-1B52E289B188}"/>
                </a:ext>
              </a:extLst>
            </p:cNvPr>
            <p:cNvSpPr/>
            <p:nvPr/>
          </p:nvSpPr>
          <p:spPr>
            <a:xfrm>
              <a:off x="7481085" y="1123142"/>
              <a:ext cx="3532079" cy="481459"/>
            </a:xfrm>
            <a:prstGeom prst="round2SameRect">
              <a:avLst>
                <a:gd name="adj1" fmla="val 13768"/>
                <a:gd name="adj2" fmla="val 0"/>
              </a:avLst>
            </a:prstGeom>
            <a:solidFill>
              <a:srgbClr val="4CB1E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Workload Simulation Pipeline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042C23C-CFBF-49CC-3C62-A329EB7C9067}"/>
              </a:ext>
            </a:extLst>
          </p:cNvPr>
          <p:cNvGrpSpPr/>
          <p:nvPr/>
        </p:nvGrpSpPr>
        <p:grpSpPr>
          <a:xfrm>
            <a:off x="4405936" y="1052736"/>
            <a:ext cx="1381557" cy="2645527"/>
            <a:chOff x="2446505" y="1058650"/>
            <a:chExt cx="1396458" cy="2674061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40F1AD9E-F23C-12F9-CD14-0B829BCC7D7B}"/>
                </a:ext>
              </a:extLst>
            </p:cNvPr>
            <p:cNvGrpSpPr/>
            <p:nvPr/>
          </p:nvGrpSpPr>
          <p:grpSpPr>
            <a:xfrm>
              <a:off x="2446505" y="1058650"/>
              <a:ext cx="1396458" cy="2674061"/>
              <a:chOff x="3560773" y="880024"/>
              <a:chExt cx="6304200" cy="2674061"/>
            </a:xfrm>
          </p:grpSpPr>
          <p:sp>
            <p:nvSpPr>
              <p:cNvPr id="70" name="圆角矩形 69">
                <a:extLst>
                  <a:ext uri="{FF2B5EF4-FFF2-40B4-BE49-F238E27FC236}">
                    <a16:creationId xmlns:a16="http://schemas.microsoft.com/office/drawing/2014/main" id="{0B9720B5-90C0-D4C6-D1F4-C8BA07412460}"/>
                  </a:ext>
                </a:extLst>
              </p:cNvPr>
              <p:cNvSpPr/>
              <p:nvPr/>
            </p:nvSpPr>
            <p:spPr>
              <a:xfrm>
                <a:off x="3560773" y="1153840"/>
                <a:ext cx="6304200" cy="2400245"/>
              </a:xfrm>
              <a:prstGeom prst="roundRect">
                <a:avLst>
                  <a:gd name="adj" fmla="val 3541"/>
                </a:avLst>
              </a:prstGeom>
              <a:solidFill>
                <a:srgbClr val="A9E9C9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同侧圆角矩形 70">
                <a:extLst>
                  <a:ext uri="{FF2B5EF4-FFF2-40B4-BE49-F238E27FC236}">
                    <a16:creationId xmlns:a16="http://schemas.microsoft.com/office/drawing/2014/main" id="{E690F5EE-6160-8BA4-6DDC-61DB3B3F0FBA}"/>
                  </a:ext>
                </a:extLst>
              </p:cNvPr>
              <p:cNvSpPr/>
              <p:nvPr/>
            </p:nvSpPr>
            <p:spPr>
              <a:xfrm>
                <a:off x="3560773" y="880024"/>
                <a:ext cx="6304200" cy="302508"/>
              </a:xfrm>
              <a:prstGeom prst="round2SameRect">
                <a:avLst/>
              </a:prstGeom>
              <a:solidFill>
                <a:srgbClr val="4ECA7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/>
                  <a:t>GOAL File</a:t>
                </a: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9E2EBB48-4E58-29FD-78C5-7B17513734E5}"/>
                </a:ext>
              </a:extLst>
            </p:cNvPr>
            <p:cNvGrpSpPr/>
            <p:nvPr/>
          </p:nvGrpSpPr>
          <p:grpSpPr>
            <a:xfrm>
              <a:off x="2703732" y="1434532"/>
              <a:ext cx="882004" cy="2171952"/>
              <a:chOff x="7119835" y="1194652"/>
              <a:chExt cx="882004" cy="21719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椭圆 58">
                    <a:extLst>
                      <a:ext uri="{FF2B5EF4-FFF2-40B4-BE49-F238E27FC236}">
                        <a16:creationId xmlns:a16="http://schemas.microsoft.com/office/drawing/2014/main" id="{85031489-EC5B-2E1B-2AB0-C7F16C009110}"/>
                      </a:ext>
                    </a:extLst>
                  </p:cNvPr>
                  <p:cNvSpPr/>
                  <p:nvPr/>
                </p:nvSpPr>
                <p:spPr>
                  <a:xfrm>
                    <a:off x="7420388" y="1194652"/>
                    <a:ext cx="300553" cy="300553"/>
                  </a:xfrm>
                  <a:prstGeom prst="ellipse">
                    <a:avLst/>
                  </a:prstGeom>
                  <a:solidFill>
                    <a:srgbClr val="52B04A"/>
                  </a:solid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200"/>
                  </a:p>
                </p:txBody>
              </p:sp>
            </mc:Choice>
            <mc:Fallback xmlns="">
              <p:sp>
                <p:nvSpPr>
                  <p:cNvPr id="59" name="椭圆 58">
                    <a:extLst>
                      <a:ext uri="{FF2B5EF4-FFF2-40B4-BE49-F238E27FC236}">
                        <a16:creationId xmlns:a16="http://schemas.microsoft.com/office/drawing/2014/main" id="{85031489-EC5B-2E1B-2AB0-C7F16C0091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0388" y="1194652"/>
                    <a:ext cx="300553" cy="30055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AC0BC730-405A-43ED-5E04-6DC18A243016}"/>
                  </a:ext>
                </a:extLst>
              </p:cNvPr>
              <p:cNvGrpSpPr/>
              <p:nvPr/>
            </p:nvGrpSpPr>
            <p:grpSpPr>
              <a:xfrm>
                <a:off x="7119835" y="1783182"/>
                <a:ext cx="882004" cy="306122"/>
                <a:chOff x="4284976" y="3009187"/>
                <a:chExt cx="882004" cy="3061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椭圆 67">
                      <a:extLst>
                        <a:ext uri="{FF2B5EF4-FFF2-40B4-BE49-F238E27FC236}">
                          <a16:creationId xmlns:a16="http://schemas.microsoft.com/office/drawing/2014/main" id="{7D3C019B-5D7F-9C92-1D71-15258E9284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4976" y="3009187"/>
                      <a:ext cx="300553" cy="300553"/>
                    </a:xfrm>
                    <a:prstGeom prst="ellipse">
                      <a:avLst/>
                    </a:prstGeom>
                    <a:solidFill>
                      <a:srgbClr val="52B04A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68" name="椭圆 67">
                      <a:extLst>
                        <a:ext uri="{FF2B5EF4-FFF2-40B4-BE49-F238E27FC236}">
                          <a16:creationId xmlns:a16="http://schemas.microsoft.com/office/drawing/2014/main" id="{7D3C019B-5D7F-9C92-1D71-15258E92844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4976" y="3009187"/>
                      <a:ext cx="300553" cy="300553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椭圆 68">
                      <a:extLst>
                        <a:ext uri="{FF2B5EF4-FFF2-40B4-BE49-F238E27FC236}">
                          <a16:creationId xmlns:a16="http://schemas.microsoft.com/office/drawing/2014/main" id="{351E93E1-A13A-C9D8-808A-D00E8EF48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6427" y="3014756"/>
                      <a:ext cx="300553" cy="300553"/>
                    </a:xfrm>
                    <a:prstGeom prst="ellipse">
                      <a:avLst/>
                    </a:prstGeom>
                    <a:pattFill prst="pct80">
                      <a:fgClr>
                        <a:srgbClr val="52B04A"/>
                      </a:fgClr>
                      <a:bgClr>
                        <a:schemeClr val="bg1"/>
                      </a:bgClr>
                    </a:patt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69" name="椭圆 68">
                      <a:extLst>
                        <a:ext uri="{FF2B5EF4-FFF2-40B4-BE49-F238E27FC236}">
                          <a16:creationId xmlns:a16="http://schemas.microsoft.com/office/drawing/2014/main" id="{351E93E1-A13A-C9D8-808A-D00E8EF4849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66427" y="3014756"/>
                      <a:ext cx="300553" cy="300553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椭圆 60">
                    <a:extLst>
                      <a:ext uri="{FF2B5EF4-FFF2-40B4-BE49-F238E27FC236}">
                        <a16:creationId xmlns:a16="http://schemas.microsoft.com/office/drawing/2014/main" id="{6848924B-87CC-3473-9644-F3D81021EA30}"/>
                      </a:ext>
                    </a:extLst>
                  </p:cNvPr>
                  <p:cNvSpPr/>
                  <p:nvPr/>
                </p:nvSpPr>
                <p:spPr>
                  <a:xfrm>
                    <a:off x="7420388" y="2426865"/>
                    <a:ext cx="300553" cy="300553"/>
                  </a:xfrm>
                  <a:prstGeom prst="ellipse">
                    <a:avLst/>
                  </a:prstGeom>
                  <a:solidFill>
                    <a:srgbClr val="52B04A"/>
                  </a:solid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/>
                  </a:p>
                </p:txBody>
              </p:sp>
            </mc:Choice>
            <mc:Fallback xmlns="">
              <p:sp>
                <p:nvSpPr>
                  <p:cNvPr id="61" name="椭圆 60">
                    <a:extLst>
                      <a:ext uri="{FF2B5EF4-FFF2-40B4-BE49-F238E27FC236}">
                        <a16:creationId xmlns:a16="http://schemas.microsoft.com/office/drawing/2014/main" id="{6848924B-87CC-3473-9644-F3D81021EA3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0388" y="2426865"/>
                    <a:ext cx="300553" cy="300553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椭圆 61">
                    <a:extLst>
                      <a:ext uri="{FF2B5EF4-FFF2-40B4-BE49-F238E27FC236}">
                        <a16:creationId xmlns:a16="http://schemas.microsoft.com/office/drawing/2014/main" id="{E46E558E-19DE-12F7-62A5-2DD7D18FB6C4}"/>
                      </a:ext>
                    </a:extLst>
                  </p:cNvPr>
                  <p:cNvSpPr/>
                  <p:nvPr/>
                </p:nvSpPr>
                <p:spPr>
                  <a:xfrm>
                    <a:off x="7420388" y="3066051"/>
                    <a:ext cx="300553" cy="300553"/>
                  </a:xfrm>
                  <a:prstGeom prst="ellipse">
                    <a:avLst/>
                  </a:prstGeom>
                  <a:pattFill prst="pct80">
                    <a:fgClr>
                      <a:srgbClr val="52B04A"/>
                    </a:fgClr>
                    <a:bgClr>
                      <a:schemeClr val="bg1"/>
                    </a:bgClr>
                  </a:patt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1200"/>
                  </a:p>
                </p:txBody>
              </p:sp>
            </mc:Choice>
            <mc:Fallback xmlns="">
              <p:sp>
                <p:nvSpPr>
                  <p:cNvPr id="62" name="椭圆 61">
                    <a:extLst>
                      <a:ext uri="{FF2B5EF4-FFF2-40B4-BE49-F238E27FC236}">
                        <a16:creationId xmlns:a16="http://schemas.microsoft.com/office/drawing/2014/main" id="{E46E558E-19DE-12F7-62A5-2DD7D18FB6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0388" y="3066051"/>
                    <a:ext cx="300553" cy="300553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直线箭头连接符 62">
                <a:extLst>
                  <a:ext uri="{FF2B5EF4-FFF2-40B4-BE49-F238E27FC236}">
                    <a16:creationId xmlns:a16="http://schemas.microsoft.com/office/drawing/2014/main" id="{794450FD-DE13-9272-DD19-76900AB4899C}"/>
                  </a:ext>
                </a:extLst>
              </p:cNvPr>
              <p:cNvCxnSpPr>
                <a:cxnSpLocks/>
                <a:stCxn id="59" idx="3"/>
                <a:endCxn id="68" idx="0"/>
              </p:cNvCxnSpPr>
              <p:nvPr/>
            </p:nvCxnSpPr>
            <p:spPr>
              <a:xfrm flipH="1">
                <a:off x="7270112" y="1451190"/>
                <a:ext cx="194291" cy="33199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线箭头连接符 63">
                <a:extLst>
                  <a:ext uri="{FF2B5EF4-FFF2-40B4-BE49-F238E27FC236}">
                    <a16:creationId xmlns:a16="http://schemas.microsoft.com/office/drawing/2014/main" id="{41483007-F68E-C361-FAF3-7716FFF497AA}"/>
                  </a:ext>
                </a:extLst>
              </p:cNvPr>
              <p:cNvCxnSpPr>
                <a:cxnSpLocks/>
                <a:stCxn id="59" idx="5"/>
                <a:endCxn id="69" idx="0"/>
              </p:cNvCxnSpPr>
              <p:nvPr/>
            </p:nvCxnSpPr>
            <p:spPr>
              <a:xfrm>
                <a:off x="7676926" y="1451190"/>
                <a:ext cx="174637" cy="3375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线箭头连接符 64">
                <a:extLst>
                  <a:ext uri="{FF2B5EF4-FFF2-40B4-BE49-F238E27FC236}">
                    <a16:creationId xmlns:a16="http://schemas.microsoft.com/office/drawing/2014/main" id="{8DAABDA7-C308-D3DD-37B0-E26090971FE0}"/>
                  </a:ext>
                </a:extLst>
              </p:cNvPr>
              <p:cNvCxnSpPr>
                <a:cxnSpLocks/>
                <a:stCxn id="68" idx="4"/>
                <a:endCxn id="61" idx="1"/>
              </p:cNvCxnSpPr>
              <p:nvPr/>
            </p:nvCxnSpPr>
            <p:spPr>
              <a:xfrm>
                <a:off x="7270112" y="2083735"/>
                <a:ext cx="194291" cy="3871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线箭头连接符 65">
                <a:extLst>
                  <a:ext uri="{FF2B5EF4-FFF2-40B4-BE49-F238E27FC236}">
                    <a16:creationId xmlns:a16="http://schemas.microsoft.com/office/drawing/2014/main" id="{A269EA3B-93B7-B10E-9A64-C099DF6F0508}"/>
                  </a:ext>
                </a:extLst>
              </p:cNvPr>
              <p:cNvCxnSpPr>
                <a:cxnSpLocks/>
                <a:stCxn id="69" idx="4"/>
                <a:endCxn id="61" idx="7"/>
              </p:cNvCxnSpPr>
              <p:nvPr/>
            </p:nvCxnSpPr>
            <p:spPr>
              <a:xfrm flipH="1">
                <a:off x="7676926" y="2089304"/>
                <a:ext cx="174637" cy="3815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线箭头连接符 66">
                <a:extLst>
                  <a:ext uri="{FF2B5EF4-FFF2-40B4-BE49-F238E27FC236}">
                    <a16:creationId xmlns:a16="http://schemas.microsoft.com/office/drawing/2014/main" id="{12D8A473-9D2B-1CE6-91B2-D71FB449C886}"/>
                  </a:ext>
                </a:extLst>
              </p:cNvPr>
              <p:cNvCxnSpPr>
                <a:cxnSpLocks/>
                <a:stCxn id="61" idx="4"/>
                <a:endCxn id="62" idx="0"/>
              </p:cNvCxnSpPr>
              <p:nvPr/>
            </p:nvCxnSpPr>
            <p:spPr>
              <a:xfrm>
                <a:off x="7570665" y="2727418"/>
                <a:ext cx="0" cy="3386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459B38D-4097-FB29-CA9F-A960E3F06683}"/>
              </a:ext>
            </a:extLst>
          </p:cNvPr>
          <p:cNvGrpSpPr/>
          <p:nvPr/>
        </p:nvGrpSpPr>
        <p:grpSpPr>
          <a:xfrm>
            <a:off x="4406828" y="3746665"/>
            <a:ext cx="1364891" cy="1402474"/>
            <a:chOff x="2446505" y="3824636"/>
            <a:chExt cx="1396458" cy="1417601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A0D220A9-FE9D-E777-4573-0D4DB29C22A1}"/>
                </a:ext>
              </a:extLst>
            </p:cNvPr>
            <p:cNvGrpSpPr/>
            <p:nvPr/>
          </p:nvGrpSpPr>
          <p:grpSpPr>
            <a:xfrm>
              <a:off x="2446505" y="3824636"/>
              <a:ext cx="1396458" cy="1417601"/>
              <a:chOff x="3560773" y="880024"/>
              <a:chExt cx="5491324" cy="1417601"/>
            </a:xfrm>
          </p:grpSpPr>
          <p:sp>
            <p:nvSpPr>
              <p:cNvPr id="55" name="圆角矩形 54">
                <a:extLst>
                  <a:ext uri="{FF2B5EF4-FFF2-40B4-BE49-F238E27FC236}">
                    <a16:creationId xmlns:a16="http://schemas.microsoft.com/office/drawing/2014/main" id="{A5009AD5-0838-ED8B-0780-2C2A4CFBDD20}"/>
                  </a:ext>
                </a:extLst>
              </p:cNvPr>
              <p:cNvSpPr/>
              <p:nvPr/>
            </p:nvSpPr>
            <p:spPr>
              <a:xfrm>
                <a:off x="3560773" y="1153836"/>
                <a:ext cx="5491324" cy="1143789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同侧圆角矩形 55">
                <a:extLst>
                  <a:ext uri="{FF2B5EF4-FFF2-40B4-BE49-F238E27FC236}">
                    <a16:creationId xmlns:a16="http://schemas.microsoft.com/office/drawing/2014/main" id="{7316B6D1-F9E6-DB6B-76CF-22E361A560FF}"/>
                  </a:ext>
                </a:extLst>
              </p:cNvPr>
              <p:cNvSpPr/>
              <p:nvPr/>
            </p:nvSpPr>
            <p:spPr>
              <a:xfrm>
                <a:off x="3560773" y="880024"/>
                <a:ext cx="5491324" cy="302508"/>
              </a:xfrm>
              <a:prstGeom prst="round2Same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/>
                  <a:t>Configuration</a:t>
                </a:r>
                <a:endParaRPr lang="en-US" sz="1400" b="1"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C354F53-B5C5-4B2B-5229-EDDF4341604D}"/>
                </a:ext>
              </a:extLst>
            </p:cNvPr>
            <p:cNvGrpSpPr/>
            <p:nvPr/>
          </p:nvGrpSpPr>
          <p:grpSpPr>
            <a:xfrm>
              <a:off x="2528029" y="4160714"/>
              <a:ext cx="1233407" cy="1072520"/>
              <a:chOff x="6271640" y="2260809"/>
              <a:chExt cx="1031853" cy="1072520"/>
            </a:xfrm>
          </p:grpSpPr>
          <p:sp>
            <p:nvSpPr>
              <p:cNvPr id="51" name="圆角矩形 50">
                <a:extLst>
                  <a:ext uri="{FF2B5EF4-FFF2-40B4-BE49-F238E27FC236}">
                    <a16:creationId xmlns:a16="http://schemas.microsoft.com/office/drawing/2014/main" id="{897F13D5-0D60-5B05-2DE8-B1C5EA72A8BA}"/>
                  </a:ext>
                </a:extLst>
              </p:cNvPr>
              <p:cNvSpPr/>
              <p:nvPr/>
            </p:nvSpPr>
            <p:spPr>
              <a:xfrm>
                <a:off x="6271640" y="2260809"/>
                <a:ext cx="1031853" cy="264053"/>
              </a:xfrm>
              <a:prstGeom prst="roundRect">
                <a:avLst>
                  <a:gd name="adj" fmla="val 7249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Topology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5D3D17F0-FED1-AC38-9614-72FE92075501}"/>
                  </a:ext>
                </a:extLst>
              </p:cNvPr>
              <p:cNvSpPr txBox="1"/>
              <p:nvPr/>
            </p:nvSpPr>
            <p:spPr>
              <a:xfrm>
                <a:off x="6565711" y="2994775"/>
                <a:ext cx="4368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/>
                  <a:t>...</a:t>
                </a:r>
              </a:p>
            </p:txBody>
          </p:sp>
          <p:sp>
            <p:nvSpPr>
              <p:cNvPr id="53" name="圆角矩形 52">
                <a:extLst>
                  <a:ext uri="{FF2B5EF4-FFF2-40B4-BE49-F238E27FC236}">
                    <a16:creationId xmlns:a16="http://schemas.microsoft.com/office/drawing/2014/main" id="{72B70AD6-8A33-1BFC-EA40-39D755BDE811}"/>
                  </a:ext>
                </a:extLst>
              </p:cNvPr>
              <p:cNvSpPr/>
              <p:nvPr/>
            </p:nvSpPr>
            <p:spPr>
              <a:xfrm>
                <a:off x="6271640" y="2546640"/>
                <a:ext cx="1031853" cy="264053"/>
              </a:xfrm>
              <a:prstGeom prst="roundRect">
                <a:avLst>
                  <a:gd name="adj" fmla="val 7249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  <a:endParaRPr lang="en-US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圆角矩形 53">
                <a:extLst>
                  <a:ext uri="{FF2B5EF4-FFF2-40B4-BE49-F238E27FC236}">
                    <a16:creationId xmlns:a16="http://schemas.microsoft.com/office/drawing/2014/main" id="{DB48CDA4-43C9-98F6-C608-351C189DE7EB}"/>
                  </a:ext>
                </a:extLst>
              </p:cNvPr>
              <p:cNvSpPr/>
              <p:nvPr/>
            </p:nvSpPr>
            <p:spPr>
              <a:xfrm>
                <a:off x="6271640" y="2833386"/>
                <a:ext cx="1031853" cy="264053"/>
              </a:xfrm>
              <a:prstGeom prst="roundRect">
                <a:avLst>
                  <a:gd name="adj" fmla="val 7249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Latency</a:t>
                </a:r>
              </a:p>
            </p:txBody>
          </p:sp>
        </p:grpSp>
      </p:grpSp>
      <p:sp>
        <p:nvSpPr>
          <p:cNvPr id="9" name="右箭头 8">
            <a:extLst>
              <a:ext uri="{FF2B5EF4-FFF2-40B4-BE49-F238E27FC236}">
                <a16:creationId xmlns:a16="http://schemas.microsoft.com/office/drawing/2014/main" id="{E261619A-21E1-979F-05BB-2733EE28B710}"/>
              </a:ext>
            </a:extLst>
          </p:cNvPr>
          <p:cNvSpPr/>
          <p:nvPr/>
        </p:nvSpPr>
        <p:spPr>
          <a:xfrm>
            <a:off x="5787494" y="1580656"/>
            <a:ext cx="281138" cy="370405"/>
          </a:xfrm>
          <a:prstGeom prst="rightArrow">
            <a:avLst/>
          </a:prstGeom>
          <a:solidFill>
            <a:srgbClr val="A9E9C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2783775F-CF99-6293-D1A0-308D600B70EC}"/>
              </a:ext>
            </a:extLst>
          </p:cNvPr>
          <p:cNvSpPr/>
          <p:nvPr/>
        </p:nvSpPr>
        <p:spPr>
          <a:xfrm>
            <a:off x="5692035" y="4016332"/>
            <a:ext cx="376597" cy="370405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010D68-82DB-CB57-6BBD-70697D096856}"/>
              </a:ext>
            </a:extLst>
          </p:cNvPr>
          <p:cNvSpPr txBox="1"/>
          <p:nvPr/>
        </p:nvSpPr>
        <p:spPr>
          <a:xfrm>
            <a:off x="9346231" y="3897444"/>
            <a:ext cx="265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 core interfaces provide a unified method for simulation setup and event handling.</a:t>
            </a: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15938AC0-0791-8B10-47D5-9EB5B75747FC}"/>
              </a:ext>
            </a:extLst>
          </p:cNvPr>
          <p:cNvSpPr/>
          <p:nvPr/>
        </p:nvSpPr>
        <p:spPr>
          <a:xfrm>
            <a:off x="6179087" y="1610584"/>
            <a:ext cx="2921232" cy="391805"/>
          </a:xfrm>
          <a:prstGeom prst="roundRect">
            <a:avLst/>
          </a:prstGeom>
          <a:solidFill>
            <a:srgbClr val="3A8DC0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ATLAHS Entry Point</a:t>
            </a:r>
            <a:endParaRPr lang="en-US" sz="16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3013A526-E728-319D-D0AF-D7E1D060D36F}"/>
              </a:ext>
            </a:extLst>
          </p:cNvPr>
          <p:cNvSpPr/>
          <p:nvPr/>
        </p:nvSpPr>
        <p:spPr>
          <a:xfrm>
            <a:off x="6174874" y="2209487"/>
            <a:ext cx="2921232" cy="391805"/>
          </a:xfrm>
          <a:prstGeom prst="roundRect">
            <a:avLst/>
          </a:prstGeom>
          <a:solidFill>
            <a:srgbClr val="3A8DC0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 Scheduler</a:t>
            </a:r>
          </a:p>
        </p:txBody>
      </p:sp>
      <p:sp>
        <p:nvSpPr>
          <p:cNvPr id="14" name="下箭头 13">
            <a:extLst>
              <a:ext uri="{FF2B5EF4-FFF2-40B4-BE49-F238E27FC236}">
                <a16:creationId xmlns:a16="http://schemas.microsoft.com/office/drawing/2014/main" id="{DEB5A88F-6768-72B1-4F64-82D76C20D022}"/>
              </a:ext>
            </a:extLst>
          </p:cNvPr>
          <p:cNvSpPr/>
          <p:nvPr/>
        </p:nvSpPr>
        <p:spPr>
          <a:xfrm>
            <a:off x="7390393" y="1996894"/>
            <a:ext cx="498622" cy="199449"/>
          </a:xfrm>
          <a:prstGeom prst="downArrow">
            <a:avLst/>
          </a:prstGeom>
          <a:solidFill>
            <a:srgbClr val="59A4D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下箭头 14">
            <a:extLst>
              <a:ext uri="{FF2B5EF4-FFF2-40B4-BE49-F238E27FC236}">
                <a16:creationId xmlns:a16="http://schemas.microsoft.com/office/drawing/2014/main" id="{10535339-036F-D285-D0C3-A4C339EE2D0C}"/>
              </a:ext>
            </a:extLst>
          </p:cNvPr>
          <p:cNvSpPr/>
          <p:nvPr/>
        </p:nvSpPr>
        <p:spPr>
          <a:xfrm>
            <a:off x="7389304" y="2595053"/>
            <a:ext cx="500799" cy="199449"/>
          </a:xfrm>
          <a:prstGeom prst="downArrow">
            <a:avLst/>
          </a:prstGeom>
          <a:solidFill>
            <a:srgbClr val="59A4D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6">
            <a:extLst>
              <a:ext uri="{FF2B5EF4-FFF2-40B4-BE49-F238E27FC236}">
                <a16:creationId xmlns:a16="http://schemas.microsoft.com/office/drawing/2014/main" id="{3566517C-A80A-9DBD-A2AC-3287F5222FC8}"/>
              </a:ext>
            </a:extLst>
          </p:cNvPr>
          <p:cNvSpPr/>
          <p:nvPr/>
        </p:nvSpPr>
        <p:spPr>
          <a:xfrm>
            <a:off x="6174874" y="2808675"/>
            <a:ext cx="2921232" cy="919374"/>
          </a:xfrm>
          <a:prstGeom prst="roundRect">
            <a:avLst>
              <a:gd name="adj" fmla="val 8941"/>
            </a:avLst>
          </a:prstGeom>
          <a:solidFill>
            <a:srgbClr val="92CB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72EAFFB-BEB6-1CF9-6078-3CD9C90FD8B1}"/>
              </a:ext>
            </a:extLst>
          </p:cNvPr>
          <p:cNvSpPr txBox="1"/>
          <p:nvPr/>
        </p:nvSpPr>
        <p:spPr>
          <a:xfrm>
            <a:off x="6190938" y="2808389"/>
            <a:ext cx="2902855" cy="334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ATLAHS API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81EB2D2-B4C2-4A03-B73A-0DF474D1C5B9}"/>
              </a:ext>
            </a:extLst>
          </p:cNvPr>
          <p:cNvGrpSpPr/>
          <p:nvPr/>
        </p:nvGrpSpPr>
        <p:grpSpPr>
          <a:xfrm>
            <a:off x="6324311" y="3183400"/>
            <a:ext cx="2360798" cy="448760"/>
            <a:chOff x="4290290" y="3178776"/>
            <a:chExt cx="2386261" cy="453600"/>
          </a:xfrm>
        </p:grpSpPr>
        <p:sp>
          <p:nvSpPr>
            <p:cNvPr id="46" name="Rectangle: Rounded Corners 20">
              <a:extLst>
                <a:ext uri="{FF2B5EF4-FFF2-40B4-BE49-F238E27FC236}">
                  <a16:creationId xmlns:a16="http://schemas.microsoft.com/office/drawing/2014/main" id="{D046D899-AC10-6A29-830F-191B26887E7B}"/>
                </a:ext>
              </a:extLst>
            </p:cNvPr>
            <p:cNvSpPr/>
            <p:nvPr/>
          </p:nvSpPr>
          <p:spPr>
            <a:xfrm>
              <a:off x="4290290" y="3178776"/>
              <a:ext cx="752400" cy="453600"/>
            </a:xfrm>
            <a:prstGeom prst="roundRect">
              <a:avLst/>
            </a:prstGeom>
            <a:solidFill>
              <a:srgbClr val="3A8D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send</a:t>
              </a:r>
              <a:endParaRPr lang="en-US" sz="2100" b="1">
                <a:solidFill>
                  <a:schemeClr val="bg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endParaRPr>
            </a:p>
          </p:txBody>
        </p:sp>
        <p:sp>
          <p:nvSpPr>
            <p:cNvPr id="47" name="Rectangle: Rounded Corners 20">
              <a:extLst>
                <a:ext uri="{FF2B5EF4-FFF2-40B4-BE49-F238E27FC236}">
                  <a16:creationId xmlns:a16="http://schemas.microsoft.com/office/drawing/2014/main" id="{59E74019-A60A-B8FA-311D-BE6ADCD1EA5B}"/>
                </a:ext>
              </a:extLst>
            </p:cNvPr>
            <p:cNvSpPr/>
            <p:nvPr/>
          </p:nvSpPr>
          <p:spPr>
            <a:xfrm>
              <a:off x="5107954" y="3178777"/>
              <a:ext cx="750933" cy="452861"/>
            </a:xfrm>
            <a:prstGeom prst="roundRect">
              <a:avLst/>
            </a:prstGeom>
            <a:solidFill>
              <a:srgbClr val="3A8D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err="1">
                  <a:solidFill>
                    <a:schemeClr val="bg1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recv</a:t>
              </a:r>
              <a:endParaRPr lang="en-US" sz="2100" b="1">
                <a:solidFill>
                  <a:schemeClr val="bg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endParaRPr>
            </a:p>
          </p:txBody>
        </p:sp>
        <p:sp>
          <p:nvSpPr>
            <p:cNvPr id="48" name="Rectangle: Rounded Corners 20">
              <a:extLst>
                <a:ext uri="{FF2B5EF4-FFF2-40B4-BE49-F238E27FC236}">
                  <a16:creationId xmlns:a16="http://schemas.microsoft.com/office/drawing/2014/main" id="{A40CCC31-AB82-4856-8393-90BCA7363203}"/>
                </a:ext>
              </a:extLst>
            </p:cNvPr>
            <p:cNvSpPr/>
            <p:nvPr/>
          </p:nvSpPr>
          <p:spPr>
            <a:xfrm>
              <a:off x="5924151" y="3179271"/>
              <a:ext cx="752400" cy="452861"/>
            </a:xfrm>
            <a:prstGeom prst="roundRect">
              <a:avLst/>
            </a:prstGeom>
            <a:solidFill>
              <a:srgbClr val="3A8D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calc</a:t>
              </a:r>
              <a:endParaRPr lang="en-US" sz="2100" b="1">
                <a:solidFill>
                  <a:schemeClr val="bg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endParaRPr>
            </a:p>
          </p:txBody>
        </p:sp>
      </p:grpSp>
      <p:sp>
        <p:nvSpPr>
          <p:cNvPr id="19" name="下箭头 18">
            <a:extLst>
              <a:ext uri="{FF2B5EF4-FFF2-40B4-BE49-F238E27FC236}">
                <a16:creationId xmlns:a16="http://schemas.microsoft.com/office/drawing/2014/main" id="{EC7EE8F6-2945-3601-5D4D-9A33BBDF46E5}"/>
              </a:ext>
            </a:extLst>
          </p:cNvPr>
          <p:cNvSpPr/>
          <p:nvPr/>
        </p:nvSpPr>
        <p:spPr>
          <a:xfrm>
            <a:off x="6446305" y="3607252"/>
            <a:ext cx="500799" cy="334941"/>
          </a:xfrm>
          <a:prstGeom prst="downArrow">
            <a:avLst/>
          </a:prstGeom>
          <a:solidFill>
            <a:srgbClr val="3A8DC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下箭头 19">
            <a:extLst>
              <a:ext uri="{FF2B5EF4-FFF2-40B4-BE49-F238E27FC236}">
                <a16:creationId xmlns:a16="http://schemas.microsoft.com/office/drawing/2014/main" id="{47A74094-F060-4091-8CCE-FB4504212440}"/>
              </a:ext>
            </a:extLst>
          </p:cNvPr>
          <p:cNvSpPr/>
          <p:nvPr/>
        </p:nvSpPr>
        <p:spPr>
          <a:xfrm rot="10800000">
            <a:off x="7253516" y="3631430"/>
            <a:ext cx="500799" cy="337757"/>
          </a:xfrm>
          <a:prstGeom prst="downArrow">
            <a:avLst/>
          </a:prstGeom>
          <a:solidFill>
            <a:srgbClr val="59A4D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下箭头 20">
            <a:extLst>
              <a:ext uri="{FF2B5EF4-FFF2-40B4-BE49-F238E27FC236}">
                <a16:creationId xmlns:a16="http://schemas.microsoft.com/office/drawing/2014/main" id="{D76CA24C-3FAD-64EB-F77A-97B93C2B41FD}"/>
              </a:ext>
            </a:extLst>
          </p:cNvPr>
          <p:cNvSpPr/>
          <p:nvPr/>
        </p:nvSpPr>
        <p:spPr>
          <a:xfrm>
            <a:off x="8062524" y="3607252"/>
            <a:ext cx="500799" cy="334941"/>
          </a:xfrm>
          <a:prstGeom prst="downArrow">
            <a:avLst/>
          </a:prstGeom>
          <a:solidFill>
            <a:srgbClr val="3A8DC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E7AEEA2-6FC9-E42B-3BA9-E9EE529CB23B}"/>
              </a:ext>
            </a:extLst>
          </p:cNvPr>
          <p:cNvGrpSpPr/>
          <p:nvPr/>
        </p:nvGrpSpPr>
        <p:grpSpPr>
          <a:xfrm>
            <a:off x="6174874" y="3935432"/>
            <a:ext cx="2921232" cy="1092830"/>
            <a:chOff x="7663004" y="2951942"/>
            <a:chExt cx="3568205" cy="1104617"/>
          </a:xfrm>
        </p:grpSpPr>
        <p:sp>
          <p:nvSpPr>
            <p:cNvPr id="44" name="Rectangle: Rounded Corners 16">
              <a:extLst>
                <a:ext uri="{FF2B5EF4-FFF2-40B4-BE49-F238E27FC236}">
                  <a16:creationId xmlns:a16="http://schemas.microsoft.com/office/drawing/2014/main" id="{2A5174D9-E76B-9488-45BF-F85A4ACA3305}"/>
                </a:ext>
              </a:extLst>
            </p:cNvPr>
            <p:cNvSpPr/>
            <p:nvPr/>
          </p:nvSpPr>
          <p:spPr>
            <a:xfrm>
              <a:off x="7663004" y="2952230"/>
              <a:ext cx="3568205" cy="1104329"/>
            </a:xfrm>
            <a:prstGeom prst="roundRect">
              <a:avLst>
                <a:gd name="adj" fmla="val 8941"/>
              </a:avLst>
            </a:prstGeom>
            <a:solidFill>
              <a:srgbClr val="59A4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D1D042B-C6D4-1A09-D2FE-84207AB8F116}"/>
                </a:ext>
              </a:extLst>
            </p:cNvPr>
            <p:cNvSpPr txBox="1"/>
            <p:nvPr/>
          </p:nvSpPr>
          <p:spPr>
            <a:xfrm>
              <a:off x="7665830" y="2951942"/>
              <a:ext cx="3562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Network Backend</a:t>
              </a:r>
            </a:p>
          </p:txBody>
        </p:sp>
      </p:grpSp>
      <p:sp>
        <p:nvSpPr>
          <p:cNvPr id="41" name="Rectangle: Rounded Corners 20">
            <a:extLst>
              <a:ext uri="{FF2B5EF4-FFF2-40B4-BE49-F238E27FC236}">
                <a16:creationId xmlns:a16="http://schemas.microsoft.com/office/drawing/2014/main" id="{2C901972-D982-44C2-1F5D-13FAD0586E2A}"/>
              </a:ext>
            </a:extLst>
          </p:cNvPr>
          <p:cNvSpPr/>
          <p:nvPr/>
        </p:nvSpPr>
        <p:spPr>
          <a:xfrm>
            <a:off x="6457103" y="4316255"/>
            <a:ext cx="736731" cy="448028"/>
          </a:xfrm>
          <a:prstGeom prst="roundRect">
            <a:avLst/>
          </a:prstGeom>
          <a:solidFill>
            <a:srgbClr val="3A8D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JetBrains Mono" panose="02000009000000000000" pitchFamily="49" charset="0"/>
                <a:cs typeface="Calibri" panose="020F0502020204030204" pitchFamily="34" charset="0"/>
              </a:rPr>
              <a:t>LGS</a:t>
            </a:r>
            <a:endParaRPr lang="en-US" sz="2100" b="1">
              <a:solidFill>
                <a:schemeClr val="tx1"/>
              </a:solidFill>
              <a:latin typeface="Calibri" panose="020F0502020204030204" pitchFamily="34" charset="0"/>
              <a:ea typeface="JetBrains Mono" panose="02000009000000000000" pitchFamily="49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20">
            <a:extLst>
              <a:ext uri="{FF2B5EF4-FFF2-40B4-BE49-F238E27FC236}">
                <a16:creationId xmlns:a16="http://schemas.microsoft.com/office/drawing/2014/main" id="{545AD4F9-8E0C-D564-A422-D3D5AFC84B48}"/>
              </a:ext>
            </a:extLst>
          </p:cNvPr>
          <p:cNvSpPr/>
          <p:nvPr/>
        </p:nvSpPr>
        <p:spPr>
          <a:xfrm>
            <a:off x="7263305" y="4316255"/>
            <a:ext cx="736731" cy="448028"/>
          </a:xfrm>
          <a:prstGeom prst="roundRect">
            <a:avLst/>
          </a:prstGeom>
          <a:solidFill>
            <a:srgbClr val="3A8D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JetBrains Mono" panose="02000009000000000000" pitchFamily="49" charset="0"/>
                <a:cs typeface="Calibri" panose="020F0502020204030204" pitchFamily="34" charset="0"/>
              </a:rPr>
              <a:t>htsim</a:t>
            </a:r>
            <a:endParaRPr lang="en-US" sz="2100" b="1">
              <a:solidFill>
                <a:schemeClr val="tx1"/>
              </a:solidFill>
              <a:latin typeface="Calibri" panose="020F0502020204030204" pitchFamily="34" charset="0"/>
              <a:ea typeface="JetBrains Mono" panose="02000009000000000000" pitchFamily="49" charset="0"/>
              <a:cs typeface="Calibri" panose="020F0502020204030204" pitchFamily="34" charset="0"/>
            </a:endParaRPr>
          </a:p>
        </p:txBody>
      </p:sp>
      <p:sp>
        <p:nvSpPr>
          <p:cNvPr id="43" name="Rectangle: Rounded Corners 20">
            <a:extLst>
              <a:ext uri="{FF2B5EF4-FFF2-40B4-BE49-F238E27FC236}">
                <a16:creationId xmlns:a16="http://schemas.microsoft.com/office/drawing/2014/main" id="{9D1AA331-6256-9CC7-0425-3C22F62BCC33}"/>
              </a:ext>
            </a:extLst>
          </p:cNvPr>
          <p:cNvSpPr/>
          <p:nvPr/>
        </p:nvSpPr>
        <p:spPr>
          <a:xfrm>
            <a:off x="8069505" y="4319811"/>
            <a:ext cx="744372" cy="448028"/>
          </a:xfrm>
          <a:prstGeom prst="roundRect">
            <a:avLst/>
          </a:prstGeom>
          <a:solidFill>
            <a:srgbClr val="3A8D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JetBrains Mono" panose="02000009000000000000" pitchFamily="49" charset="0"/>
                <a:cs typeface="Calibri" panose="020F0502020204030204" pitchFamily="34" charset="0"/>
              </a:rPr>
              <a:t>NS3</a:t>
            </a:r>
            <a:endParaRPr lang="en-US" sz="1600" b="1">
              <a:solidFill>
                <a:schemeClr val="tx1"/>
              </a:solidFill>
              <a:latin typeface="Calibri" panose="020F0502020204030204" pitchFamily="34" charset="0"/>
              <a:ea typeface="JetBrains Mono" panose="02000009000000000000" pitchFamily="49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CA7237B-E7E6-243B-D865-86EDA8596E55}"/>
              </a:ext>
            </a:extLst>
          </p:cNvPr>
          <p:cNvSpPr txBox="1"/>
          <p:nvPr/>
        </p:nvSpPr>
        <p:spPr>
          <a:xfrm>
            <a:off x="7377210" y="4686324"/>
            <a:ext cx="516561" cy="334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...</a:t>
            </a:r>
          </a:p>
        </p:txBody>
      </p: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FB499F9F-CBEA-B65E-2070-E308BB842EE0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5468840" y="2319662"/>
            <a:ext cx="47306" cy="30203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FFC855E9-BB04-4F91-4C1C-74B1D715ED2B}"/>
              </a:ext>
            </a:extLst>
          </p:cNvPr>
          <p:cNvSpPr txBox="1"/>
          <p:nvPr/>
        </p:nvSpPr>
        <p:spPr>
          <a:xfrm>
            <a:off x="5181726" y="2621701"/>
            <a:ext cx="668840" cy="25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Send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5716B93-DFA4-CA8B-FB4A-CC24626E9FBD}"/>
              </a:ext>
            </a:extLst>
          </p:cNvPr>
          <p:cNvSpPr txBox="1"/>
          <p:nvPr/>
        </p:nvSpPr>
        <p:spPr>
          <a:xfrm>
            <a:off x="4310690" y="3458513"/>
            <a:ext cx="755686" cy="25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Recv</a:t>
            </a: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64F0193F-4BC5-EC41-39E4-C3D795F80092}"/>
              </a:ext>
            </a:extLst>
          </p:cNvPr>
          <p:cNvCxnSpPr>
            <a:cxnSpLocks/>
          </p:cNvCxnSpPr>
          <p:nvPr/>
        </p:nvCxnSpPr>
        <p:spPr>
          <a:xfrm flipV="1">
            <a:off x="4698526" y="3409767"/>
            <a:ext cx="221130" cy="5440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839219D-6354-80FA-D3E3-E566E9B4CF07}"/>
              </a:ext>
            </a:extLst>
          </p:cNvPr>
          <p:cNvGrpSpPr/>
          <p:nvPr/>
        </p:nvGrpSpPr>
        <p:grpSpPr>
          <a:xfrm>
            <a:off x="4223792" y="1338179"/>
            <a:ext cx="903271" cy="1271370"/>
            <a:chOff x="85613" y="2112765"/>
            <a:chExt cx="913014" cy="1285083"/>
          </a:xfrm>
        </p:grpSpPr>
        <p:cxnSp>
          <p:nvCxnSpPr>
            <p:cNvPr id="37" name="直线连接符 36">
              <a:extLst>
                <a:ext uri="{FF2B5EF4-FFF2-40B4-BE49-F238E27FC236}">
                  <a16:creationId xmlns:a16="http://schemas.microsoft.com/office/drawing/2014/main" id="{A691458C-DC4B-3D34-CBAE-B887C54F4B6D}"/>
                </a:ext>
              </a:extLst>
            </p:cNvPr>
            <p:cNvCxnSpPr>
              <a:cxnSpLocks/>
            </p:cNvCxnSpPr>
            <p:nvPr/>
          </p:nvCxnSpPr>
          <p:spPr>
            <a:xfrm>
              <a:off x="670460" y="2256958"/>
              <a:ext cx="144050" cy="5737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37">
              <a:extLst>
                <a:ext uri="{FF2B5EF4-FFF2-40B4-BE49-F238E27FC236}">
                  <a16:creationId xmlns:a16="http://schemas.microsoft.com/office/drawing/2014/main" id="{303BF326-7E7D-2261-A70E-A8ED81285675}"/>
                </a:ext>
              </a:extLst>
            </p:cNvPr>
            <p:cNvCxnSpPr>
              <a:cxnSpLocks/>
            </p:cNvCxnSpPr>
            <p:nvPr/>
          </p:nvCxnSpPr>
          <p:spPr>
            <a:xfrm>
              <a:off x="553893" y="2357857"/>
              <a:ext cx="45575" cy="38732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38">
              <a:extLst>
                <a:ext uri="{FF2B5EF4-FFF2-40B4-BE49-F238E27FC236}">
                  <a16:creationId xmlns:a16="http://schemas.microsoft.com/office/drawing/2014/main" id="{FAB8DF48-BF4D-4E26-CA1F-51D5204D22CD}"/>
                </a:ext>
              </a:extLst>
            </p:cNvPr>
            <p:cNvCxnSpPr>
              <a:cxnSpLocks/>
            </p:cNvCxnSpPr>
            <p:nvPr/>
          </p:nvCxnSpPr>
          <p:spPr>
            <a:xfrm>
              <a:off x="641672" y="2336108"/>
              <a:ext cx="356955" cy="106174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6D50E73-C32E-57F8-93F4-ADE0FA6AFC70}"/>
                </a:ext>
              </a:extLst>
            </p:cNvPr>
            <p:cNvSpPr txBox="1"/>
            <p:nvPr/>
          </p:nvSpPr>
          <p:spPr>
            <a:xfrm>
              <a:off x="85613" y="2112765"/>
              <a:ext cx="7786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Calc</a:t>
              </a:r>
            </a:p>
          </p:txBody>
        </p:sp>
      </p:grp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06B80947-597F-AE0C-5454-B2301F35B28E}"/>
              </a:ext>
            </a:extLst>
          </p:cNvPr>
          <p:cNvSpPr/>
          <p:nvPr/>
        </p:nvSpPr>
        <p:spPr>
          <a:xfrm>
            <a:off x="9044813" y="1626302"/>
            <a:ext cx="351854" cy="2091030"/>
          </a:xfrm>
          <a:custGeom>
            <a:avLst/>
            <a:gdLst>
              <a:gd name="connsiteX0" fmla="*/ 474388 w 474388"/>
              <a:gd name="connsiteY0" fmla="*/ 0 h 2124433"/>
              <a:gd name="connsiteX1" fmla="*/ 474388 w 474388"/>
              <a:gd name="connsiteY1" fmla="*/ 1980054 h 2124433"/>
              <a:gd name="connsiteX2" fmla="*/ 0 w 474388"/>
              <a:gd name="connsiteY2" fmla="*/ 2124433 h 2124433"/>
              <a:gd name="connsiteX3" fmla="*/ 0 w 474388"/>
              <a:gd name="connsiteY3" fmla="*/ 1216908 h 2124433"/>
              <a:gd name="connsiteX4" fmla="*/ 474388 w 474388"/>
              <a:gd name="connsiteY4" fmla="*/ 0 h 212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88" h="2124433">
                <a:moveTo>
                  <a:pt x="474388" y="0"/>
                </a:moveTo>
                <a:lnTo>
                  <a:pt x="474388" y="1980054"/>
                </a:lnTo>
                <a:lnTo>
                  <a:pt x="0" y="2124433"/>
                </a:lnTo>
                <a:lnTo>
                  <a:pt x="0" y="1216908"/>
                </a:lnTo>
                <a:lnTo>
                  <a:pt x="474388" y="0"/>
                </a:lnTo>
                <a:close/>
              </a:path>
            </a:pathLst>
          </a:custGeom>
          <a:solidFill>
            <a:srgbClr val="92CBEE">
              <a:alpha val="5058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9876D09-3278-2DA7-6997-83E1DA6E2FB8}"/>
              </a:ext>
            </a:extLst>
          </p:cNvPr>
          <p:cNvGrpSpPr/>
          <p:nvPr/>
        </p:nvGrpSpPr>
        <p:grpSpPr>
          <a:xfrm>
            <a:off x="9349274" y="1610584"/>
            <a:ext cx="2716001" cy="1974743"/>
            <a:chOff x="7164168" y="1634158"/>
            <a:chExt cx="2745295" cy="1996042"/>
          </a:xfrm>
        </p:grpSpPr>
        <p:sp>
          <p:nvSpPr>
            <p:cNvPr id="35" name="圆角矩形 34">
              <a:extLst>
                <a:ext uri="{FF2B5EF4-FFF2-40B4-BE49-F238E27FC236}">
                  <a16:creationId xmlns:a16="http://schemas.microsoft.com/office/drawing/2014/main" id="{2549D2A6-999A-6FF7-CFED-C5EDB29C073E}"/>
                </a:ext>
              </a:extLst>
            </p:cNvPr>
            <p:cNvSpPr/>
            <p:nvPr/>
          </p:nvSpPr>
          <p:spPr>
            <a:xfrm>
              <a:off x="7164171" y="1634158"/>
              <a:ext cx="2745292" cy="1996042"/>
            </a:xfrm>
            <a:prstGeom prst="roundRect">
              <a:avLst>
                <a:gd name="adj" fmla="val 3541"/>
              </a:avLst>
            </a:prstGeom>
            <a:solidFill>
              <a:srgbClr val="FFF3F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F8471D6-6040-7C8E-E535-F1B9BCDF90E5}"/>
                </a:ext>
              </a:extLst>
            </p:cNvPr>
            <p:cNvSpPr txBox="1"/>
            <p:nvPr/>
          </p:nvSpPr>
          <p:spPr>
            <a:xfrm>
              <a:off x="7164168" y="1724238"/>
              <a:ext cx="2745295" cy="18354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>
                  <a:solidFill>
                    <a:srgbClr val="008700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class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BB0065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ATLAHS_API 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{</a:t>
              </a:r>
            </a:p>
            <a:p>
              <a:r>
                <a:rPr lang="en-US" altLang="zh-CN" sz="1400">
                  <a:solidFill>
                    <a:srgbClr val="008700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008700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virtual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333399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void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 err="1">
                  <a:solidFill>
                    <a:srgbClr val="0066BB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simulationSetup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();</a:t>
              </a:r>
            </a:p>
            <a:p>
              <a:r>
                <a:rPr lang="en-US" altLang="zh-CN" sz="1400" b="1">
                  <a:solidFill>
                    <a:srgbClr val="008700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virtual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333399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void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 err="1">
                  <a:solidFill>
                    <a:srgbClr val="0066BB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eventOver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(</a:t>
              </a:r>
              <a:r>
                <a:rPr lang="en-US" altLang="zh-CN" sz="14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Event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);</a:t>
              </a:r>
            </a:p>
            <a:p>
              <a:endParaRPr lang="en-US" altLang="zh-CN" sz="1400" b="1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endParaRPr>
            </a:p>
            <a:p>
              <a:r>
                <a:rPr lang="en-US" altLang="zh-CN" sz="1400" b="1">
                  <a:solidFill>
                    <a:srgbClr val="008700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virtual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333399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void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0066BB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send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(</a:t>
              </a:r>
              <a:r>
                <a:rPr lang="en-US" altLang="zh-CN" sz="1400" err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SendEvent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);</a:t>
              </a:r>
            </a:p>
            <a:p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008700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virtual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333399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void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 err="1">
                  <a:solidFill>
                    <a:srgbClr val="0066BB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recv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(</a:t>
              </a:r>
              <a:r>
                <a:rPr lang="en-US" altLang="zh-CN" sz="1400" err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RecvEvent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);</a:t>
              </a:r>
            </a:p>
            <a:p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008700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virtual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333399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void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US" altLang="zh-CN" sz="1400" b="1">
                  <a:solidFill>
                    <a:srgbClr val="0066BB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calc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(</a:t>
              </a:r>
              <a:r>
                <a:rPr lang="en-US" altLang="zh-CN" sz="1400" err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CalcEvent</a:t>
              </a:r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);</a:t>
              </a:r>
            </a:p>
            <a:p>
              <a:r>
                <a:rPr lang="en-US" altLang="zh-CN" sz="1400" b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};</a:t>
              </a:r>
              <a:endParaRPr lang="en-US" sz="1400" b="1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endParaRPr>
            </a:p>
          </p:txBody>
        </p:sp>
      </p:grp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605F6CB3-8635-3130-7393-E9DEF0EA5CF9}"/>
              </a:ext>
            </a:extLst>
          </p:cNvPr>
          <p:cNvCxnSpPr>
            <a:cxnSpLocks/>
          </p:cNvCxnSpPr>
          <p:nvPr/>
        </p:nvCxnSpPr>
        <p:spPr>
          <a:xfrm>
            <a:off x="8588044" y="3698263"/>
            <a:ext cx="971272" cy="24683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0C8D15C6-D528-F001-FBB0-A1186A45C26C}"/>
              </a:ext>
            </a:extLst>
          </p:cNvPr>
          <p:cNvCxnSpPr>
            <a:cxnSpLocks/>
          </p:cNvCxnSpPr>
          <p:nvPr/>
        </p:nvCxnSpPr>
        <p:spPr>
          <a:xfrm>
            <a:off x="11166681" y="3306282"/>
            <a:ext cx="0" cy="53741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3ECA0034-D7A1-B4A6-DBEF-FFD452CD4D13}"/>
              </a:ext>
            </a:extLst>
          </p:cNvPr>
          <p:cNvSpPr txBox="1"/>
          <p:nvPr/>
        </p:nvSpPr>
        <p:spPr>
          <a:xfrm>
            <a:off x="8610516" y="3237861"/>
            <a:ext cx="516561" cy="334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...</a:t>
            </a:r>
          </a:p>
        </p:txBody>
      </p:sp>
      <p:grpSp>
        <p:nvGrpSpPr>
          <p:cNvPr id="2" name="组合 5">
            <a:extLst>
              <a:ext uri="{FF2B5EF4-FFF2-40B4-BE49-F238E27FC236}">
                <a16:creationId xmlns:a16="http://schemas.microsoft.com/office/drawing/2014/main" id="{0E680C42-362C-0C36-3615-AB6D6F7CC1B4}"/>
              </a:ext>
            </a:extLst>
          </p:cNvPr>
          <p:cNvGrpSpPr/>
          <p:nvPr/>
        </p:nvGrpSpPr>
        <p:grpSpPr>
          <a:xfrm>
            <a:off x="114768" y="1424607"/>
            <a:ext cx="4126766" cy="3482252"/>
            <a:chOff x="2255213" y="880024"/>
            <a:chExt cx="4975791" cy="2957285"/>
          </a:xfrm>
        </p:grpSpPr>
        <p:sp>
          <p:nvSpPr>
            <p:cNvPr id="74" name="圆角矩形 6">
              <a:extLst>
                <a:ext uri="{FF2B5EF4-FFF2-40B4-BE49-F238E27FC236}">
                  <a16:creationId xmlns:a16="http://schemas.microsoft.com/office/drawing/2014/main" id="{EDB544F4-0B6F-C7BF-CF2F-629FB922EE37}"/>
                </a:ext>
              </a:extLst>
            </p:cNvPr>
            <p:cNvSpPr/>
            <p:nvPr/>
          </p:nvSpPr>
          <p:spPr>
            <a:xfrm>
              <a:off x="2255213" y="1110593"/>
              <a:ext cx="4975791" cy="2726716"/>
            </a:xfrm>
            <a:prstGeom prst="roundRect">
              <a:avLst>
                <a:gd name="adj" fmla="val 35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同侧圆角矩形 7">
              <a:extLst>
                <a:ext uri="{FF2B5EF4-FFF2-40B4-BE49-F238E27FC236}">
                  <a16:creationId xmlns:a16="http://schemas.microsoft.com/office/drawing/2014/main" id="{BE5ECFB3-76E0-EE2A-B3ED-D89FC2E09E7C}"/>
                </a:ext>
              </a:extLst>
            </p:cNvPr>
            <p:cNvSpPr/>
            <p:nvPr/>
          </p:nvSpPr>
          <p:spPr>
            <a:xfrm>
              <a:off x="2258707" y="880024"/>
              <a:ext cx="4972297" cy="432048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Requirements</a:t>
              </a:r>
              <a:endParaRPr lang="en-US" sz="1600" b="1"/>
            </a:p>
          </p:txBody>
        </p:sp>
      </p:grpSp>
      <p:grpSp>
        <p:nvGrpSpPr>
          <p:cNvPr id="76" name="组合 30">
            <a:extLst>
              <a:ext uri="{FF2B5EF4-FFF2-40B4-BE49-F238E27FC236}">
                <a16:creationId xmlns:a16="http://schemas.microsoft.com/office/drawing/2014/main" id="{E7D4EB5E-CCDA-00A3-740A-E9A9BF51CFCF}"/>
              </a:ext>
            </a:extLst>
          </p:cNvPr>
          <p:cNvGrpSpPr/>
          <p:nvPr/>
        </p:nvGrpSpPr>
        <p:grpSpPr>
          <a:xfrm>
            <a:off x="335799" y="2012143"/>
            <a:ext cx="3666805" cy="793987"/>
            <a:chOff x="1004442" y="2139908"/>
            <a:chExt cx="4659504" cy="744678"/>
          </a:xfrm>
        </p:grpSpPr>
        <p:sp>
          <p:nvSpPr>
            <p:cNvPr id="77" name="圆角矩形 1">
              <a:extLst>
                <a:ext uri="{FF2B5EF4-FFF2-40B4-BE49-F238E27FC236}">
                  <a16:creationId xmlns:a16="http://schemas.microsoft.com/office/drawing/2014/main" id="{7509E70E-B0C6-39EC-CB19-B741FD9A0595}"/>
                </a:ext>
              </a:extLst>
            </p:cNvPr>
            <p:cNvSpPr/>
            <p:nvPr/>
          </p:nvSpPr>
          <p:spPr>
            <a:xfrm>
              <a:off x="1004442" y="2139908"/>
              <a:ext cx="4659504" cy="744678"/>
            </a:xfrm>
            <a:prstGeom prst="roundRect">
              <a:avLst>
                <a:gd name="adj" fmla="val 9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altLang="zh-CN" sz="1600">
                  <a:solidFill>
                    <a:schemeClr val="tx1"/>
                  </a:solidFill>
                </a:rPr>
                <a:t>   Few </a:t>
              </a:r>
              <a:r>
                <a:rPr lang="en-US" altLang="zh-CN" sz="1600" b="1">
                  <a:solidFill>
                    <a:srgbClr val="F7B26B"/>
                  </a:solidFill>
                </a:rPr>
                <a:t>well-defined APIs </a:t>
              </a:r>
              <a:r>
                <a:rPr lang="en-US" altLang="zh-CN" sz="1600">
                  <a:solidFill>
                    <a:schemeClr val="tx1"/>
                  </a:solidFill>
                </a:rPr>
                <a:t>that any network simulator can use to integrate into its logic.</a:t>
              </a:r>
            </a:p>
          </p:txBody>
        </p:sp>
        <p:pic>
          <p:nvPicPr>
            <p:cNvPr id="78" name="图形 27" descr="徽章 1 纯色填充">
              <a:extLst>
                <a:ext uri="{FF2B5EF4-FFF2-40B4-BE49-F238E27FC236}">
                  <a16:creationId xmlns:a16="http://schemas.microsoft.com/office/drawing/2014/main" id="{19556F16-E3F3-E121-8915-6E4CF7032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5098" y="2183414"/>
              <a:ext cx="294012" cy="218181"/>
            </a:xfrm>
            <a:prstGeom prst="rect">
              <a:avLst/>
            </a:prstGeom>
          </p:spPr>
        </p:pic>
      </p:grpSp>
      <p:grpSp>
        <p:nvGrpSpPr>
          <p:cNvPr id="79" name="组合 32">
            <a:extLst>
              <a:ext uri="{FF2B5EF4-FFF2-40B4-BE49-F238E27FC236}">
                <a16:creationId xmlns:a16="http://schemas.microsoft.com/office/drawing/2014/main" id="{673A7927-07A2-E44F-D005-87B92CDAFF0C}"/>
              </a:ext>
            </a:extLst>
          </p:cNvPr>
          <p:cNvGrpSpPr/>
          <p:nvPr/>
        </p:nvGrpSpPr>
        <p:grpSpPr>
          <a:xfrm>
            <a:off x="335799" y="2946348"/>
            <a:ext cx="3666805" cy="793986"/>
            <a:chOff x="1004441" y="3044362"/>
            <a:chExt cx="4659504" cy="744678"/>
          </a:xfrm>
        </p:grpSpPr>
        <p:sp>
          <p:nvSpPr>
            <p:cNvPr id="80" name="圆角矩形 24">
              <a:extLst>
                <a:ext uri="{FF2B5EF4-FFF2-40B4-BE49-F238E27FC236}">
                  <a16:creationId xmlns:a16="http://schemas.microsoft.com/office/drawing/2014/main" id="{DAA56585-5C56-594A-90E8-4F224A8879AF}"/>
                </a:ext>
              </a:extLst>
            </p:cNvPr>
            <p:cNvSpPr/>
            <p:nvPr/>
          </p:nvSpPr>
          <p:spPr>
            <a:xfrm>
              <a:off x="1004441" y="3044362"/>
              <a:ext cx="4659504" cy="744678"/>
            </a:xfrm>
            <a:prstGeom prst="roundRect">
              <a:avLst>
                <a:gd name="adj" fmla="val 9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altLang="zh-CN" sz="1600">
                  <a:solidFill>
                    <a:schemeClr val="tx1"/>
                  </a:solidFill>
                </a:rPr>
                <a:t>   Provide users with </a:t>
              </a:r>
              <a:r>
                <a:rPr lang="en-US" altLang="zh-CN" sz="1600" b="1">
                  <a:solidFill>
                    <a:srgbClr val="F7B26B"/>
                  </a:solidFill>
                </a:rPr>
                <a:t>flexibility</a:t>
              </a:r>
              <a:r>
                <a:rPr lang="en-US" altLang="zh-CN" sz="1600">
                  <a:solidFill>
                    <a:schemeClr val="tx1"/>
                  </a:solidFill>
                </a:rPr>
                <a:t> depending on their needs (message-level vs packet-level)</a:t>
              </a:r>
            </a:p>
          </p:txBody>
        </p:sp>
        <p:pic>
          <p:nvPicPr>
            <p:cNvPr id="81" name="图形 28" descr="徽章 纯色填充">
              <a:extLst>
                <a:ext uri="{FF2B5EF4-FFF2-40B4-BE49-F238E27FC236}">
                  <a16:creationId xmlns:a16="http://schemas.microsoft.com/office/drawing/2014/main" id="{AB6E04E8-94AF-6503-01E6-8E077FEDB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30130" y="3091823"/>
              <a:ext cx="294012" cy="218181"/>
            </a:xfrm>
            <a:prstGeom prst="rect">
              <a:avLst/>
            </a:prstGeom>
          </p:spPr>
        </p:pic>
      </p:grpSp>
      <p:grpSp>
        <p:nvGrpSpPr>
          <p:cNvPr id="82" name="组合 141">
            <a:extLst>
              <a:ext uri="{FF2B5EF4-FFF2-40B4-BE49-F238E27FC236}">
                <a16:creationId xmlns:a16="http://schemas.microsoft.com/office/drawing/2014/main" id="{7D29CAF6-CBA8-74EC-DFED-139B25D14B9C}"/>
              </a:ext>
            </a:extLst>
          </p:cNvPr>
          <p:cNvGrpSpPr/>
          <p:nvPr/>
        </p:nvGrpSpPr>
        <p:grpSpPr>
          <a:xfrm>
            <a:off x="335799" y="3882451"/>
            <a:ext cx="3666805" cy="793987"/>
            <a:chOff x="1004441" y="3044362"/>
            <a:chExt cx="4659504" cy="744678"/>
          </a:xfrm>
        </p:grpSpPr>
        <p:sp>
          <p:nvSpPr>
            <p:cNvPr id="83" name="圆角矩形 142">
              <a:extLst>
                <a:ext uri="{FF2B5EF4-FFF2-40B4-BE49-F238E27FC236}">
                  <a16:creationId xmlns:a16="http://schemas.microsoft.com/office/drawing/2014/main" id="{79B6156F-700F-87D4-67D5-9B661A68D01D}"/>
                </a:ext>
              </a:extLst>
            </p:cNvPr>
            <p:cNvSpPr/>
            <p:nvPr/>
          </p:nvSpPr>
          <p:spPr>
            <a:xfrm>
              <a:off x="1004441" y="3044362"/>
              <a:ext cx="4659504" cy="744678"/>
            </a:xfrm>
            <a:prstGeom prst="roundRect">
              <a:avLst>
                <a:gd name="adj" fmla="val 9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altLang="zh-CN" sz="1600" b="1">
                  <a:solidFill>
                    <a:srgbClr val="F9A96C"/>
                  </a:solidFill>
                </a:rPr>
                <a:t>    Low overhead </a:t>
              </a:r>
              <a:r>
                <a:rPr lang="en-US" altLang="zh-CN" sz="1600">
                  <a:solidFill>
                    <a:schemeClr val="tx1"/>
                  </a:solidFill>
                </a:rPr>
                <a:t>compared to running the simulator on its own.</a:t>
              </a:r>
            </a:p>
          </p:txBody>
        </p:sp>
        <p:pic>
          <p:nvPicPr>
            <p:cNvPr id="84" name="图形 143" descr="徽章 3 纯色填充">
              <a:extLst>
                <a:ext uri="{FF2B5EF4-FFF2-40B4-BE49-F238E27FC236}">
                  <a16:creationId xmlns:a16="http://schemas.microsoft.com/office/drawing/2014/main" id="{BCF0AEA2-8042-1DE3-B154-46D4737B0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030130" y="3193128"/>
              <a:ext cx="294012" cy="215561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898AC11-597D-B58A-1270-DA6640EB9EB1}"/>
              </a:ext>
            </a:extLst>
          </p:cNvPr>
          <p:cNvGrpSpPr/>
          <p:nvPr/>
        </p:nvGrpSpPr>
        <p:grpSpPr>
          <a:xfrm>
            <a:off x="7716180" y="5212530"/>
            <a:ext cx="2484277" cy="1645470"/>
            <a:chOff x="7716180" y="5212530"/>
            <a:chExt cx="2484277" cy="1645470"/>
          </a:xfrm>
        </p:grpSpPr>
        <p:grpSp>
          <p:nvGrpSpPr>
            <p:cNvPr id="121" name="组合 36">
              <a:extLst>
                <a:ext uri="{FF2B5EF4-FFF2-40B4-BE49-F238E27FC236}">
                  <a16:creationId xmlns:a16="http://schemas.microsoft.com/office/drawing/2014/main" id="{472F5A7D-3602-72B9-B198-F5731A429E64}"/>
                </a:ext>
              </a:extLst>
            </p:cNvPr>
            <p:cNvGrpSpPr/>
            <p:nvPr/>
          </p:nvGrpSpPr>
          <p:grpSpPr>
            <a:xfrm>
              <a:off x="7716181" y="5422877"/>
              <a:ext cx="2484276" cy="1435123"/>
              <a:chOff x="4412149" y="1902214"/>
              <a:chExt cx="3124936" cy="3053572"/>
            </a:xfrm>
          </p:grpSpPr>
          <p:sp>
            <p:nvSpPr>
              <p:cNvPr id="122" name="圆角矩形 5">
                <a:extLst>
                  <a:ext uri="{FF2B5EF4-FFF2-40B4-BE49-F238E27FC236}">
                    <a16:creationId xmlns:a16="http://schemas.microsoft.com/office/drawing/2014/main" id="{11B40ED7-CFD8-6186-DB17-FF058CCF0402}"/>
                  </a:ext>
                </a:extLst>
              </p:cNvPr>
              <p:cNvSpPr/>
              <p:nvPr/>
            </p:nvSpPr>
            <p:spPr>
              <a:xfrm>
                <a:off x="4412149" y="1902214"/>
                <a:ext cx="3124936" cy="3053572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" name="文本框 6">
                <a:extLst>
                  <a:ext uri="{FF2B5EF4-FFF2-40B4-BE49-F238E27FC236}">
                    <a16:creationId xmlns:a16="http://schemas.microsoft.com/office/drawing/2014/main" id="{DF77436B-2C25-BC45-03A1-2991EEC9A4B4}"/>
                  </a:ext>
                </a:extLst>
              </p:cNvPr>
              <p:cNvSpPr txBox="1"/>
              <p:nvPr/>
            </p:nvSpPr>
            <p:spPr>
              <a:xfrm>
                <a:off x="4490975" y="1997839"/>
                <a:ext cx="2967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endParaRPr>
              </a:p>
            </p:txBody>
          </p:sp>
        </p:grpSp>
        <p:sp>
          <p:nvSpPr>
            <p:cNvPr id="124" name="圆角矩形 39">
              <a:extLst>
                <a:ext uri="{FF2B5EF4-FFF2-40B4-BE49-F238E27FC236}">
                  <a16:creationId xmlns:a16="http://schemas.microsoft.com/office/drawing/2014/main" id="{4B181EC7-5E6E-10E7-5FAD-7DBD0DB58270}"/>
                </a:ext>
              </a:extLst>
            </p:cNvPr>
            <p:cNvSpPr/>
            <p:nvPr/>
          </p:nvSpPr>
          <p:spPr>
            <a:xfrm>
              <a:off x="7716180" y="5212530"/>
              <a:ext cx="2443699" cy="3115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Packet-Level Simulators</a:t>
              </a:r>
            </a:p>
          </p:txBody>
        </p:sp>
        <p:sp>
          <p:nvSpPr>
            <p:cNvPr id="102" name="圆角矩形 47">
              <a:extLst>
                <a:ext uri="{FF2B5EF4-FFF2-40B4-BE49-F238E27FC236}">
                  <a16:creationId xmlns:a16="http://schemas.microsoft.com/office/drawing/2014/main" id="{1BC23CD1-78D5-735E-32AD-47709351B01B}"/>
                </a:ext>
              </a:extLst>
            </p:cNvPr>
            <p:cNvSpPr/>
            <p:nvPr/>
          </p:nvSpPr>
          <p:spPr>
            <a:xfrm>
              <a:off x="7912253" y="6223768"/>
              <a:ext cx="2084126" cy="574232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/>
                <a:t>     Slow and high memory requirement</a:t>
              </a:r>
            </a:p>
          </p:txBody>
        </p:sp>
        <p:sp>
          <p:nvSpPr>
            <p:cNvPr id="106" name="圆角矩形 121">
              <a:extLst>
                <a:ext uri="{FF2B5EF4-FFF2-40B4-BE49-F238E27FC236}">
                  <a16:creationId xmlns:a16="http://schemas.microsoft.com/office/drawing/2014/main" id="{2EDDDEDB-6D3C-EA06-341C-D87C01768449}"/>
                </a:ext>
              </a:extLst>
            </p:cNvPr>
            <p:cNvSpPr/>
            <p:nvPr/>
          </p:nvSpPr>
          <p:spPr>
            <a:xfrm>
              <a:off x="7896200" y="5589240"/>
              <a:ext cx="2088784" cy="574232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/>
                <a:t>  Good approximation and can test more things</a:t>
              </a:r>
            </a:p>
          </p:txBody>
        </p:sp>
        <p:pic>
          <p:nvPicPr>
            <p:cNvPr id="112" name="图形 124" descr="复选标记 纯色填充">
              <a:extLst>
                <a:ext uri="{FF2B5EF4-FFF2-40B4-BE49-F238E27FC236}">
                  <a16:creationId xmlns:a16="http://schemas.microsoft.com/office/drawing/2014/main" id="{B2FA458F-251D-F05B-12F8-418E26CE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955604" y="5670272"/>
              <a:ext cx="183600" cy="183600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CA6F5F1-BEEA-4274-3377-C555DBA0FE9B}"/>
              </a:ext>
            </a:extLst>
          </p:cNvPr>
          <p:cNvGrpSpPr/>
          <p:nvPr/>
        </p:nvGrpSpPr>
        <p:grpSpPr>
          <a:xfrm>
            <a:off x="5051884" y="5193196"/>
            <a:ext cx="2443699" cy="1664804"/>
            <a:chOff x="5051884" y="5193196"/>
            <a:chExt cx="2443699" cy="1664804"/>
          </a:xfrm>
        </p:grpSpPr>
        <p:grpSp>
          <p:nvGrpSpPr>
            <p:cNvPr id="118" name="组合 36">
              <a:extLst>
                <a:ext uri="{FF2B5EF4-FFF2-40B4-BE49-F238E27FC236}">
                  <a16:creationId xmlns:a16="http://schemas.microsoft.com/office/drawing/2014/main" id="{31FDAEBC-F5AF-DA6B-B6FE-CBED81D1667D}"/>
                </a:ext>
              </a:extLst>
            </p:cNvPr>
            <p:cNvGrpSpPr/>
            <p:nvPr/>
          </p:nvGrpSpPr>
          <p:grpSpPr>
            <a:xfrm>
              <a:off x="5051884" y="5475551"/>
              <a:ext cx="2443699" cy="1382449"/>
              <a:chOff x="4412149" y="1902214"/>
              <a:chExt cx="3124936" cy="3053572"/>
            </a:xfrm>
          </p:grpSpPr>
          <p:sp>
            <p:nvSpPr>
              <p:cNvPr id="119" name="圆角矩形 5">
                <a:extLst>
                  <a:ext uri="{FF2B5EF4-FFF2-40B4-BE49-F238E27FC236}">
                    <a16:creationId xmlns:a16="http://schemas.microsoft.com/office/drawing/2014/main" id="{5FE76498-EDF3-A57F-FAD0-33B671C79F40}"/>
                  </a:ext>
                </a:extLst>
              </p:cNvPr>
              <p:cNvSpPr/>
              <p:nvPr/>
            </p:nvSpPr>
            <p:spPr>
              <a:xfrm>
                <a:off x="4412149" y="1902214"/>
                <a:ext cx="3124936" cy="3053572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文本框 6">
                <a:extLst>
                  <a:ext uri="{FF2B5EF4-FFF2-40B4-BE49-F238E27FC236}">
                    <a16:creationId xmlns:a16="http://schemas.microsoft.com/office/drawing/2014/main" id="{53424B44-F393-C23D-BF58-C1A7CECB6084}"/>
                  </a:ext>
                </a:extLst>
              </p:cNvPr>
              <p:cNvSpPr txBox="1"/>
              <p:nvPr/>
            </p:nvSpPr>
            <p:spPr>
              <a:xfrm>
                <a:off x="4490975" y="1997839"/>
                <a:ext cx="2967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endParaRPr>
              </a:p>
            </p:txBody>
          </p:sp>
        </p:grpSp>
        <p:sp>
          <p:nvSpPr>
            <p:cNvPr id="86" name="圆角矩形 47">
              <a:extLst>
                <a:ext uri="{FF2B5EF4-FFF2-40B4-BE49-F238E27FC236}">
                  <a16:creationId xmlns:a16="http://schemas.microsoft.com/office/drawing/2014/main" id="{D72678C4-62B7-37BE-59A9-A66FA58D70E8}"/>
                </a:ext>
              </a:extLst>
            </p:cNvPr>
            <p:cNvSpPr/>
            <p:nvPr/>
          </p:nvSpPr>
          <p:spPr>
            <a:xfrm>
              <a:off x="5243677" y="6205150"/>
              <a:ext cx="2084126" cy="574232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/>
                <a:t>    Low accuracy in some cases</a:t>
              </a:r>
            </a:p>
          </p:txBody>
        </p:sp>
        <p:sp>
          <p:nvSpPr>
            <p:cNvPr id="91" name="圆角矩形 121">
              <a:extLst>
                <a:ext uri="{FF2B5EF4-FFF2-40B4-BE49-F238E27FC236}">
                  <a16:creationId xmlns:a16="http://schemas.microsoft.com/office/drawing/2014/main" id="{BCE22CBF-901A-D95E-6F0E-563921D5935F}"/>
                </a:ext>
              </a:extLst>
            </p:cNvPr>
            <p:cNvSpPr/>
            <p:nvPr/>
          </p:nvSpPr>
          <p:spPr>
            <a:xfrm>
              <a:off x="5227624" y="5570622"/>
              <a:ext cx="2088784" cy="574232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/>
                <a:t>Fast and good approximation in many cases</a:t>
              </a:r>
            </a:p>
          </p:txBody>
        </p:sp>
        <p:pic>
          <p:nvPicPr>
            <p:cNvPr id="110" name="图形 124" descr="复选标记 纯色填充">
              <a:extLst>
                <a:ext uri="{FF2B5EF4-FFF2-40B4-BE49-F238E27FC236}">
                  <a16:creationId xmlns:a16="http://schemas.microsoft.com/office/drawing/2014/main" id="{A5144649-4E67-4EEA-0872-F1A1E65F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5290818" y="5653230"/>
              <a:ext cx="183600" cy="183600"/>
            </a:xfrm>
            <a:prstGeom prst="rect">
              <a:avLst/>
            </a:prstGeom>
          </p:spPr>
        </p:pic>
        <p:sp>
          <p:nvSpPr>
            <p:cNvPr id="114" name="圆角矩形 39">
              <a:extLst>
                <a:ext uri="{FF2B5EF4-FFF2-40B4-BE49-F238E27FC236}">
                  <a16:creationId xmlns:a16="http://schemas.microsoft.com/office/drawing/2014/main" id="{EDD74403-8E61-8506-B3B1-88A8F812CF73}"/>
                </a:ext>
              </a:extLst>
            </p:cNvPr>
            <p:cNvSpPr/>
            <p:nvPr/>
          </p:nvSpPr>
          <p:spPr>
            <a:xfrm>
              <a:off x="5051884" y="5193196"/>
              <a:ext cx="2443699" cy="3115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Message-Level Simulators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7DD385C-A438-0738-AE95-5477C34A9729}"/>
              </a:ext>
            </a:extLst>
          </p:cNvPr>
          <p:cNvGrpSpPr/>
          <p:nvPr/>
        </p:nvGrpSpPr>
        <p:grpSpPr>
          <a:xfrm>
            <a:off x="5267908" y="6273316"/>
            <a:ext cx="248120" cy="248120"/>
            <a:chOff x="5397468" y="2350156"/>
            <a:chExt cx="225636" cy="225636"/>
          </a:xfrm>
        </p:grpSpPr>
        <p:sp>
          <p:nvSpPr>
            <p:cNvPr id="92" name="椭圆 50">
              <a:extLst>
                <a:ext uri="{FF2B5EF4-FFF2-40B4-BE49-F238E27FC236}">
                  <a16:creationId xmlns:a16="http://schemas.microsoft.com/office/drawing/2014/main" id="{04E97693-81F8-8199-F42C-48B4FB5CA4CC}"/>
                </a:ext>
              </a:extLst>
            </p:cNvPr>
            <p:cNvSpPr/>
            <p:nvPr/>
          </p:nvSpPr>
          <p:spPr>
            <a:xfrm>
              <a:off x="5397468" y="2350156"/>
              <a:ext cx="225636" cy="225636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93" name="图形 52" descr="关闭 纯色填充">
              <a:extLst>
                <a:ext uri="{FF2B5EF4-FFF2-40B4-BE49-F238E27FC236}">
                  <a16:creationId xmlns:a16="http://schemas.microsoft.com/office/drawing/2014/main" id="{08CD7015-73A9-BB90-9270-E9DB7E269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5421078" y="2373766"/>
              <a:ext cx="178416" cy="178416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CDFA361-F855-5F7D-137F-BB5E1306D02F}"/>
              </a:ext>
            </a:extLst>
          </p:cNvPr>
          <p:cNvGrpSpPr/>
          <p:nvPr/>
        </p:nvGrpSpPr>
        <p:grpSpPr>
          <a:xfrm>
            <a:off x="7936112" y="6273316"/>
            <a:ext cx="248120" cy="248120"/>
            <a:chOff x="5397468" y="2350156"/>
            <a:chExt cx="225636" cy="225636"/>
          </a:xfrm>
        </p:grpSpPr>
        <p:sp>
          <p:nvSpPr>
            <p:cNvPr id="96" name="椭圆 50">
              <a:extLst>
                <a:ext uri="{FF2B5EF4-FFF2-40B4-BE49-F238E27FC236}">
                  <a16:creationId xmlns:a16="http://schemas.microsoft.com/office/drawing/2014/main" id="{74722506-FB19-6341-D6EF-5287F5ECED2D}"/>
                </a:ext>
              </a:extLst>
            </p:cNvPr>
            <p:cNvSpPr/>
            <p:nvPr/>
          </p:nvSpPr>
          <p:spPr>
            <a:xfrm>
              <a:off x="5397468" y="2350156"/>
              <a:ext cx="225636" cy="225636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97" name="图形 52" descr="关闭 纯色填充">
              <a:extLst>
                <a:ext uri="{FF2B5EF4-FFF2-40B4-BE49-F238E27FC236}">
                  <a16:creationId xmlns:a16="http://schemas.microsoft.com/office/drawing/2014/main" id="{1F700898-0A31-7FCB-D934-A181431F9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5421078" y="2373766"/>
              <a:ext cx="178416" cy="178416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45D9BCD-E8CB-EAAE-76C0-EED5581CE56D}"/>
              </a:ext>
            </a:extLst>
          </p:cNvPr>
          <p:cNvGrpSpPr/>
          <p:nvPr/>
        </p:nvGrpSpPr>
        <p:grpSpPr>
          <a:xfrm>
            <a:off x="5294300" y="5589240"/>
            <a:ext cx="225636" cy="225636"/>
            <a:chOff x="5399616" y="3168543"/>
            <a:chExt cx="225636" cy="225636"/>
          </a:xfrm>
        </p:grpSpPr>
        <p:sp>
          <p:nvSpPr>
            <p:cNvPr id="99" name="椭圆 163">
              <a:extLst>
                <a:ext uri="{FF2B5EF4-FFF2-40B4-BE49-F238E27FC236}">
                  <a16:creationId xmlns:a16="http://schemas.microsoft.com/office/drawing/2014/main" id="{F63C3DDF-03CE-D389-69E4-EFC491B3ABF0}"/>
                </a:ext>
              </a:extLst>
            </p:cNvPr>
            <p:cNvSpPr/>
            <p:nvPr/>
          </p:nvSpPr>
          <p:spPr>
            <a:xfrm>
              <a:off x="5399616" y="3168543"/>
              <a:ext cx="225636" cy="225636"/>
            </a:xfrm>
            <a:prstGeom prst="ellipse">
              <a:avLst/>
            </a:prstGeom>
            <a:ln>
              <a:solidFill>
                <a:srgbClr val="73791B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00" name="图形 164" descr="复选标记 纯色填充">
              <a:extLst>
                <a:ext uri="{FF2B5EF4-FFF2-40B4-BE49-F238E27FC236}">
                  <a16:creationId xmlns:a16="http://schemas.microsoft.com/office/drawing/2014/main" id="{AAA6A489-1B97-8F1C-626A-34A030E0F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5423226" y="3192153"/>
              <a:ext cx="178416" cy="178416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A1644D-1B4F-90BB-700D-EC4F19C27FA4}"/>
              </a:ext>
            </a:extLst>
          </p:cNvPr>
          <p:cNvGrpSpPr/>
          <p:nvPr/>
        </p:nvGrpSpPr>
        <p:grpSpPr>
          <a:xfrm>
            <a:off x="7958596" y="5615632"/>
            <a:ext cx="225636" cy="225636"/>
            <a:chOff x="5399616" y="3168543"/>
            <a:chExt cx="225636" cy="225636"/>
          </a:xfrm>
        </p:grpSpPr>
        <p:sp>
          <p:nvSpPr>
            <p:cNvPr id="104" name="椭圆 163">
              <a:extLst>
                <a:ext uri="{FF2B5EF4-FFF2-40B4-BE49-F238E27FC236}">
                  <a16:creationId xmlns:a16="http://schemas.microsoft.com/office/drawing/2014/main" id="{65278EA4-A2E6-84E6-6D46-98E060C4795C}"/>
                </a:ext>
              </a:extLst>
            </p:cNvPr>
            <p:cNvSpPr/>
            <p:nvPr/>
          </p:nvSpPr>
          <p:spPr>
            <a:xfrm>
              <a:off x="5399616" y="3168543"/>
              <a:ext cx="225636" cy="225636"/>
            </a:xfrm>
            <a:prstGeom prst="ellipse">
              <a:avLst/>
            </a:prstGeom>
            <a:ln>
              <a:solidFill>
                <a:srgbClr val="73791B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05" name="图形 164" descr="复选标记 纯色填充">
              <a:extLst>
                <a:ext uri="{FF2B5EF4-FFF2-40B4-BE49-F238E27FC236}">
                  <a16:creationId xmlns:a16="http://schemas.microsoft.com/office/drawing/2014/main" id="{A4CC0974-BE70-9EBC-5F47-AA5AC7010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5423226" y="3192153"/>
              <a:ext cx="178416" cy="178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4156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 animBg="1"/>
      <p:bldP spid="20" grpId="0" animBg="1"/>
      <p:bldP spid="21" grpId="0" animBg="1"/>
      <p:bldP spid="41" grpId="0" animBg="1"/>
      <p:bldP spid="42" grpId="0" animBg="1"/>
      <p:bldP spid="43" grpId="0" animBg="1"/>
      <p:bldP spid="24" grpId="0"/>
      <p:bldP spid="26" grpId="0"/>
      <p:bldP spid="27" grpId="0"/>
      <p:bldP spid="30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D2961E7-40A2-7C3E-744B-D345BA23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3D9BFC6-3049-8C89-542F-3EF674A0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Validation: AI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47CC86F-A956-D1B8-7CFB-78A6E65E644F}"/>
              </a:ext>
            </a:extLst>
          </p:cNvPr>
          <p:cNvGrpSpPr/>
          <p:nvPr/>
        </p:nvGrpSpPr>
        <p:grpSpPr>
          <a:xfrm>
            <a:off x="839416" y="1285200"/>
            <a:ext cx="3312368" cy="1357045"/>
            <a:chOff x="2459596" y="1703383"/>
            <a:chExt cx="3530183" cy="1357045"/>
          </a:xfrm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27A77C86-7F97-15B1-0E10-A6DA71897927}"/>
                </a:ext>
              </a:extLst>
            </p:cNvPr>
            <p:cNvSpPr/>
            <p:nvPr/>
          </p:nvSpPr>
          <p:spPr>
            <a:xfrm>
              <a:off x="2459596" y="1983477"/>
              <a:ext cx="3530182" cy="1076951"/>
            </a:xfrm>
            <a:prstGeom prst="roundRect">
              <a:avLst>
                <a:gd name="adj" fmla="val 850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Grace Hopper Superchips (GH200)</a:t>
              </a: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150 GB/s intra-node communication</a:t>
              </a: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25 GB/s Cray Slingshot</a:t>
              </a: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Dragonfly topology</a:t>
              </a:r>
            </a:p>
          </p:txBody>
        </p:sp>
        <p:sp>
          <p:nvSpPr>
            <p:cNvPr id="6" name="同侧圆角矩形 5">
              <a:extLst>
                <a:ext uri="{FF2B5EF4-FFF2-40B4-BE49-F238E27FC236}">
                  <a16:creationId xmlns:a16="http://schemas.microsoft.com/office/drawing/2014/main" id="{013B59E7-0D9D-A217-7812-81453BBD02F5}"/>
                </a:ext>
              </a:extLst>
            </p:cNvPr>
            <p:cNvSpPr/>
            <p:nvPr/>
          </p:nvSpPr>
          <p:spPr>
            <a:xfrm>
              <a:off x="2459597" y="1703383"/>
              <a:ext cx="3530182" cy="28803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Alps Supercomputer (CSCS)</a:t>
              </a:r>
              <a:endParaRPr lang="en-US" sz="1200" b="1"/>
            </a:p>
          </p:txBody>
        </p:sp>
      </p:grpSp>
      <p:pic>
        <p:nvPicPr>
          <p:cNvPr id="9" name="图形 8">
            <a:extLst>
              <a:ext uri="{FF2B5EF4-FFF2-40B4-BE49-F238E27FC236}">
                <a16:creationId xmlns:a16="http://schemas.microsoft.com/office/drawing/2014/main" id="{FDA0B9B1-3674-5AB2-D443-7F015ECAB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629" y="2816931"/>
            <a:ext cx="10944000" cy="2661434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DAA31922-21A1-5D5B-6A38-994490D35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800" y="2816931"/>
            <a:ext cx="10944000" cy="2661433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264EB530-B7A5-D6D0-7C9B-06B7B7ECE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971" y="2816930"/>
            <a:ext cx="10944000" cy="266143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807BC187-0D53-9317-736C-965E6A3FC8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998" y="2816929"/>
            <a:ext cx="10944000" cy="2661433"/>
          </a:xfrm>
          <a:prstGeom prst="rect">
            <a:avLst/>
          </a:prstGeom>
        </p:spPr>
      </p:pic>
      <p:sp>
        <p:nvSpPr>
          <p:cNvPr id="18" name="圆角矩形 17">
            <a:extLst>
              <a:ext uri="{FF2B5EF4-FFF2-40B4-BE49-F238E27FC236}">
                <a16:creationId xmlns:a16="http://schemas.microsoft.com/office/drawing/2014/main" id="{69FC5A37-A8B8-42D5-6745-E33DCFBFFE6A}"/>
              </a:ext>
            </a:extLst>
          </p:cNvPr>
          <p:cNvSpPr/>
          <p:nvPr/>
        </p:nvSpPr>
        <p:spPr>
          <a:xfrm>
            <a:off x="2936953" y="5653828"/>
            <a:ext cx="6318094" cy="547955"/>
          </a:xfrm>
          <a:prstGeom prst="roundRect">
            <a:avLst>
              <a:gd name="adj" fmla="val 85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08000"/>
            <a:r>
              <a:rPr lang="en-US" altLang="zh-CN" sz="1400">
                <a:solidFill>
                  <a:schemeClr val="tx1"/>
                </a:solidFill>
              </a:rPr>
              <a:t>TP: Tensor parallelism</a:t>
            </a:r>
          </a:p>
          <a:p>
            <a:pPr marL="108000"/>
            <a:r>
              <a:rPr lang="en-US" altLang="zh-CN" sz="1400">
                <a:solidFill>
                  <a:schemeClr val="tx1"/>
                </a:solidFill>
              </a:rPr>
              <a:t>PP: Pipeline parallelism</a:t>
            </a:r>
          </a:p>
          <a:p>
            <a:pPr marL="108000"/>
            <a:r>
              <a:rPr lang="en-US" altLang="zh-CN" sz="1400">
                <a:solidFill>
                  <a:schemeClr val="tx1"/>
                </a:solidFill>
              </a:rPr>
              <a:t>DP: Data parallelism</a:t>
            </a:r>
          </a:p>
          <a:p>
            <a:pPr marL="108000"/>
            <a:r>
              <a:rPr lang="en-US" altLang="zh-CN" sz="1400">
                <a:solidFill>
                  <a:schemeClr val="tx1"/>
                </a:solidFill>
              </a:rPr>
              <a:t>EP: Expert parallelism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689F682-8A25-9A27-41AD-A658F78704F2}"/>
              </a:ext>
            </a:extLst>
          </p:cNvPr>
          <p:cNvGrpSpPr/>
          <p:nvPr/>
        </p:nvGrpSpPr>
        <p:grpSpPr>
          <a:xfrm>
            <a:off x="4410477" y="1237148"/>
            <a:ext cx="3540209" cy="1404318"/>
            <a:chOff x="4427999" y="1257272"/>
            <a:chExt cx="3540209" cy="1404318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D0851E8D-3748-EF19-BBBA-FF2730E8E221}"/>
                </a:ext>
              </a:extLst>
            </p:cNvPr>
            <p:cNvSpPr/>
            <p:nvPr/>
          </p:nvSpPr>
          <p:spPr>
            <a:xfrm>
              <a:off x="4564747" y="1304545"/>
              <a:ext cx="3403461" cy="1357045"/>
            </a:xfrm>
            <a:prstGeom prst="roundRect">
              <a:avLst>
                <a:gd name="adj" fmla="val 409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00" algn="ctr"/>
              <a:r>
                <a:rPr lang="en-US" altLang="zh-CN" sz="1600" err="1">
                  <a:solidFill>
                    <a:schemeClr val="bg1"/>
                  </a:solidFill>
                </a:rPr>
                <a:t>AstraSim</a:t>
              </a:r>
              <a:r>
                <a:rPr lang="en-US" altLang="zh-CN" sz="1600">
                  <a:solidFill>
                    <a:schemeClr val="bg1"/>
                  </a:solidFill>
                </a:rPr>
                <a:t> only executed successfully for two configurations, encountering runtime errors in all other scenarios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38E1298-A86F-6A26-EBBC-64CF1091A9AD}"/>
                </a:ext>
              </a:extLst>
            </p:cNvPr>
            <p:cNvGrpSpPr/>
            <p:nvPr/>
          </p:nvGrpSpPr>
          <p:grpSpPr>
            <a:xfrm>
              <a:off x="4427999" y="1257272"/>
              <a:ext cx="286826" cy="284400"/>
              <a:chOff x="5317438" y="802436"/>
              <a:chExt cx="286826" cy="305859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5E71A067-119F-4B66-0998-215BE4D75C5F}"/>
                  </a:ext>
                </a:extLst>
              </p:cNvPr>
              <p:cNvSpPr/>
              <p:nvPr/>
            </p:nvSpPr>
            <p:spPr>
              <a:xfrm>
                <a:off x="5317438" y="802436"/>
                <a:ext cx="286826" cy="305859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图形 25" descr="感叹号 纯色填充">
                <a:extLst>
                  <a:ext uri="{FF2B5EF4-FFF2-40B4-BE49-F238E27FC236}">
                    <a16:creationId xmlns:a16="http://schemas.microsoft.com/office/drawing/2014/main" id="{C14BCDDA-C211-80CC-1AAA-A00FBE808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345651" y="831473"/>
                <a:ext cx="230400" cy="247785"/>
              </a:xfrm>
              <a:prstGeom prst="rect">
                <a:avLst/>
              </a:prstGeom>
            </p:spPr>
          </p:pic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23DD673-C1A0-A3D4-7DA6-B17CDB49328B}"/>
              </a:ext>
            </a:extLst>
          </p:cNvPr>
          <p:cNvGrpSpPr/>
          <p:nvPr/>
        </p:nvGrpSpPr>
        <p:grpSpPr>
          <a:xfrm>
            <a:off x="8087434" y="1237148"/>
            <a:ext cx="3462565" cy="1404317"/>
            <a:chOff x="5663308" y="2582899"/>
            <a:chExt cx="3462565" cy="1404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圆角矩形 29">
                  <a:extLst>
                    <a:ext uri="{FF2B5EF4-FFF2-40B4-BE49-F238E27FC236}">
                      <a16:creationId xmlns:a16="http://schemas.microsoft.com/office/drawing/2014/main" id="{4272F543-5D9C-0615-9E45-51F3E7A81043}"/>
                    </a:ext>
                  </a:extLst>
                </p:cNvPr>
                <p:cNvSpPr/>
                <p:nvPr/>
              </p:nvSpPr>
              <p:spPr>
                <a:xfrm>
                  <a:off x="5744237" y="2660759"/>
                  <a:ext cx="3381636" cy="1326457"/>
                </a:xfrm>
                <a:prstGeom prst="roundRect">
                  <a:avLst>
                    <a:gd name="adj" fmla="val 6777"/>
                  </a:avLst>
                </a:prstGeom>
                <a:solidFill>
                  <a:srgbClr val="73791B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/>
                    <a:t>ATLAHS LogGOPSim backend runs on average </a:t>
                  </a:r>
                  <a14:m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8×</m:t>
                      </m:r>
                    </m:oMath>
                  </a14:m>
                  <a:r>
                    <a:rPr lang="en-US" altLang="zh-CN" sz="1600"/>
                    <a:t> faster than </a:t>
                  </a:r>
                  <a:r>
                    <a:rPr lang="en-US" altLang="zh-CN" sz="1600" err="1"/>
                    <a:t>AstraSim’s</a:t>
                  </a:r>
                  <a:r>
                    <a:rPr lang="en-US" altLang="zh-CN" sz="1600"/>
                    <a:t> analytical backend</a:t>
                  </a:r>
                </a:p>
              </p:txBody>
            </p:sp>
          </mc:Choice>
          <mc:Fallback xmlns="">
            <p:sp>
              <p:nvSpPr>
                <p:cNvPr id="30" name="圆角矩形 29">
                  <a:extLst>
                    <a:ext uri="{FF2B5EF4-FFF2-40B4-BE49-F238E27FC236}">
                      <a16:creationId xmlns:a16="http://schemas.microsoft.com/office/drawing/2014/main" id="{4272F543-5D9C-0615-9E45-51F3E7A81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237" y="2660759"/>
                  <a:ext cx="3381636" cy="1326457"/>
                </a:xfrm>
                <a:prstGeom prst="roundRect">
                  <a:avLst>
                    <a:gd name="adj" fmla="val 6777"/>
                  </a:avLst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10F1405-DC84-AD74-C1FA-101A7D9714CD}"/>
                </a:ext>
              </a:extLst>
            </p:cNvPr>
            <p:cNvGrpSpPr/>
            <p:nvPr/>
          </p:nvGrpSpPr>
          <p:grpSpPr>
            <a:xfrm>
              <a:off x="5663308" y="2582899"/>
              <a:ext cx="284400" cy="284400"/>
              <a:chOff x="7452627" y="1861367"/>
              <a:chExt cx="284400" cy="284400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85E71835-6F3E-856A-193E-F97BF8852F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52627" y="1861367"/>
                <a:ext cx="284400" cy="284400"/>
              </a:xfrm>
              <a:prstGeom prst="ellipse">
                <a:avLst/>
              </a:prstGeom>
              <a:ln>
                <a:solidFill>
                  <a:srgbClr val="73791B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33" name="图形 32" descr="复选标记 纯色填充">
                <a:extLst>
                  <a:ext uri="{FF2B5EF4-FFF2-40B4-BE49-F238E27FC236}">
                    <a16:creationId xmlns:a16="http://schemas.microsoft.com/office/drawing/2014/main" id="{A63548A9-0E46-BCFC-09D4-F0C81CCD7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7479627" y="1888367"/>
                <a:ext cx="230400" cy="230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23072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D0560F-58F6-144C-744C-D3D79FF5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CA27A94-F035-3943-8461-A3654BF7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Validation: HPC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E528A9E-B2E3-67AB-F8D5-00079A8F4036}"/>
              </a:ext>
            </a:extLst>
          </p:cNvPr>
          <p:cNvGrpSpPr/>
          <p:nvPr/>
        </p:nvGrpSpPr>
        <p:grpSpPr>
          <a:xfrm>
            <a:off x="4421814" y="1285200"/>
            <a:ext cx="3312368" cy="1357045"/>
            <a:chOff x="2459596" y="1703383"/>
            <a:chExt cx="3530183" cy="1357045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7414B05D-EDCD-2C45-3BDB-BF921C2ACF95}"/>
                </a:ext>
              </a:extLst>
            </p:cNvPr>
            <p:cNvSpPr/>
            <p:nvPr/>
          </p:nvSpPr>
          <p:spPr>
            <a:xfrm>
              <a:off x="2459596" y="1983477"/>
              <a:ext cx="3530182" cy="1076951"/>
            </a:xfrm>
            <a:prstGeom prst="roundRect">
              <a:avLst>
                <a:gd name="adj" fmla="val 850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Intel Xeon E5-2660 v2 CPU</a:t>
              </a: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32 GB DDR3 RAM, ConnectX-3 NIC</a:t>
              </a: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Fat Tree topology (18 Mellanox SX6036 switches)</a:t>
              </a:r>
            </a:p>
          </p:txBody>
        </p:sp>
        <p:sp>
          <p:nvSpPr>
            <p:cNvPr id="8" name="同侧圆角矩形 7">
              <a:extLst>
                <a:ext uri="{FF2B5EF4-FFF2-40B4-BE49-F238E27FC236}">
                  <a16:creationId xmlns:a16="http://schemas.microsoft.com/office/drawing/2014/main" id="{06F05AEB-D6A6-5772-BDEE-529803CFD5BD}"/>
                </a:ext>
              </a:extLst>
            </p:cNvPr>
            <p:cNvSpPr/>
            <p:nvPr/>
          </p:nvSpPr>
          <p:spPr>
            <a:xfrm>
              <a:off x="2459597" y="1703383"/>
              <a:ext cx="3530182" cy="28803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188-node Testbed (CSCS)</a:t>
              </a:r>
              <a:endParaRPr lang="en-US" sz="1200" b="1"/>
            </a:p>
          </p:txBody>
        </p:sp>
      </p:grpSp>
      <p:pic>
        <p:nvPicPr>
          <p:cNvPr id="10" name="图形 9">
            <a:extLst>
              <a:ext uri="{FF2B5EF4-FFF2-40B4-BE49-F238E27FC236}">
                <a16:creationId xmlns:a16="http://schemas.microsoft.com/office/drawing/2014/main" id="{8699C430-FF2F-8D1D-551F-29B6E5641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2744924"/>
            <a:ext cx="11242800" cy="2755742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CB9981D8-C6F3-A3AC-3F73-6E093623A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2743200"/>
            <a:ext cx="11242800" cy="2755742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6B211A5F-7DBD-C3D0-98AA-34681CAFB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597" y="2743200"/>
            <a:ext cx="11242800" cy="27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1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20E4C-3101-290E-6A77-ABD8EC533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70B5920-73AD-1146-7117-74BFE6E5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9FB24B9-2619-9BBC-9155-5DCA9C25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Cases of ATLAHS</a:t>
            </a:r>
          </a:p>
        </p:txBody>
      </p:sp>
      <p:sp>
        <p:nvSpPr>
          <p:cNvPr id="2" name="圆角矩形 260">
            <a:extLst>
              <a:ext uri="{FF2B5EF4-FFF2-40B4-BE49-F238E27FC236}">
                <a16:creationId xmlns:a16="http://schemas.microsoft.com/office/drawing/2014/main" id="{EC7BDBAA-FDFE-F960-05BF-EBB780E5937F}"/>
              </a:ext>
            </a:extLst>
          </p:cNvPr>
          <p:cNvSpPr/>
          <p:nvPr/>
        </p:nvSpPr>
        <p:spPr>
          <a:xfrm>
            <a:off x="859008" y="1754786"/>
            <a:ext cx="10508765" cy="3500828"/>
          </a:xfrm>
          <a:prstGeom prst="roundRect">
            <a:avLst>
              <a:gd name="adj" fmla="val 73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5" name="圆角矩形 260">
            <a:extLst>
              <a:ext uri="{FF2B5EF4-FFF2-40B4-BE49-F238E27FC236}">
                <a16:creationId xmlns:a16="http://schemas.microsoft.com/office/drawing/2014/main" id="{1384AAB9-7432-A82C-3FA4-3A41CCCECD91}"/>
              </a:ext>
            </a:extLst>
          </p:cNvPr>
          <p:cNvSpPr/>
          <p:nvPr/>
        </p:nvSpPr>
        <p:spPr>
          <a:xfrm>
            <a:off x="859008" y="1602386"/>
            <a:ext cx="10508765" cy="854506"/>
          </a:xfrm>
          <a:prstGeom prst="roundRect">
            <a:avLst>
              <a:gd name="adj" fmla="val 18482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 sz="2000">
                <a:solidFill>
                  <a:schemeClr val="tx1"/>
                </a:solidFill>
              </a:rPr>
              <a:t>We validated ATLAHS accuracy, but what can it practically be used for?</a:t>
            </a:r>
          </a:p>
        </p:txBody>
      </p:sp>
      <p:sp>
        <p:nvSpPr>
          <p:cNvPr id="9" name="圆角矩形 260">
            <a:extLst>
              <a:ext uri="{FF2B5EF4-FFF2-40B4-BE49-F238E27FC236}">
                <a16:creationId xmlns:a16="http://schemas.microsoft.com/office/drawing/2014/main" id="{90C7A095-4D5E-5D0B-16A9-476C5FD0C90C}"/>
              </a:ext>
            </a:extLst>
          </p:cNvPr>
          <p:cNvSpPr/>
          <p:nvPr/>
        </p:nvSpPr>
        <p:spPr>
          <a:xfrm>
            <a:off x="2349429" y="2668838"/>
            <a:ext cx="3579584" cy="538484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 dirty="0">
                <a:solidFill>
                  <a:schemeClr val="tx1"/>
                </a:solidFill>
              </a:rPr>
              <a:t>Estimate runtimes with different network configurations</a:t>
            </a:r>
          </a:p>
        </p:txBody>
      </p:sp>
      <p:sp>
        <p:nvSpPr>
          <p:cNvPr id="11" name="圆角矩形 260">
            <a:extLst>
              <a:ext uri="{FF2B5EF4-FFF2-40B4-BE49-F238E27FC236}">
                <a16:creationId xmlns:a16="http://schemas.microsoft.com/office/drawing/2014/main" id="{E86CC66F-EC23-7971-5A16-43578EEA0F1C}"/>
              </a:ext>
            </a:extLst>
          </p:cNvPr>
          <p:cNvSpPr/>
          <p:nvPr/>
        </p:nvSpPr>
        <p:spPr>
          <a:xfrm>
            <a:off x="2336396" y="3502584"/>
            <a:ext cx="3579584" cy="538484"/>
          </a:xfrm>
          <a:prstGeom prst="roundRect">
            <a:avLst>
              <a:gd name="adj" fmla="val 1848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>
                <a:solidFill>
                  <a:schemeClr val="tx1"/>
                </a:solidFill>
              </a:rPr>
              <a:t>Study and analyze traffic patterns and bottlenecks</a:t>
            </a:r>
          </a:p>
        </p:txBody>
      </p:sp>
      <p:sp>
        <p:nvSpPr>
          <p:cNvPr id="13" name="圆角矩形 260">
            <a:extLst>
              <a:ext uri="{FF2B5EF4-FFF2-40B4-BE49-F238E27FC236}">
                <a16:creationId xmlns:a16="http://schemas.microsoft.com/office/drawing/2014/main" id="{C4C979B7-5B47-CE35-9D83-E8455032F320}"/>
              </a:ext>
            </a:extLst>
          </p:cNvPr>
          <p:cNvSpPr/>
          <p:nvPr/>
        </p:nvSpPr>
        <p:spPr>
          <a:xfrm>
            <a:off x="2349429" y="4336330"/>
            <a:ext cx="3579584" cy="538484"/>
          </a:xfrm>
          <a:prstGeom prst="roundRect">
            <a:avLst>
              <a:gd name="adj" fmla="val 1848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>
                <a:solidFill>
                  <a:schemeClr val="tx1"/>
                </a:solidFill>
              </a:rPr>
              <a:t>Compare different congestion control algorithms</a:t>
            </a:r>
          </a:p>
        </p:txBody>
      </p:sp>
      <p:sp>
        <p:nvSpPr>
          <p:cNvPr id="15" name="圆角矩形 260">
            <a:extLst>
              <a:ext uri="{FF2B5EF4-FFF2-40B4-BE49-F238E27FC236}">
                <a16:creationId xmlns:a16="http://schemas.microsoft.com/office/drawing/2014/main" id="{DCF205F9-E479-1A29-564B-5E81A04FFC29}"/>
              </a:ext>
            </a:extLst>
          </p:cNvPr>
          <p:cNvSpPr/>
          <p:nvPr/>
        </p:nvSpPr>
        <p:spPr>
          <a:xfrm>
            <a:off x="6764888" y="2663184"/>
            <a:ext cx="3579584" cy="538484"/>
          </a:xfrm>
          <a:prstGeom prst="roundRect">
            <a:avLst>
              <a:gd name="adj" fmla="val 1848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>
                <a:solidFill>
                  <a:schemeClr val="tx1"/>
                </a:solidFill>
              </a:rPr>
              <a:t>Study the effect of jobs placement</a:t>
            </a:r>
          </a:p>
        </p:txBody>
      </p:sp>
      <p:sp>
        <p:nvSpPr>
          <p:cNvPr id="16" name="圆角矩形 260">
            <a:extLst>
              <a:ext uri="{FF2B5EF4-FFF2-40B4-BE49-F238E27FC236}">
                <a16:creationId xmlns:a16="http://schemas.microsoft.com/office/drawing/2014/main" id="{97C34CAE-237F-5A3A-9A03-244CD1625BC6}"/>
              </a:ext>
            </a:extLst>
          </p:cNvPr>
          <p:cNvSpPr/>
          <p:nvPr/>
        </p:nvSpPr>
        <p:spPr>
          <a:xfrm>
            <a:off x="6751855" y="3496930"/>
            <a:ext cx="3579584" cy="538484"/>
          </a:xfrm>
          <a:prstGeom prst="roundRect">
            <a:avLst>
              <a:gd name="adj" fmla="val 1848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>
                <a:solidFill>
                  <a:schemeClr val="tx1"/>
                </a:solidFill>
              </a:rPr>
              <a:t>Determine the effect of using different collectives</a:t>
            </a:r>
          </a:p>
        </p:txBody>
      </p:sp>
      <p:sp>
        <p:nvSpPr>
          <p:cNvPr id="17" name="圆角矩形 260">
            <a:extLst>
              <a:ext uri="{FF2B5EF4-FFF2-40B4-BE49-F238E27FC236}">
                <a16:creationId xmlns:a16="http://schemas.microsoft.com/office/drawing/2014/main" id="{1561F4FC-33EC-2329-9C05-8B5AC80C7E3B}"/>
              </a:ext>
            </a:extLst>
          </p:cNvPr>
          <p:cNvSpPr/>
          <p:nvPr/>
        </p:nvSpPr>
        <p:spPr>
          <a:xfrm>
            <a:off x="6764888" y="4330676"/>
            <a:ext cx="3579584" cy="538484"/>
          </a:xfrm>
          <a:prstGeom prst="roundRect">
            <a:avLst>
              <a:gd name="adj" fmla="val 1848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>
                <a:solidFill>
                  <a:schemeClr val="tx1"/>
                </a:solidFill>
              </a:rPr>
              <a:t>Determine the impact of network failures on a variety of workloads</a:t>
            </a:r>
          </a:p>
        </p:txBody>
      </p:sp>
      <p:sp>
        <p:nvSpPr>
          <p:cNvPr id="18" name="圆角矩形 213">
            <a:extLst>
              <a:ext uri="{FF2B5EF4-FFF2-40B4-BE49-F238E27FC236}">
                <a16:creationId xmlns:a16="http://schemas.microsoft.com/office/drawing/2014/main" id="{B9A414BA-18BE-61BB-B3FD-12BEBC4DD649}"/>
              </a:ext>
            </a:extLst>
          </p:cNvPr>
          <p:cNvSpPr/>
          <p:nvPr/>
        </p:nvSpPr>
        <p:spPr>
          <a:xfrm>
            <a:off x="2349430" y="2663185"/>
            <a:ext cx="3579584" cy="538484"/>
          </a:xfrm>
          <a:prstGeom prst="roundRect">
            <a:avLst>
              <a:gd name="adj" fmla="val 23040"/>
            </a:avLst>
          </a:prstGeom>
          <a:noFill/>
          <a:ln w="28575"/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圆角矩形 213">
            <a:extLst>
              <a:ext uri="{FF2B5EF4-FFF2-40B4-BE49-F238E27FC236}">
                <a16:creationId xmlns:a16="http://schemas.microsoft.com/office/drawing/2014/main" id="{3E47E336-9701-FFB9-51AB-2303FA93302A}"/>
              </a:ext>
            </a:extLst>
          </p:cNvPr>
          <p:cNvSpPr/>
          <p:nvPr/>
        </p:nvSpPr>
        <p:spPr>
          <a:xfrm>
            <a:off x="2351584" y="4329100"/>
            <a:ext cx="3579584" cy="538484"/>
          </a:xfrm>
          <a:prstGeom prst="roundRect">
            <a:avLst>
              <a:gd name="adj" fmla="val 20698"/>
            </a:avLst>
          </a:prstGeom>
          <a:noFill/>
          <a:ln w="28575"/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5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右箭头 9">
            <a:extLst>
              <a:ext uri="{FF2B5EF4-FFF2-40B4-BE49-F238E27FC236}">
                <a16:creationId xmlns:a16="http://schemas.microsoft.com/office/drawing/2014/main" id="{DBEC1922-EA90-1BDB-5E70-45CD353FF262}"/>
              </a:ext>
            </a:extLst>
          </p:cNvPr>
          <p:cNvSpPr/>
          <p:nvPr/>
        </p:nvSpPr>
        <p:spPr>
          <a:xfrm>
            <a:off x="3647727" y="1844824"/>
            <a:ext cx="4891529" cy="370405"/>
          </a:xfrm>
          <a:prstGeom prst="rightArrow">
            <a:avLst/>
          </a:prstGeom>
          <a:solidFill>
            <a:srgbClr val="B3E6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1D8F7D-4615-EF1C-98D6-808F19CFE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140968"/>
            <a:ext cx="8560254" cy="3660038"/>
          </a:xfrm>
          <a:prstGeom prst="rect">
            <a:avLst/>
          </a:prstGeom>
        </p:spPr>
      </p:pic>
      <p:grpSp>
        <p:nvGrpSpPr>
          <p:cNvPr id="20" name="组合 14">
            <a:extLst>
              <a:ext uri="{FF2B5EF4-FFF2-40B4-BE49-F238E27FC236}">
                <a16:creationId xmlns:a16="http://schemas.microsoft.com/office/drawing/2014/main" id="{F0A8BF8A-06CD-2AFB-920E-450EDFD91EFA}"/>
              </a:ext>
            </a:extLst>
          </p:cNvPr>
          <p:cNvGrpSpPr/>
          <p:nvPr/>
        </p:nvGrpSpPr>
        <p:grpSpPr>
          <a:xfrm>
            <a:off x="3985170" y="1290288"/>
            <a:ext cx="4199062" cy="1922688"/>
            <a:chOff x="-21583907" y="-1733428"/>
            <a:chExt cx="17326591" cy="1538861"/>
          </a:xfrm>
        </p:grpSpPr>
        <p:sp>
          <p:nvSpPr>
            <p:cNvPr id="29" name="圆角矩形 197">
              <a:extLst>
                <a:ext uri="{FF2B5EF4-FFF2-40B4-BE49-F238E27FC236}">
                  <a16:creationId xmlns:a16="http://schemas.microsoft.com/office/drawing/2014/main" id="{12330015-8206-BB7D-369A-F1A23B0F59AE}"/>
                </a:ext>
              </a:extLst>
            </p:cNvPr>
            <p:cNvSpPr/>
            <p:nvPr/>
          </p:nvSpPr>
          <p:spPr>
            <a:xfrm>
              <a:off x="-21583895" y="-1732928"/>
              <a:ext cx="17326579" cy="1538361"/>
            </a:xfrm>
            <a:prstGeom prst="roundRect">
              <a:avLst>
                <a:gd name="adj" fmla="val 35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同侧圆角矩形 198">
              <a:extLst>
                <a:ext uri="{FF2B5EF4-FFF2-40B4-BE49-F238E27FC236}">
                  <a16:creationId xmlns:a16="http://schemas.microsoft.com/office/drawing/2014/main" id="{FC4AFFB9-CF9A-DA21-53ED-FE4A3672BBC0}"/>
                </a:ext>
              </a:extLst>
            </p:cNvPr>
            <p:cNvSpPr/>
            <p:nvPr/>
          </p:nvSpPr>
          <p:spPr>
            <a:xfrm>
              <a:off x="-21583907" y="-1733428"/>
              <a:ext cx="17273535" cy="302508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Topologies</a:t>
              </a:r>
            </a:p>
          </p:txBody>
        </p: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FF7A28A-84D1-7037-77AB-53F2C216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A0A1065-C600-62C1-60CC-A47C8B8C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Effect of CC on Distributed Storage Requests</a:t>
            </a:r>
          </a:p>
        </p:txBody>
      </p:sp>
      <p:grpSp>
        <p:nvGrpSpPr>
          <p:cNvPr id="7" name="组合 5">
            <a:extLst>
              <a:ext uri="{FF2B5EF4-FFF2-40B4-BE49-F238E27FC236}">
                <a16:creationId xmlns:a16="http://schemas.microsoft.com/office/drawing/2014/main" id="{D6878445-2BF8-E880-1BF3-E0516C4460D1}"/>
              </a:ext>
            </a:extLst>
          </p:cNvPr>
          <p:cNvGrpSpPr/>
          <p:nvPr/>
        </p:nvGrpSpPr>
        <p:grpSpPr>
          <a:xfrm>
            <a:off x="335360" y="1466760"/>
            <a:ext cx="3312370" cy="1494188"/>
            <a:chOff x="924754" y="1721407"/>
            <a:chExt cx="3530185" cy="1494188"/>
          </a:xfrm>
        </p:grpSpPr>
        <p:sp>
          <p:nvSpPr>
            <p:cNvPr id="8" name="圆角矩形 6">
              <a:extLst>
                <a:ext uri="{FF2B5EF4-FFF2-40B4-BE49-F238E27FC236}">
                  <a16:creationId xmlns:a16="http://schemas.microsoft.com/office/drawing/2014/main" id="{229C849E-8BD4-CCB1-6877-E49BDDA3F20D}"/>
                </a:ext>
              </a:extLst>
            </p:cNvPr>
            <p:cNvSpPr/>
            <p:nvPr/>
          </p:nvSpPr>
          <p:spPr>
            <a:xfrm>
              <a:off x="924754" y="1955455"/>
              <a:ext cx="3530182" cy="1260140"/>
            </a:xfrm>
            <a:prstGeom prst="roundRect">
              <a:avLst>
                <a:gd name="adj" fmla="val 8501"/>
              </a:avLst>
            </a:prstGeom>
            <a:solidFill>
              <a:srgbClr val="B3E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234900">
                <a:buFont typeface="Arial" panose="020B0604020202020204" pitchFamily="34" charset="0"/>
                <a:buChar char="•"/>
              </a:pPr>
              <a:endParaRPr lang="en-US" altLang="zh-CN" sz="1400">
                <a:solidFill>
                  <a:schemeClr val="tx1"/>
                </a:solidFill>
              </a:endParaRPr>
            </a:p>
            <a:p>
              <a:pPr marL="342900" indent="-234900">
                <a:buFont typeface="Arial" panose="020B0604020202020204" pitchFamily="34" charset="0"/>
                <a:buChar char="•"/>
              </a:pPr>
              <a:endParaRPr lang="en-US" altLang="zh-CN" sz="1400">
                <a:solidFill>
                  <a:schemeClr val="tx1"/>
                </a:solidFill>
              </a:endParaRP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400 Gbps network with two different Fat Tree topologies </a:t>
              </a: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Comparing MPRDMA and NDP congestion control algorithms</a:t>
              </a: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5k storage requests </a:t>
              </a:r>
            </a:p>
            <a:p>
              <a:pPr marL="342900" indent="-234900">
                <a:buFont typeface="Arial" panose="020B0604020202020204" pitchFamily="34" charset="0"/>
                <a:buChar char="•"/>
              </a:pPr>
              <a:endParaRPr lang="en-US" altLang="zh-CN" sz="1400">
                <a:solidFill>
                  <a:schemeClr val="tx1"/>
                </a:solidFill>
              </a:endParaRPr>
            </a:p>
            <a:p>
              <a:pPr marL="342900" indent="-234900">
                <a:buFont typeface="Arial" panose="020B0604020202020204" pitchFamily="34" charset="0"/>
                <a:buChar char="•"/>
              </a:pPr>
              <a:endParaRPr lang="en-US" altLang="zh-CN" sz="1400">
                <a:solidFill>
                  <a:schemeClr val="tx1"/>
                </a:solidFill>
              </a:endParaRPr>
            </a:p>
          </p:txBody>
        </p:sp>
        <p:sp>
          <p:nvSpPr>
            <p:cNvPr id="9" name="同侧圆角矩形 7">
              <a:extLst>
                <a:ext uri="{FF2B5EF4-FFF2-40B4-BE49-F238E27FC236}">
                  <a16:creationId xmlns:a16="http://schemas.microsoft.com/office/drawing/2014/main" id="{5D281FA7-CDA3-24C5-2634-4C19407860A6}"/>
                </a:ext>
              </a:extLst>
            </p:cNvPr>
            <p:cNvSpPr/>
            <p:nvPr/>
          </p:nvSpPr>
          <p:spPr>
            <a:xfrm>
              <a:off x="924757" y="1721407"/>
              <a:ext cx="3530182" cy="288032"/>
            </a:xfrm>
            <a:prstGeom prst="round2SameRect">
              <a:avLst/>
            </a:prstGeom>
            <a:solidFill>
              <a:srgbClr val="4CB1E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err="1"/>
                <a:t>htsim</a:t>
              </a:r>
              <a:r>
                <a:rPr lang="en-US" sz="1400" b="1"/>
                <a:t> simulator setup</a:t>
              </a:r>
              <a:endParaRPr lang="en-US" sz="1200" b="1"/>
            </a:p>
          </p:txBody>
        </p:sp>
      </p:grpSp>
      <p:sp>
        <p:nvSpPr>
          <p:cNvPr id="13" name="圆角矩形标注 206">
            <a:extLst>
              <a:ext uri="{FF2B5EF4-FFF2-40B4-BE49-F238E27FC236}">
                <a16:creationId xmlns:a16="http://schemas.microsoft.com/office/drawing/2014/main" id="{F152F73B-D2CD-E1E2-F592-4B99E0B4FB2A}"/>
              </a:ext>
            </a:extLst>
          </p:cNvPr>
          <p:cNvSpPr/>
          <p:nvPr/>
        </p:nvSpPr>
        <p:spPr>
          <a:xfrm>
            <a:off x="9372365" y="3569342"/>
            <a:ext cx="2464036" cy="764803"/>
          </a:xfrm>
          <a:prstGeom prst="wedgeRoundRectCallout">
            <a:avLst>
              <a:gd name="adj1" fmla="val -40625"/>
              <a:gd name="adj2" fmla="val 8283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>
                <a:solidFill>
                  <a:schemeClr val="tx1"/>
                </a:solidFill>
              </a:rPr>
              <a:t>With oversubscription, NDP, a receiver-based congestion control, struggles to see in-network congestion.</a:t>
            </a:r>
            <a:endParaRPr lang="en-US" altLang="zh-CN" sz="1300" b="1">
              <a:solidFill>
                <a:srgbClr val="F7B26B"/>
              </a:solidFill>
            </a:endParaRPr>
          </a:p>
        </p:txBody>
      </p:sp>
      <p:sp>
        <p:nvSpPr>
          <p:cNvPr id="14" name="圆角矩形标注 206">
            <a:extLst>
              <a:ext uri="{FF2B5EF4-FFF2-40B4-BE49-F238E27FC236}">
                <a16:creationId xmlns:a16="http://schemas.microsoft.com/office/drawing/2014/main" id="{7A228AD4-33F3-F88C-B8D3-F1E858B6173B}"/>
              </a:ext>
            </a:extLst>
          </p:cNvPr>
          <p:cNvSpPr/>
          <p:nvPr/>
        </p:nvSpPr>
        <p:spPr>
          <a:xfrm>
            <a:off x="4835860" y="3466375"/>
            <a:ext cx="2904095" cy="867770"/>
          </a:xfrm>
          <a:prstGeom prst="wedgeRoundRectCallout">
            <a:avLst>
              <a:gd name="adj1" fmla="val -64057"/>
              <a:gd name="adj2" fmla="val 14737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>
                <a:solidFill>
                  <a:schemeClr val="tx1"/>
                </a:solidFill>
              </a:rPr>
              <a:t>With no oversubscription both Congestion Control algorithms have comparable performance.</a:t>
            </a:r>
            <a:endParaRPr lang="en-US" altLang="zh-CN" sz="1300" b="1">
              <a:solidFill>
                <a:srgbClr val="F7B26B"/>
              </a:solidFill>
            </a:endParaRPr>
          </a:p>
        </p:txBody>
      </p:sp>
      <p:pic>
        <p:nvPicPr>
          <p:cNvPr id="31" name="Picture 3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9E59D44-2D9D-AD7A-115B-24C4CECA9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3288"/>
          <a:stretch>
            <a:fillRect/>
          </a:stretch>
        </p:blipFill>
        <p:spPr>
          <a:xfrm>
            <a:off x="4295800" y="1714874"/>
            <a:ext cx="1428132" cy="1138062"/>
          </a:xfrm>
          <a:prstGeom prst="rect">
            <a:avLst/>
          </a:prstGeom>
        </p:spPr>
      </p:pic>
      <p:pic>
        <p:nvPicPr>
          <p:cNvPr id="32" name="Picture 3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7E75A48-CBEA-73F5-32D6-67BE77B1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72" b="13288"/>
          <a:stretch>
            <a:fillRect/>
          </a:stretch>
        </p:blipFill>
        <p:spPr>
          <a:xfrm>
            <a:off x="6455669" y="1714875"/>
            <a:ext cx="1423226" cy="1138061"/>
          </a:xfrm>
          <a:prstGeom prst="rect">
            <a:avLst/>
          </a:prstGeom>
        </p:spPr>
      </p:pic>
      <p:sp>
        <p:nvSpPr>
          <p:cNvPr id="33" name="圆角矩形 196">
            <a:extLst>
              <a:ext uri="{FF2B5EF4-FFF2-40B4-BE49-F238E27FC236}">
                <a16:creationId xmlns:a16="http://schemas.microsoft.com/office/drawing/2014/main" id="{38C4895E-80D0-BA8E-26B2-78E94FC73A49}"/>
              </a:ext>
            </a:extLst>
          </p:cNvPr>
          <p:cNvSpPr/>
          <p:nvPr/>
        </p:nvSpPr>
        <p:spPr>
          <a:xfrm>
            <a:off x="4187788" y="2816666"/>
            <a:ext cx="1678782" cy="281766"/>
          </a:xfrm>
          <a:prstGeom prst="roundRect">
            <a:avLst>
              <a:gd name="adj" fmla="val 724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Non-Oversubscribed</a:t>
            </a:r>
          </a:p>
        </p:txBody>
      </p:sp>
      <p:sp>
        <p:nvSpPr>
          <p:cNvPr id="35" name="圆角矩形 196">
            <a:extLst>
              <a:ext uri="{FF2B5EF4-FFF2-40B4-BE49-F238E27FC236}">
                <a16:creationId xmlns:a16="http://schemas.microsoft.com/office/drawing/2014/main" id="{75B420DE-278B-720F-A9D2-1138A65C3BCE}"/>
              </a:ext>
            </a:extLst>
          </p:cNvPr>
          <p:cNvSpPr/>
          <p:nvPr/>
        </p:nvSpPr>
        <p:spPr>
          <a:xfrm>
            <a:off x="6276020" y="2816932"/>
            <a:ext cx="1678782" cy="281766"/>
          </a:xfrm>
          <a:prstGeom prst="roundRect">
            <a:avLst>
              <a:gd name="adj" fmla="val 724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Oversubscribed</a:t>
            </a:r>
          </a:p>
        </p:txBody>
      </p:sp>
      <p:sp>
        <p:nvSpPr>
          <p:cNvPr id="36" name="右箭头 9">
            <a:extLst>
              <a:ext uri="{FF2B5EF4-FFF2-40B4-BE49-F238E27FC236}">
                <a16:creationId xmlns:a16="http://schemas.microsoft.com/office/drawing/2014/main" id="{869F4049-AC11-7814-2DA8-9B0128E32513}"/>
              </a:ext>
            </a:extLst>
          </p:cNvPr>
          <p:cNvSpPr/>
          <p:nvPr/>
        </p:nvSpPr>
        <p:spPr>
          <a:xfrm>
            <a:off x="3608572" y="2410523"/>
            <a:ext cx="376597" cy="370405"/>
          </a:xfrm>
          <a:prstGeom prst="rightArrow">
            <a:avLst/>
          </a:prstGeom>
          <a:solidFill>
            <a:srgbClr val="B3E6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2" name="组合 14">
            <a:extLst>
              <a:ext uri="{FF2B5EF4-FFF2-40B4-BE49-F238E27FC236}">
                <a16:creationId xmlns:a16="http://schemas.microsoft.com/office/drawing/2014/main" id="{90D4DF1C-4697-9769-AF68-F924304A6698}"/>
              </a:ext>
            </a:extLst>
          </p:cNvPr>
          <p:cNvGrpSpPr/>
          <p:nvPr/>
        </p:nvGrpSpPr>
        <p:grpSpPr>
          <a:xfrm>
            <a:off x="8467994" y="1288255"/>
            <a:ext cx="3368406" cy="1922688"/>
            <a:chOff x="-21583907" y="-1733428"/>
            <a:chExt cx="17326591" cy="1538861"/>
          </a:xfrm>
        </p:grpSpPr>
        <p:sp>
          <p:nvSpPr>
            <p:cNvPr id="5" name="圆角矩形 197">
              <a:extLst>
                <a:ext uri="{FF2B5EF4-FFF2-40B4-BE49-F238E27FC236}">
                  <a16:creationId xmlns:a16="http://schemas.microsoft.com/office/drawing/2014/main" id="{540D83BC-58AD-032C-10CF-55E5C0D4DA66}"/>
                </a:ext>
              </a:extLst>
            </p:cNvPr>
            <p:cNvSpPr/>
            <p:nvPr/>
          </p:nvSpPr>
          <p:spPr>
            <a:xfrm>
              <a:off x="-21583895" y="-1732928"/>
              <a:ext cx="17326579" cy="1538361"/>
            </a:xfrm>
            <a:prstGeom prst="roundRect">
              <a:avLst>
                <a:gd name="adj" fmla="val 35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b="1">
                  <a:latin typeface="Calibri" panose="020F0502020204030204" pitchFamily="34" charset="0"/>
                  <a:cs typeface="Calibri" panose="020F0502020204030204" pitchFamily="34" charset="0"/>
                </a:rPr>
                <a:t>MPRDMA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300">
                  <a:latin typeface="Calibri" panose="020F0502020204030204" pitchFamily="34" charset="0"/>
                  <a:cs typeface="Calibri" panose="020F0502020204030204" pitchFamily="34" charset="0"/>
                </a:rPr>
                <a:t>Sender-based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300">
                  <a:latin typeface="Calibri" panose="020F0502020204030204" pitchFamily="34" charset="0"/>
                  <a:cs typeface="Calibri" panose="020F0502020204030204" pitchFamily="34" charset="0"/>
                </a:rPr>
                <a:t>Can deal with </a:t>
              </a:r>
              <a:r>
                <a:rPr lang="en-US" sz="1300" err="1">
                  <a:latin typeface="Calibri" panose="020F0502020204030204" pitchFamily="34" charset="0"/>
                  <a:cs typeface="Calibri" panose="020F0502020204030204" pitchFamily="34" charset="0"/>
                </a:rPr>
                <a:t>congetion</a:t>
              </a:r>
              <a:r>
                <a:rPr lang="en-US" sz="1300">
                  <a:latin typeface="Calibri" panose="020F0502020204030204" pitchFamily="34" charset="0"/>
                  <a:cs typeface="Calibri" panose="020F0502020204030204" pitchFamily="34" charset="0"/>
                </a:rPr>
                <a:t> anywhere in the network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b="1">
                  <a:latin typeface="Calibri" panose="020F0502020204030204" pitchFamily="34" charset="0"/>
                  <a:cs typeface="Calibri" panose="020F0502020204030204" pitchFamily="34" charset="0"/>
                </a:rPr>
                <a:t>NDP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300">
                  <a:latin typeface="Calibri" panose="020F0502020204030204" pitchFamily="34" charset="0"/>
                  <a:cs typeface="Calibri" panose="020F0502020204030204" pitchFamily="34" charset="0"/>
                </a:rPr>
                <a:t>Receiver-based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300">
                  <a:latin typeface="Calibri" panose="020F0502020204030204" pitchFamily="34" charset="0"/>
                  <a:cs typeface="Calibri" panose="020F0502020204030204" pitchFamily="34" charset="0"/>
                </a:rPr>
                <a:t>Fair and perfect </a:t>
              </a:r>
              <a:r>
                <a:rPr lang="en-US" sz="1300" err="1">
                  <a:latin typeface="Calibri" panose="020F0502020204030204" pitchFamily="34" charset="0"/>
                  <a:cs typeface="Calibri" panose="020F0502020204030204" pitchFamily="34" charset="0"/>
                </a:rPr>
                <a:t>incast</a:t>
              </a:r>
              <a:r>
                <a:rPr lang="en-US" sz="1300">
                  <a:latin typeface="Calibri" panose="020F0502020204030204" pitchFamily="34" charset="0"/>
                  <a:cs typeface="Calibri" panose="020F0502020204030204" pitchFamily="34" charset="0"/>
                </a:rPr>
                <a:t> performance</a:t>
              </a:r>
            </a:p>
          </p:txBody>
        </p:sp>
        <p:sp>
          <p:nvSpPr>
            <p:cNvPr id="10" name="同侧圆角矩形 198">
              <a:extLst>
                <a:ext uri="{FF2B5EF4-FFF2-40B4-BE49-F238E27FC236}">
                  <a16:creationId xmlns:a16="http://schemas.microsoft.com/office/drawing/2014/main" id="{4BD49576-D9C4-BF1D-AD5B-6B579CCE20F8}"/>
                </a:ext>
              </a:extLst>
            </p:cNvPr>
            <p:cNvSpPr/>
            <p:nvPr/>
          </p:nvSpPr>
          <p:spPr>
            <a:xfrm>
              <a:off x="-21583907" y="-1733428"/>
              <a:ext cx="17273535" cy="302508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Congestion Control Algorithms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926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33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702506-20C0-623D-1B9B-6368D655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993"/>
          <a:stretch>
            <a:fillRect/>
          </a:stretch>
        </p:blipFill>
        <p:spPr>
          <a:xfrm>
            <a:off x="7536160" y="3248980"/>
            <a:ext cx="4428492" cy="3381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BFE77C-3EEA-E8D2-D812-93E68BC6B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596"/>
          <a:stretch>
            <a:fillRect/>
          </a:stretch>
        </p:blipFill>
        <p:spPr>
          <a:xfrm>
            <a:off x="3593533" y="3248980"/>
            <a:ext cx="3960440" cy="3381847"/>
          </a:xfrm>
          <a:prstGeom prst="rect">
            <a:avLst/>
          </a:prstGeom>
        </p:spPr>
      </p:pic>
      <p:sp>
        <p:nvSpPr>
          <p:cNvPr id="32" name="圆角矩形 260">
            <a:extLst>
              <a:ext uri="{FF2B5EF4-FFF2-40B4-BE49-F238E27FC236}">
                <a16:creationId xmlns:a16="http://schemas.microsoft.com/office/drawing/2014/main" id="{97102157-EFB5-1F43-9C47-5BE7B0DAEF93}"/>
              </a:ext>
            </a:extLst>
          </p:cNvPr>
          <p:cNvSpPr/>
          <p:nvPr/>
        </p:nvSpPr>
        <p:spPr>
          <a:xfrm>
            <a:off x="859008" y="1421160"/>
            <a:ext cx="10508765" cy="1926242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FF7A28A-84D1-7037-77AB-53F2C216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A0A1065-C600-62C1-60CC-A47C8B8C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ATLAHS LGS vs ATLAHS </a:t>
            </a:r>
            <a:r>
              <a:rPr lang="en-US" err="1"/>
              <a:t>htsim</a:t>
            </a:r>
            <a:endParaRPr lang="en-US"/>
          </a:p>
        </p:txBody>
      </p:sp>
      <p:grpSp>
        <p:nvGrpSpPr>
          <p:cNvPr id="10" name="组合 5">
            <a:extLst>
              <a:ext uri="{FF2B5EF4-FFF2-40B4-BE49-F238E27FC236}">
                <a16:creationId xmlns:a16="http://schemas.microsoft.com/office/drawing/2014/main" id="{13D08853-D815-4E33-8609-42FBC72ABB16}"/>
              </a:ext>
            </a:extLst>
          </p:cNvPr>
          <p:cNvGrpSpPr/>
          <p:nvPr/>
        </p:nvGrpSpPr>
        <p:grpSpPr>
          <a:xfrm>
            <a:off x="191344" y="4087846"/>
            <a:ext cx="3312370" cy="1494188"/>
            <a:chOff x="924754" y="1721407"/>
            <a:chExt cx="3530185" cy="1494188"/>
          </a:xfrm>
        </p:grpSpPr>
        <p:sp>
          <p:nvSpPr>
            <p:cNvPr id="11" name="圆角矩形 6">
              <a:extLst>
                <a:ext uri="{FF2B5EF4-FFF2-40B4-BE49-F238E27FC236}">
                  <a16:creationId xmlns:a16="http://schemas.microsoft.com/office/drawing/2014/main" id="{928289C8-6EC2-0988-23A5-5B3B8B617CB7}"/>
                </a:ext>
              </a:extLst>
            </p:cNvPr>
            <p:cNvSpPr/>
            <p:nvPr/>
          </p:nvSpPr>
          <p:spPr>
            <a:xfrm>
              <a:off x="924754" y="1955455"/>
              <a:ext cx="3530182" cy="1260140"/>
            </a:xfrm>
            <a:prstGeom prst="roundRect">
              <a:avLst>
                <a:gd name="adj" fmla="val 8501"/>
              </a:avLst>
            </a:prstGeom>
            <a:solidFill>
              <a:srgbClr val="B3E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234900">
                <a:buFont typeface="Arial" panose="020B0604020202020204" pitchFamily="34" charset="0"/>
                <a:buChar char="•"/>
              </a:pPr>
              <a:endParaRPr lang="en-US" altLang="zh-CN" sz="1400">
                <a:solidFill>
                  <a:schemeClr val="tx1"/>
                </a:solidFill>
              </a:endParaRPr>
            </a:p>
            <a:p>
              <a:pPr marL="342900" indent="-234900">
                <a:buFont typeface="Arial" panose="020B0604020202020204" pitchFamily="34" charset="0"/>
                <a:buChar char="•"/>
              </a:pPr>
              <a:endParaRPr lang="en-US" altLang="zh-CN" sz="1400">
                <a:solidFill>
                  <a:schemeClr val="tx1"/>
                </a:solidFill>
              </a:endParaRP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400 Gbps network with two different Fat Tree topologies w</a:t>
              </a: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Comparing ATLAHS LGS and ATLAHS </a:t>
              </a:r>
              <a:r>
                <a:rPr lang="en-US" altLang="zh-CN" sz="1400" err="1">
                  <a:solidFill>
                    <a:schemeClr val="tx1"/>
                  </a:solidFill>
                </a:rPr>
                <a:t>htsim</a:t>
              </a:r>
              <a:endParaRPr lang="en-US" altLang="zh-CN" sz="1400">
                <a:solidFill>
                  <a:schemeClr val="tx1"/>
                </a:solidFill>
              </a:endParaRPr>
            </a:p>
            <a:p>
              <a:pPr marL="342900" indent="-234900"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/>
                  </a:solidFill>
                </a:rPr>
                <a:t>Running Llama 7B</a:t>
              </a:r>
            </a:p>
            <a:p>
              <a:pPr marL="342900" indent="-234900">
                <a:buFont typeface="Arial" panose="020B0604020202020204" pitchFamily="34" charset="0"/>
                <a:buChar char="•"/>
              </a:pPr>
              <a:endParaRPr lang="en-US" altLang="zh-CN" sz="1400">
                <a:solidFill>
                  <a:schemeClr val="tx1"/>
                </a:solidFill>
              </a:endParaRPr>
            </a:p>
            <a:p>
              <a:pPr marL="342900" indent="-234900">
                <a:buFont typeface="Arial" panose="020B0604020202020204" pitchFamily="34" charset="0"/>
                <a:buChar char="•"/>
              </a:pPr>
              <a:endParaRPr lang="en-US" altLang="zh-CN" sz="1400">
                <a:solidFill>
                  <a:schemeClr val="tx1"/>
                </a:solidFill>
              </a:endParaRPr>
            </a:p>
          </p:txBody>
        </p:sp>
        <p:sp>
          <p:nvSpPr>
            <p:cNvPr id="12" name="同侧圆角矩形 7">
              <a:extLst>
                <a:ext uri="{FF2B5EF4-FFF2-40B4-BE49-F238E27FC236}">
                  <a16:creationId xmlns:a16="http://schemas.microsoft.com/office/drawing/2014/main" id="{6157A7E0-3639-8CB5-BC65-196064A8FF6D}"/>
                </a:ext>
              </a:extLst>
            </p:cNvPr>
            <p:cNvSpPr/>
            <p:nvPr/>
          </p:nvSpPr>
          <p:spPr>
            <a:xfrm>
              <a:off x="924757" y="1721407"/>
              <a:ext cx="3530182" cy="288032"/>
            </a:xfrm>
            <a:prstGeom prst="round2SameRect">
              <a:avLst/>
            </a:prstGeom>
            <a:solidFill>
              <a:srgbClr val="4CB1E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Simulation Setup</a:t>
              </a:r>
              <a:endParaRPr lang="en-US" sz="1200" b="1"/>
            </a:p>
          </p:txBody>
        </p:sp>
      </p:grpSp>
      <p:sp>
        <p:nvSpPr>
          <p:cNvPr id="13" name="右箭头 9">
            <a:extLst>
              <a:ext uri="{FF2B5EF4-FFF2-40B4-BE49-F238E27FC236}">
                <a16:creationId xmlns:a16="http://schemas.microsoft.com/office/drawing/2014/main" id="{A3082CE4-9365-7B76-0D45-24CF710E42D6}"/>
              </a:ext>
            </a:extLst>
          </p:cNvPr>
          <p:cNvSpPr/>
          <p:nvPr/>
        </p:nvSpPr>
        <p:spPr>
          <a:xfrm>
            <a:off x="3405231" y="4754700"/>
            <a:ext cx="376597" cy="370405"/>
          </a:xfrm>
          <a:prstGeom prst="rightArrow">
            <a:avLst/>
          </a:prstGeom>
          <a:solidFill>
            <a:srgbClr val="B3E6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4" name="圆角矩形 260">
            <a:extLst>
              <a:ext uri="{FF2B5EF4-FFF2-40B4-BE49-F238E27FC236}">
                <a16:creationId xmlns:a16="http://schemas.microsoft.com/office/drawing/2014/main" id="{AE6FA55E-85E6-B4DF-4FC3-092D60AA06B9}"/>
              </a:ext>
            </a:extLst>
          </p:cNvPr>
          <p:cNvSpPr/>
          <p:nvPr/>
        </p:nvSpPr>
        <p:spPr>
          <a:xfrm>
            <a:off x="859008" y="1268760"/>
            <a:ext cx="10508765" cy="538484"/>
          </a:xfrm>
          <a:prstGeom prst="roundRect">
            <a:avLst>
              <a:gd name="adj" fmla="val 18482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 sz="2000">
                <a:solidFill>
                  <a:schemeClr val="tx1"/>
                </a:solidFill>
              </a:rPr>
              <a:t>If ATLAHS LGS is usually matching ATLAHS </a:t>
            </a:r>
            <a:r>
              <a:rPr lang="en-US" altLang="zh-CN" sz="2000" err="1">
                <a:solidFill>
                  <a:schemeClr val="tx1"/>
                </a:solidFill>
              </a:rPr>
              <a:t>htsim</a:t>
            </a:r>
            <a:r>
              <a:rPr lang="en-US" altLang="zh-CN" sz="2000">
                <a:solidFill>
                  <a:schemeClr val="tx1"/>
                </a:solidFill>
              </a:rPr>
              <a:t>, why bother running slow packet-level simulators?</a:t>
            </a:r>
          </a:p>
        </p:txBody>
      </p:sp>
      <p:sp>
        <p:nvSpPr>
          <p:cNvPr id="15" name="圆角矩形 260">
            <a:extLst>
              <a:ext uri="{FF2B5EF4-FFF2-40B4-BE49-F238E27FC236}">
                <a16:creationId xmlns:a16="http://schemas.microsoft.com/office/drawing/2014/main" id="{CCDD3FE8-706B-A051-54D5-B42B79738099}"/>
              </a:ext>
            </a:extLst>
          </p:cNvPr>
          <p:cNvSpPr/>
          <p:nvPr/>
        </p:nvSpPr>
        <p:spPr>
          <a:xfrm>
            <a:off x="2357212" y="1916832"/>
            <a:ext cx="3579584" cy="538484"/>
          </a:xfrm>
          <a:prstGeom prst="roundRect">
            <a:avLst>
              <a:gd name="adj" fmla="val 1848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>
                <a:solidFill>
                  <a:schemeClr val="tx1"/>
                </a:solidFill>
              </a:rPr>
              <a:t>ATLAHS LGS assumes a fully connected topology</a:t>
            </a:r>
          </a:p>
        </p:txBody>
      </p:sp>
      <p:sp>
        <p:nvSpPr>
          <p:cNvPr id="16" name="圆角矩形 260">
            <a:extLst>
              <a:ext uri="{FF2B5EF4-FFF2-40B4-BE49-F238E27FC236}">
                <a16:creationId xmlns:a16="http://schemas.microsoft.com/office/drawing/2014/main" id="{4B6F6CF5-0E75-C54A-8072-C3A603C72B86}"/>
              </a:ext>
            </a:extLst>
          </p:cNvPr>
          <p:cNvSpPr/>
          <p:nvPr/>
        </p:nvSpPr>
        <p:spPr>
          <a:xfrm>
            <a:off x="2349429" y="2668838"/>
            <a:ext cx="3579584" cy="538484"/>
          </a:xfrm>
          <a:prstGeom prst="roundRect">
            <a:avLst>
              <a:gd name="adj" fmla="val 1848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>
                <a:solidFill>
                  <a:schemeClr val="tx1"/>
                </a:solidFill>
              </a:rPr>
              <a:t>ATLAHS LGS assumes no failures or asymmetries</a:t>
            </a:r>
          </a:p>
        </p:txBody>
      </p:sp>
      <p:sp>
        <p:nvSpPr>
          <p:cNvPr id="17" name="圆角矩形 260">
            <a:extLst>
              <a:ext uri="{FF2B5EF4-FFF2-40B4-BE49-F238E27FC236}">
                <a16:creationId xmlns:a16="http://schemas.microsoft.com/office/drawing/2014/main" id="{1D938BF8-A286-0054-B742-B87D31AF70D5}"/>
              </a:ext>
            </a:extLst>
          </p:cNvPr>
          <p:cNvSpPr/>
          <p:nvPr/>
        </p:nvSpPr>
        <p:spPr>
          <a:xfrm>
            <a:off x="6404848" y="1916832"/>
            <a:ext cx="3579584" cy="538484"/>
          </a:xfrm>
          <a:prstGeom prst="roundRect">
            <a:avLst>
              <a:gd name="adj" fmla="val 1848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>
                <a:solidFill>
                  <a:schemeClr val="tx1"/>
                </a:solidFill>
              </a:rPr>
              <a:t>ATLAHS LGS assumes no queue build up or congestion handling</a:t>
            </a:r>
          </a:p>
        </p:txBody>
      </p:sp>
      <p:sp>
        <p:nvSpPr>
          <p:cNvPr id="18" name="圆角矩形 260">
            <a:extLst>
              <a:ext uri="{FF2B5EF4-FFF2-40B4-BE49-F238E27FC236}">
                <a16:creationId xmlns:a16="http://schemas.microsoft.com/office/drawing/2014/main" id="{0519EF34-E71A-4DBB-23D1-AD3F2C6F62AB}"/>
              </a:ext>
            </a:extLst>
          </p:cNvPr>
          <p:cNvSpPr/>
          <p:nvPr/>
        </p:nvSpPr>
        <p:spPr>
          <a:xfrm>
            <a:off x="6397065" y="2668838"/>
            <a:ext cx="3579584" cy="538484"/>
          </a:xfrm>
          <a:prstGeom prst="roundRect">
            <a:avLst>
              <a:gd name="adj" fmla="val 1848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>
                <a:solidFill>
                  <a:schemeClr val="tx1"/>
                </a:solidFill>
              </a:rPr>
              <a:t>ATLAHS LGS does not model reliability or load balancing</a:t>
            </a:r>
          </a:p>
        </p:txBody>
      </p:sp>
      <p:sp>
        <p:nvSpPr>
          <p:cNvPr id="33" name="圆角矩形标注 206">
            <a:extLst>
              <a:ext uri="{FF2B5EF4-FFF2-40B4-BE49-F238E27FC236}">
                <a16:creationId xmlns:a16="http://schemas.microsoft.com/office/drawing/2014/main" id="{43FC288E-2C07-1472-665A-6023A227F5A7}"/>
              </a:ext>
            </a:extLst>
          </p:cNvPr>
          <p:cNvSpPr/>
          <p:nvPr/>
        </p:nvSpPr>
        <p:spPr>
          <a:xfrm>
            <a:off x="8292244" y="3702721"/>
            <a:ext cx="1862773" cy="1237181"/>
          </a:xfrm>
          <a:prstGeom prst="wedgeRoundRectCallout">
            <a:avLst>
              <a:gd name="adj1" fmla="val -40625"/>
              <a:gd name="adj2" fmla="val 8283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With ATLAHS </a:t>
            </a:r>
            <a:r>
              <a:rPr lang="en-US" altLang="zh-CN" sz="1400" err="1">
                <a:solidFill>
                  <a:schemeClr val="tx1"/>
                </a:solidFill>
              </a:rPr>
              <a:t>htsim</a:t>
            </a:r>
            <a:r>
              <a:rPr lang="en-US" altLang="zh-CN" sz="1400">
                <a:solidFill>
                  <a:schemeClr val="tx1"/>
                </a:solidFill>
              </a:rPr>
              <a:t> we can also access more metrics such as packet drops and many more</a:t>
            </a:r>
            <a:endParaRPr lang="en-US" altLang="zh-CN" sz="1400" b="1">
              <a:solidFill>
                <a:srgbClr val="F7B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8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4582592-9262-DB54-01F2-12543301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D98683C9-4993-DA8C-C3DD-BE81FF2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ATLAHS Trace Dataset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A6C383E-F7C2-BF30-91D0-FCFE96D4B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1196752"/>
            <a:ext cx="4466803" cy="5380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032D02AB-D6A8-4F8E-ACE6-A4D0CF1E1986}"/>
              </a:ext>
            </a:extLst>
          </p:cNvPr>
          <p:cNvGrpSpPr/>
          <p:nvPr/>
        </p:nvGrpSpPr>
        <p:grpSpPr>
          <a:xfrm>
            <a:off x="333939" y="2791589"/>
            <a:ext cx="4874594" cy="1274822"/>
            <a:chOff x="7597287" y="1787255"/>
            <a:chExt cx="4874594" cy="1274822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623FA834-6EF1-E646-B980-FAF1F9848F51}"/>
                </a:ext>
              </a:extLst>
            </p:cNvPr>
            <p:cNvSpPr/>
            <p:nvPr/>
          </p:nvSpPr>
          <p:spPr>
            <a:xfrm>
              <a:off x="7706183" y="1880828"/>
              <a:ext cx="4765698" cy="1181249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/>
                <a:t>We </a:t>
              </a:r>
              <a:r>
                <a:rPr lang="en-US" altLang="zh-CN" sz="2000" b="1">
                  <a:solidFill>
                    <a:srgbClr val="F7B26C"/>
                  </a:solidFill>
                </a:rPr>
                <a:t>opensource</a:t>
              </a:r>
              <a:r>
                <a:rPr lang="en-US" altLang="zh-CN" sz="2000"/>
                <a:t> ATLAHS along with </a:t>
              </a:r>
              <a:r>
                <a:rPr lang="en-US" altLang="zh-CN" sz="2000" b="1">
                  <a:solidFill>
                    <a:srgbClr val="F7B26C"/>
                  </a:solidFill>
                </a:rPr>
                <a:t>all traces</a:t>
              </a:r>
              <a:r>
                <a:rPr lang="en-US" altLang="zh-CN" sz="2000"/>
                <a:t> collected this work </a:t>
              </a:r>
            </a:p>
            <a:p>
              <a:pPr algn="ctr"/>
              <a:r>
                <a:rPr lang="en-US" altLang="zh-CN" sz="2000"/>
                <a:t>(unprocessed trace files + GOAL)</a:t>
              </a:r>
              <a:endParaRPr lang="en-US" altLang="zh-CN" sz="2000" b="1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0E4D917-67C2-37F3-A6C4-832DC2EAB7B2}"/>
                </a:ext>
              </a:extLst>
            </p:cNvPr>
            <p:cNvGrpSpPr/>
            <p:nvPr/>
          </p:nvGrpSpPr>
          <p:grpSpPr>
            <a:xfrm>
              <a:off x="7597287" y="1787255"/>
              <a:ext cx="286826" cy="286826"/>
              <a:chOff x="7597287" y="1787255"/>
              <a:chExt cx="286826" cy="286826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E29AEB8F-437B-4CE5-0C5F-0945F0602A52}"/>
                  </a:ext>
                </a:extLst>
              </p:cNvPr>
              <p:cNvSpPr/>
              <p:nvPr/>
            </p:nvSpPr>
            <p:spPr>
              <a:xfrm>
                <a:off x="7597287" y="1787255"/>
                <a:ext cx="286826" cy="28682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279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图形 9" descr="感叹号 纯色填充">
                <a:extLst>
                  <a:ext uri="{FF2B5EF4-FFF2-40B4-BE49-F238E27FC236}">
                    <a16:creationId xmlns:a16="http://schemas.microsoft.com/office/drawing/2014/main" id="{BB4E12F1-1324-75E3-7065-1443E7A8A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626430" y="1819317"/>
                <a:ext cx="226800" cy="226800"/>
              </a:xfrm>
              <a:prstGeom prst="rect">
                <a:avLst/>
              </a:prstGeom>
            </p:spPr>
          </p:pic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4E6F17B-29F8-5608-3AD6-3DCA66D2DE0A}"/>
              </a:ext>
            </a:extLst>
          </p:cNvPr>
          <p:cNvGrpSpPr/>
          <p:nvPr/>
        </p:nvGrpSpPr>
        <p:grpSpPr>
          <a:xfrm>
            <a:off x="333939" y="4337573"/>
            <a:ext cx="4874594" cy="1044116"/>
            <a:chOff x="7597287" y="1787255"/>
            <a:chExt cx="4874594" cy="1044116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5D999765-0872-85CF-7529-4A88CDD8372F}"/>
                </a:ext>
              </a:extLst>
            </p:cNvPr>
            <p:cNvSpPr/>
            <p:nvPr/>
          </p:nvSpPr>
          <p:spPr>
            <a:xfrm>
              <a:off x="7706183" y="1880829"/>
              <a:ext cx="4765698" cy="950542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/>
                <a:t>The dataset is </a:t>
              </a:r>
              <a:r>
                <a:rPr lang="en-US" altLang="zh-CN" sz="2000" b="1">
                  <a:solidFill>
                    <a:srgbClr val="F7B26C"/>
                  </a:solidFill>
                </a:rPr>
                <a:t>still growing</a:t>
              </a:r>
              <a:r>
                <a:rPr lang="en-US" altLang="zh-CN" sz="2000"/>
                <a:t>!</a:t>
              </a:r>
              <a:endParaRPr lang="en-US" altLang="zh-CN" sz="2000" b="1"/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F728C06-33E4-7EBC-4E3B-68FB4B620B9B}"/>
                </a:ext>
              </a:extLst>
            </p:cNvPr>
            <p:cNvGrpSpPr/>
            <p:nvPr/>
          </p:nvGrpSpPr>
          <p:grpSpPr>
            <a:xfrm>
              <a:off x="7597287" y="1787255"/>
              <a:ext cx="286826" cy="286826"/>
              <a:chOff x="7597287" y="1787255"/>
              <a:chExt cx="286826" cy="286826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77C6CC52-4C64-0D19-D9DE-58E11923D933}"/>
                  </a:ext>
                </a:extLst>
              </p:cNvPr>
              <p:cNvSpPr/>
              <p:nvPr/>
            </p:nvSpPr>
            <p:spPr>
              <a:xfrm>
                <a:off x="7597287" y="1787255"/>
                <a:ext cx="286826" cy="28682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279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图形 19" descr="感叹号 纯色填充">
                <a:extLst>
                  <a:ext uri="{FF2B5EF4-FFF2-40B4-BE49-F238E27FC236}">
                    <a16:creationId xmlns:a16="http://schemas.microsoft.com/office/drawing/2014/main" id="{3DCAD57A-8D46-8B82-9380-FFBA4DEE1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626430" y="1819317"/>
                <a:ext cx="226800" cy="226800"/>
              </a:xfrm>
              <a:prstGeom prst="rect">
                <a:avLst/>
              </a:prstGeom>
            </p:spPr>
          </p:pic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D4497BF-C7A0-7F92-A3CC-CB1A3F43BF5E}"/>
              </a:ext>
            </a:extLst>
          </p:cNvPr>
          <p:cNvGrpSpPr/>
          <p:nvPr/>
        </p:nvGrpSpPr>
        <p:grpSpPr>
          <a:xfrm>
            <a:off x="333939" y="1268916"/>
            <a:ext cx="4874594" cy="1228522"/>
            <a:chOff x="4427999" y="1257272"/>
            <a:chExt cx="4874594" cy="1228522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3B41D53E-7224-0407-DAB7-D60BBDA0888D}"/>
                </a:ext>
              </a:extLst>
            </p:cNvPr>
            <p:cNvSpPr/>
            <p:nvPr/>
          </p:nvSpPr>
          <p:spPr>
            <a:xfrm>
              <a:off x="4564747" y="1304545"/>
              <a:ext cx="4737846" cy="1181249"/>
            </a:xfrm>
            <a:prstGeom prst="roundRect">
              <a:avLst>
                <a:gd name="adj" fmla="val 851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00" algn="ctr"/>
              <a:r>
                <a:rPr lang="en-US" altLang="zh-CN" sz="2000">
                  <a:solidFill>
                    <a:schemeClr val="bg1"/>
                  </a:solidFill>
                </a:rPr>
                <a:t>Realistic application are </a:t>
              </a:r>
              <a:r>
                <a:rPr lang="en-US" altLang="zh-CN" sz="2000" b="1">
                  <a:solidFill>
                    <a:schemeClr val="bg1"/>
                  </a:solidFill>
                </a:rPr>
                <a:t>critical</a:t>
              </a:r>
              <a:r>
                <a:rPr lang="en-US" altLang="zh-CN" sz="2000">
                  <a:solidFill>
                    <a:schemeClr val="bg1"/>
                  </a:solidFill>
                </a:rPr>
                <a:t> but also </a:t>
              </a:r>
              <a:r>
                <a:rPr lang="en-US" altLang="zh-CN" sz="2000" b="1">
                  <a:solidFill>
                    <a:schemeClr val="bg1"/>
                  </a:solidFill>
                </a:rPr>
                <a:t>rare</a:t>
              </a:r>
              <a:r>
                <a:rPr lang="en-US" altLang="zh-CN" sz="2000">
                  <a:solidFill>
                    <a:schemeClr val="bg1"/>
                  </a:solidFill>
                </a:rPr>
                <a:t> for accurate network simulation</a:t>
              </a: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4052C2B-9B36-5A2A-2F7C-E19DBB7B40C7}"/>
                </a:ext>
              </a:extLst>
            </p:cNvPr>
            <p:cNvGrpSpPr/>
            <p:nvPr/>
          </p:nvGrpSpPr>
          <p:grpSpPr>
            <a:xfrm>
              <a:off x="4427999" y="1257272"/>
              <a:ext cx="286826" cy="284400"/>
              <a:chOff x="5317438" y="802436"/>
              <a:chExt cx="286826" cy="305859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50851078-A15E-6CA0-2FE7-7DCEE9A69EDD}"/>
                  </a:ext>
                </a:extLst>
              </p:cNvPr>
              <p:cNvSpPr/>
              <p:nvPr/>
            </p:nvSpPr>
            <p:spPr>
              <a:xfrm>
                <a:off x="5317438" y="802436"/>
                <a:ext cx="286826" cy="305859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pic>
            <p:nvPicPr>
              <p:cNvPr id="25" name="图形 24" descr="感叹号 纯色填充">
                <a:extLst>
                  <a:ext uri="{FF2B5EF4-FFF2-40B4-BE49-F238E27FC236}">
                    <a16:creationId xmlns:a16="http://schemas.microsoft.com/office/drawing/2014/main" id="{F738B833-513B-B1BE-B5CB-71E874B8F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45651" y="831473"/>
                <a:ext cx="230400" cy="2477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78343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344" y="533400"/>
            <a:ext cx="8575555" cy="533400"/>
          </a:xfrm>
        </p:spPr>
        <p:txBody>
          <a:bodyPr/>
          <a:lstStyle/>
          <a:p>
            <a:r>
              <a:rPr lang="en-US"/>
              <a:t>Conclusions 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0B262DF-0D04-4EE5-B26B-1B53124AB6A5}"/>
              </a:ext>
            </a:extLst>
          </p:cNvPr>
          <p:cNvSpPr txBox="1">
            <a:spLocks/>
          </p:cNvSpPr>
          <p:nvPr/>
        </p:nvSpPr>
        <p:spPr>
          <a:xfrm>
            <a:off x="8311623" y="656692"/>
            <a:ext cx="3797045" cy="312748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  <a:defRPr sz="1800" b="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More of SPCL’s research: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0B262DF-0D04-4EE5-B26B-1B53124AB6A5}"/>
              </a:ext>
            </a:extLst>
          </p:cNvPr>
          <p:cNvSpPr txBox="1">
            <a:spLocks/>
          </p:cNvSpPr>
          <p:nvPr/>
        </p:nvSpPr>
        <p:spPr>
          <a:xfrm>
            <a:off x="8544272" y="2641404"/>
            <a:ext cx="2462310" cy="312748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  <a:defRPr sz="1800" b="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1800"/>
              <a:t>…</a:t>
            </a:r>
            <a:r>
              <a:rPr lang="en-US" sz="1800"/>
              <a:t> or </a:t>
            </a:r>
            <a:r>
              <a:rPr lang="en-US" sz="1800" u="sng">
                <a:hlinkClick r:id="rId2" action="ppaction://hlinkfile"/>
              </a:rPr>
              <a:t>spcl.ethz.ch</a:t>
            </a:r>
            <a:endParaRPr lang="en-US" sz="1800" u="sng"/>
          </a:p>
        </p:txBody>
      </p:sp>
      <p:grpSp>
        <p:nvGrpSpPr>
          <p:cNvPr id="6" name="Group 5"/>
          <p:cNvGrpSpPr/>
          <p:nvPr/>
        </p:nvGrpSpPr>
        <p:grpSpPr>
          <a:xfrm>
            <a:off x="8506102" y="1103222"/>
            <a:ext cx="3436979" cy="1119468"/>
            <a:chOff x="8349450" y="3266566"/>
            <a:chExt cx="3436979" cy="11194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450" y="3271920"/>
              <a:ext cx="3436979" cy="1114114"/>
            </a:xfrm>
            <a:prstGeom prst="rect">
              <a:avLst/>
            </a:prstGeom>
          </p:spPr>
        </p:pic>
        <p:sp>
          <p:nvSpPr>
            <p:cNvPr id="17" name="Content Placeholder 1">
              <a:extLst>
                <a:ext uri="{FF2B5EF4-FFF2-40B4-BE49-F238E27FC236}">
                  <a16:creationId xmlns:a16="http://schemas.microsoft.com/office/drawing/2014/main" id="{A0B262DF-0D04-4EE5-B26B-1B53124AB6A5}"/>
                </a:ext>
              </a:extLst>
            </p:cNvPr>
            <p:cNvSpPr txBox="1">
              <a:spLocks/>
            </p:cNvSpPr>
            <p:nvPr/>
          </p:nvSpPr>
          <p:spPr>
            <a:xfrm>
              <a:off x="10560496" y="3271920"/>
              <a:ext cx="1225933" cy="300679"/>
            </a:xfrm>
            <a:prstGeom prst="rect">
              <a:avLst/>
            </a:prstGeom>
          </p:spPr>
          <p:txBody>
            <a:bodyPr vert="horz" lIns="140400" tIns="0" rIns="144000" bIns="0" rtlCol="0" anchor="ctr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27063" indent="-265113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Tx/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893763" indent="-2667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800" b="0" i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77913" indent="-1778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2063" indent="-18415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</a:rPr>
                <a:t>180+ Talks</a:t>
              </a:r>
            </a:p>
          </p:txBody>
        </p:sp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A0B262DF-0D04-4EE5-B26B-1B53124AB6A5}"/>
                </a:ext>
              </a:extLst>
            </p:cNvPr>
            <p:cNvSpPr txBox="1">
              <a:spLocks/>
            </p:cNvSpPr>
            <p:nvPr/>
          </p:nvSpPr>
          <p:spPr>
            <a:xfrm>
              <a:off x="8688288" y="3266566"/>
              <a:ext cx="1797127" cy="300679"/>
            </a:xfrm>
            <a:prstGeom prst="rect">
              <a:avLst/>
            </a:prstGeom>
          </p:spPr>
          <p:txBody>
            <a:bodyPr vert="horz" lIns="72000" tIns="0" rIns="144000" bIns="0" rtlCol="0" anchor="ctr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27063" indent="-265113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Tx/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893763" indent="-2667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800" b="0" i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77913" indent="-1778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2063" indent="-18415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/>
                <a:t>youtube.com/@</a:t>
              </a:r>
              <a:r>
                <a:rPr lang="en-US" sz="1400" err="1"/>
                <a:t>spcl</a:t>
              </a:r>
              <a:endParaRPr lang="en-US" sz="1400"/>
            </a:p>
          </p:txBody>
        </p:sp>
        <p:sp>
          <p:nvSpPr>
            <p:cNvPr id="19" name="Content Placeholder 1">
              <a:extLst>
                <a:ext uri="{FF2B5EF4-FFF2-40B4-BE49-F238E27FC236}">
                  <a16:creationId xmlns:a16="http://schemas.microsoft.com/office/drawing/2014/main" id="{A0B262DF-0D04-4EE5-B26B-1B53124AB6A5}"/>
                </a:ext>
              </a:extLst>
            </p:cNvPr>
            <p:cNvSpPr txBox="1">
              <a:spLocks/>
            </p:cNvSpPr>
            <p:nvPr/>
          </p:nvSpPr>
          <p:spPr>
            <a:xfrm>
              <a:off x="8688352" y="3675960"/>
              <a:ext cx="1797127" cy="300679"/>
            </a:xfrm>
            <a:prstGeom prst="rect">
              <a:avLst/>
            </a:prstGeom>
          </p:spPr>
          <p:txBody>
            <a:bodyPr vert="horz" lIns="72000" tIns="0" rIns="144000" bIns="0" rtlCol="0" anchor="ctr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27063" indent="-265113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Tx/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893763" indent="-2667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800" b="0" i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77913" indent="-1778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2063" indent="-18415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/>
                <a:t>twitter.com/</a:t>
              </a:r>
              <a:r>
                <a:rPr lang="en-US" sz="1400" err="1"/>
                <a:t>spcl_eth</a:t>
              </a:r>
              <a:endParaRPr lang="en-US" sz="1400"/>
            </a:p>
          </p:txBody>
        </p:sp>
        <p:sp>
          <p:nvSpPr>
            <p:cNvPr id="20" name="Content Placeholder 1">
              <a:extLst>
                <a:ext uri="{FF2B5EF4-FFF2-40B4-BE49-F238E27FC236}">
                  <a16:creationId xmlns:a16="http://schemas.microsoft.com/office/drawing/2014/main" id="{A0B262DF-0D04-4EE5-B26B-1B53124AB6A5}"/>
                </a:ext>
              </a:extLst>
            </p:cNvPr>
            <p:cNvSpPr txBox="1">
              <a:spLocks/>
            </p:cNvSpPr>
            <p:nvPr/>
          </p:nvSpPr>
          <p:spPr>
            <a:xfrm>
              <a:off x="10560496" y="3675960"/>
              <a:ext cx="1225933" cy="30067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27063" indent="-265113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Tx/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893763" indent="-2667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800" b="0" i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77913" indent="-1778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2063" indent="-18415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</a:rPr>
                <a:t>1.4K+ Followers</a:t>
              </a:r>
            </a:p>
          </p:txBody>
        </p:sp>
        <p:sp>
          <p:nvSpPr>
            <p:cNvPr id="21" name="Content Placeholder 1">
              <a:extLst>
                <a:ext uri="{FF2B5EF4-FFF2-40B4-BE49-F238E27FC236}">
                  <a16:creationId xmlns:a16="http://schemas.microsoft.com/office/drawing/2014/main" id="{A0B262DF-0D04-4EE5-B26B-1B53124AB6A5}"/>
                </a:ext>
              </a:extLst>
            </p:cNvPr>
            <p:cNvSpPr txBox="1">
              <a:spLocks/>
            </p:cNvSpPr>
            <p:nvPr/>
          </p:nvSpPr>
          <p:spPr>
            <a:xfrm>
              <a:off x="8688288" y="4080000"/>
              <a:ext cx="1797127" cy="300679"/>
            </a:xfrm>
            <a:prstGeom prst="rect">
              <a:avLst/>
            </a:prstGeom>
          </p:spPr>
          <p:txBody>
            <a:bodyPr vert="horz" lIns="72000" tIns="0" rIns="144000" bIns="0" rtlCol="0" anchor="ctr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27063" indent="-265113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Tx/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893763" indent="-2667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800" b="0" i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77913" indent="-1778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2063" indent="-18415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/>
                <a:t>github.com/</a:t>
              </a:r>
              <a:r>
                <a:rPr lang="en-US" sz="1400" err="1"/>
                <a:t>spcl</a:t>
              </a:r>
              <a:endParaRPr lang="en-US" sz="1400"/>
            </a:p>
          </p:txBody>
        </p:sp>
        <p:sp>
          <p:nvSpPr>
            <p:cNvPr id="22" name="Content Placeholder 1">
              <a:extLst>
                <a:ext uri="{FF2B5EF4-FFF2-40B4-BE49-F238E27FC236}">
                  <a16:creationId xmlns:a16="http://schemas.microsoft.com/office/drawing/2014/main" id="{A0B262DF-0D04-4EE5-B26B-1B53124AB6A5}"/>
                </a:ext>
              </a:extLst>
            </p:cNvPr>
            <p:cNvSpPr txBox="1">
              <a:spLocks/>
            </p:cNvSpPr>
            <p:nvPr/>
          </p:nvSpPr>
          <p:spPr>
            <a:xfrm>
              <a:off x="10546064" y="4079999"/>
              <a:ext cx="1225933" cy="30067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27063" indent="-265113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Tx/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893763" indent="-2667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800" b="0" i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77913" indent="-1778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2063" indent="-18415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</a:rPr>
                <a:t>3.8K+ Stars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6A8121C-A977-4F62-BA6B-AC3C032D4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142" y="2361826"/>
            <a:ext cx="933738" cy="93373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幻灯片缩放定位 9">
                <a:extLst>
                  <a:ext uri="{FF2B5EF4-FFF2-40B4-BE49-F238E27FC236}">
                    <a16:creationId xmlns:a16="http://schemas.microsoft.com/office/drawing/2014/main" id="{C5E816F0-CE2E-848F-B993-021D3ADB25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0788728"/>
                  </p:ext>
                </p:extLst>
              </p:nvPr>
            </p:nvGraphicFramePr>
            <p:xfrm>
              <a:off x="332969" y="1476369"/>
              <a:ext cx="3580434" cy="2013994"/>
            </p:xfrm>
            <a:graphic>
              <a:graphicData uri="http://schemas.microsoft.com/office/powerpoint/2016/slidezoom">
                <pslz:sldZm>
                  <pslz:sldZmObj sldId="319" cId="1334660627">
                    <pslz:zmPr id="{67F76542-8252-3447-965A-859467716C25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80434" cy="201399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幻灯片缩放定位 9">
                <a:extLst>
                  <a:ext uri="{FF2B5EF4-FFF2-40B4-BE49-F238E27FC236}">
                    <a16:creationId xmlns:a16="http://schemas.microsoft.com/office/drawing/2014/main" id="{C5E816F0-CE2E-848F-B993-021D3ADB25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969" y="1476369"/>
                <a:ext cx="3580434" cy="201399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幻灯片缩放定位 14">
                <a:extLst>
                  <a:ext uri="{FF2B5EF4-FFF2-40B4-BE49-F238E27FC236}">
                    <a16:creationId xmlns:a16="http://schemas.microsoft.com/office/drawing/2014/main" id="{DF65497B-E256-1CD0-062B-958FB2C1A4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6608524"/>
                  </p:ext>
                </p:extLst>
              </p:nvPr>
            </p:nvGraphicFramePr>
            <p:xfrm>
              <a:off x="4272326" y="1476368"/>
              <a:ext cx="3580432" cy="2013993"/>
            </p:xfrm>
            <a:graphic>
              <a:graphicData uri="http://schemas.microsoft.com/office/powerpoint/2016/slidezoom">
                <pslz:sldZm>
                  <pslz:sldZmObj sldId="320" cId="2860486486">
                    <pslz:zmPr id="{B6E43914-23E9-0B41-8B1C-D05B21BBF5F6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80432" cy="20139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幻灯片缩放定位 14">
                <a:extLst>
                  <a:ext uri="{FF2B5EF4-FFF2-40B4-BE49-F238E27FC236}">
                    <a16:creationId xmlns:a16="http://schemas.microsoft.com/office/drawing/2014/main" id="{DF65497B-E256-1CD0-062B-958FB2C1A4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72326" y="1476368"/>
                <a:ext cx="3580432" cy="20139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幻灯片缩放定位 23">
                <a:extLst>
                  <a:ext uri="{FF2B5EF4-FFF2-40B4-BE49-F238E27FC236}">
                    <a16:creationId xmlns:a16="http://schemas.microsoft.com/office/drawing/2014/main" id="{9F27AA6D-F8D1-0D56-C343-B98C80A324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741963"/>
                  </p:ext>
                </p:extLst>
              </p:nvPr>
            </p:nvGraphicFramePr>
            <p:xfrm>
              <a:off x="332969" y="3971284"/>
              <a:ext cx="3580432" cy="2013993"/>
            </p:xfrm>
            <a:graphic>
              <a:graphicData uri="http://schemas.microsoft.com/office/powerpoint/2016/slidezoom">
                <pslz:sldZm>
                  <pslz:sldZmObj sldId="327" cId="3723072944">
                    <pslz:zmPr id="{57382363-1CF1-8A43-8BE4-BD924933FEF4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80432" cy="20139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幻灯片缩放定位 23">
                <a:extLst>
                  <a:ext uri="{FF2B5EF4-FFF2-40B4-BE49-F238E27FC236}">
                    <a16:creationId xmlns:a16="http://schemas.microsoft.com/office/drawing/2014/main" id="{9F27AA6D-F8D1-0D56-C343-B98C80A324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2969" y="3971284"/>
                <a:ext cx="3580432" cy="20139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7" name="幻灯片缩放定位 26">
                <a:extLst>
                  <a:ext uri="{FF2B5EF4-FFF2-40B4-BE49-F238E27FC236}">
                    <a16:creationId xmlns:a16="http://schemas.microsoft.com/office/drawing/2014/main" id="{192A300E-E0D9-B362-4615-C078458AB4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341853"/>
                  </p:ext>
                </p:extLst>
              </p:nvPr>
            </p:nvGraphicFramePr>
            <p:xfrm>
              <a:off x="4272326" y="3971283"/>
              <a:ext cx="3580432" cy="2013993"/>
            </p:xfrm>
            <a:graphic>
              <a:graphicData uri="http://schemas.microsoft.com/office/powerpoint/2016/slidezoom">
                <pslz:sldZm>
                  <pslz:sldZmObj sldId="333" cId="2678343049">
                    <pslz:zmPr id="{A5B85387-566E-0244-A07E-6A7710E95A6E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80432" cy="20139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7" name="幻灯片缩放定位 26">
                <a:extLst>
                  <a:ext uri="{FF2B5EF4-FFF2-40B4-BE49-F238E27FC236}">
                    <a16:creationId xmlns:a16="http://schemas.microsoft.com/office/drawing/2014/main" id="{192A300E-E0D9-B362-4615-C078458AB4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2326" y="3971283"/>
                <a:ext cx="3580432" cy="20139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E37F83C2-8B56-0F40-CEE8-1E223FDB7617}"/>
              </a:ext>
            </a:extLst>
          </p:cNvPr>
          <p:cNvGrpSpPr/>
          <p:nvPr/>
        </p:nvGrpSpPr>
        <p:grpSpPr>
          <a:xfrm>
            <a:off x="8406729" y="4208584"/>
            <a:ext cx="3420380" cy="2217611"/>
            <a:chOff x="8506102" y="3524530"/>
            <a:chExt cx="3420380" cy="2217611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7DAE6B2-A4B6-EC1D-8E64-3DEAF5001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57086" y="3524530"/>
              <a:ext cx="1904863" cy="1904863"/>
            </a:xfrm>
            <a:prstGeom prst="rect">
              <a:avLst/>
            </a:prstGeom>
          </p:spPr>
        </p:pic>
        <p:sp>
          <p:nvSpPr>
            <p:cNvPr id="31" name="Content Placeholder 1">
              <a:extLst>
                <a:ext uri="{FF2B5EF4-FFF2-40B4-BE49-F238E27FC236}">
                  <a16:creationId xmlns:a16="http://schemas.microsoft.com/office/drawing/2014/main" id="{12ADD939-6F57-3C90-6ADF-71DAD02D5227}"/>
                </a:ext>
              </a:extLst>
            </p:cNvPr>
            <p:cNvSpPr txBox="1">
              <a:spLocks/>
            </p:cNvSpPr>
            <p:nvPr/>
          </p:nvSpPr>
          <p:spPr>
            <a:xfrm>
              <a:off x="8506102" y="5429393"/>
              <a:ext cx="3420380" cy="312748"/>
            </a:xfrm>
            <a:prstGeom prst="rect">
              <a:avLst/>
            </a:prstGeom>
          </p:spPr>
          <p:txBody>
            <a:bodyPr vert="horz" lIns="140400" tIns="0" rIns="144000" bIns="0" rtlCol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27063" indent="-265113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Tx/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893763" indent="-2667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800" b="0" i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77913" indent="-1778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2063" indent="-18415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u="sng">
                  <a:solidFill>
                    <a:srgbClr val="1269B0"/>
                  </a:solidFill>
                  <a:hlinkClick r:id="rId14"/>
                </a:rPr>
                <a:t>https://</a:t>
              </a:r>
              <a:r>
                <a:rPr lang="en-US" sz="1800" u="sng" err="1">
                  <a:solidFill>
                    <a:srgbClr val="1269B0"/>
                  </a:solidFill>
                  <a:hlinkClick r:id="rId14"/>
                </a:rPr>
                <a:t>github.com</a:t>
              </a:r>
              <a:r>
                <a:rPr lang="en-US" sz="1800" u="sng">
                  <a:solidFill>
                    <a:srgbClr val="1269B0"/>
                  </a:solidFill>
                  <a:hlinkClick r:id="rId14"/>
                </a:rPr>
                <a:t>/</a:t>
              </a:r>
              <a:r>
                <a:rPr lang="en-US" sz="1800" u="sng" err="1">
                  <a:solidFill>
                    <a:srgbClr val="1269B0"/>
                  </a:solidFill>
                  <a:hlinkClick r:id="rId14"/>
                </a:rPr>
                <a:t>spcl</a:t>
              </a:r>
              <a:r>
                <a:rPr lang="en-US" sz="1800" u="sng">
                  <a:solidFill>
                    <a:srgbClr val="1269B0"/>
                  </a:solidFill>
                  <a:hlinkClick r:id="rId14"/>
                </a:rPr>
                <a:t>/</a:t>
              </a:r>
              <a:r>
                <a:rPr lang="en-US" sz="1800" u="sng" err="1">
                  <a:solidFill>
                    <a:srgbClr val="1269B0"/>
                  </a:solidFill>
                  <a:hlinkClick r:id="rId14"/>
                </a:rPr>
                <a:t>atlahs</a:t>
              </a:r>
              <a:endParaRPr lang="en-US" sz="1800" u="sng">
                <a:solidFill>
                  <a:srgbClr val="1269B0"/>
                </a:solidFill>
              </a:endParaRPr>
            </a:p>
          </p:txBody>
        </p:sp>
      </p:grp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30DA57CD-30F5-DC99-3E5C-6D12A090FC34}"/>
              </a:ext>
            </a:extLst>
          </p:cNvPr>
          <p:cNvSpPr/>
          <p:nvPr/>
        </p:nvSpPr>
        <p:spPr>
          <a:xfrm>
            <a:off x="8460735" y="3346208"/>
            <a:ext cx="3312367" cy="782527"/>
          </a:xfrm>
          <a:prstGeom prst="roundRect">
            <a:avLst>
              <a:gd name="adj" fmla="val 85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algn="ctr">
              <a:spcAft>
                <a:spcPts val="600"/>
              </a:spcAft>
            </a:pPr>
            <a:r>
              <a:rPr lang="en-US" altLang="zh-CN" sz="1600">
                <a:solidFill>
                  <a:schemeClr val="tx1"/>
                </a:solidFill>
              </a:rPr>
              <a:t>Many more results in the paper:</a:t>
            </a:r>
          </a:p>
          <a:p>
            <a:pPr marL="108000" algn="ctr"/>
            <a:r>
              <a:rPr lang="en-US" altLang="zh-CN" sz="1600" b="1">
                <a:solidFill>
                  <a:schemeClr val="tx1"/>
                </a:solidFill>
                <a:hlinkClick r:id="rId15"/>
              </a:rPr>
              <a:t>https://</a:t>
            </a:r>
            <a:r>
              <a:rPr lang="en-US" altLang="zh-CN" sz="1600" b="1" err="1">
                <a:solidFill>
                  <a:schemeClr val="tx1"/>
                </a:solidFill>
                <a:hlinkClick r:id="rId15"/>
              </a:rPr>
              <a:t>arxiv.org</a:t>
            </a:r>
            <a:r>
              <a:rPr lang="en-US" altLang="zh-CN" sz="1600" b="1">
                <a:solidFill>
                  <a:schemeClr val="tx1"/>
                </a:solidFill>
                <a:hlinkClick r:id="rId15"/>
              </a:rPr>
              <a:t>/pdf/2505.08936</a:t>
            </a:r>
            <a:endParaRPr lang="en-US" altLang="zh-CN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50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组合 460">
            <a:extLst>
              <a:ext uri="{FF2B5EF4-FFF2-40B4-BE49-F238E27FC236}">
                <a16:creationId xmlns:a16="http://schemas.microsoft.com/office/drawing/2014/main" id="{B3D9E8F8-8D3B-9077-72B9-FA9CB6E58B4F}"/>
              </a:ext>
            </a:extLst>
          </p:cNvPr>
          <p:cNvGrpSpPr/>
          <p:nvPr/>
        </p:nvGrpSpPr>
        <p:grpSpPr>
          <a:xfrm>
            <a:off x="6070588" y="1255423"/>
            <a:ext cx="4883918" cy="1965341"/>
            <a:chOff x="4439817" y="2010487"/>
            <a:chExt cx="4883918" cy="1965341"/>
          </a:xfrm>
        </p:grpSpPr>
        <p:grpSp>
          <p:nvGrpSpPr>
            <p:cNvPr id="460" name="组合 459">
              <a:extLst>
                <a:ext uri="{FF2B5EF4-FFF2-40B4-BE49-F238E27FC236}">
                  <a16:creationId xmlns:a16="http://schemas.microsoft.com/office/drawing/2014/main" id="{C19A2239-1F71-7892-1D2A-EB380161EF5D}"/>
                </a:ext>
              </a:extLst>
            </p:cNvPr>
            <p:cNvGrpSpPr/>
            <p:nvPr/>
          </p:nvGrpSpPr>
          <p:grpSpPr>
            <a:xfrm>
              <a:off x="4439817" y="2010487"/>
              <a:ext cx="4883918" cy="1965341"/>
              <a:chOff x="4439817" y="2010487"/>
              <a:chExt cx="4883918" cy="1965341"/>
            </a:xfrm>
          </p:grpSpPr>
          <p:grpSp>
            <p:nvGrpSpPr>
              <p:cNvPr id="457" name="组合 456">
                <a:extLst>
                  <a:ext uri="{FF2B5EF4-FFF2-40B4-BE49-F238E27FC236}">
                    <a16:creationId xmlns:a16="http://schemas.microsoft.com/office/drawing/2014/main" id="{3DC97A1A-682F-055F-BE63-BF363532EDA0}"/>
                  </a:ext>
                </a:extLst>
              </p:cNvPr>
              <p:cNvGrpSpPr/>
              <p:nvPr/>
            </p:nvGrpSpPr>
            <p:grpSpPr>
              <a:xfrm>
                <a:off x="4439817" y="2010487"/>
                <a:ext cx="4883918" cy="1965341"/>
                <a:chOff x="4439817" y="2010487"/>
                <a:chExt cx="4883918" cy="1965341"/>
              </a:xfrm>
            </p:grpSpPr>
            <p:sp>
              <p:nvSpPr>
                <p:cNvPr id="146" name="圆角矩形 145">
                  <a:extLst>
                    <a:ext uri="{FF2B5EF4-FFF2-40B4-BE49-F238E27FC236}">
                      <a16:creationId xmlns:a16="http://schemas.microsoft.com/office/drawing/2014/main" id="{7C50AC04-437E-CCE3-A734-74D0752E2F8A}"/>
                    </a:ext>
                  </a:extLst>
                </p:cNvPr>
                <p:cNvSpPr/>
                <p:nvPr/>
              </p:nvSpPr>
              <p:spPr>
                <a:xfrm>
                  <a:off x="4439817" y="2016392"/>
                  <a:ext cx="4883918" cy="1959436"/>
                </a:xfrm>
                <a:prstGeom prst="roundRect">
                  <a:avLst>
                    <a:gd name="adj" fmla="val 4914"/>
                  </a:avLst>
                </a:prstGeom>
                <a:solidFill>
                  <a:srgbClr val="F2F2F2">
                    <a:alpha val="69804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0" name="文本框 219">
                      <a:extLst>
                        <a:ext uri="{FF2B5EF4-FFF2-40B4-BE49-F238E27FC236}">
                          <a16:creationId xmlns:a16="http://schemas.microsoft.com/office/drawing/2014/main" id="{A5A75692-AAE9-4E62-6CE2-C99A8ECACD34}"/>
                        </a:ext>
                      </a:extLst>
                    </p:cNvPr>
                    <p:cNvSpPr txBox="1"/>
                    <p:nvPr/>
                  </p:nvSpPr>
                  <p:spPr>
                    <a:xfrm rot="10800000">
                      <a:off x="4680932" y="2010487"/>
                      <a:ext cx="503583" cy="351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1600" b="1"/>
                    </a:p>
                  </p:txBody>
                </p:sp>
              </mc:Choice>
              <mc:Fallback xmlns="">
                <p:sp>
                  <p:nvSpPr>
                    <p:cNvPr id="220" name="文本框 219">
                      <a:extLst>
                        <a:ext uri="{FF2B5EF4-FFF2-40B4-BE49-F238E27FC236}">
                          <a16:creationId xmlns:a16="http://schemas.microsoft.com/office/drawing/2014/main" id="{A5A75692-AAE9-4E62-6CE2-C99A8ECACD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>
                      <a:off x="4680932" y="2010487"/>
                      <a:ext cx="503583" cy="3510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文本框 148">
                    <a:extLst>
                      <a:ext uri="{FF2B5EF4-FFF2-40B4-BE49-F238E27FC236}">
                        <a16:creationId xmlns:a16="http://schemas.microsoft.com/office/drawing/2014/main" id="{EBB621ED-876C-44EB-AA74-3BAB42C7DFA4}"/>
                      </a:ext>
                    </a:extLst>
                  </p:cNvPr>
                  <p:cNvSpPr txBox="1"/>
                  <p:nvPr/>
                </p:nvSpPr>
                <p:spPr>
                  <a:xfrm>
                    <a:off x="4713023" y="2836205"/>
                    <a:ext cx="503583" cy="351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b="1"/>
                  </a:p>
                </p:txBody>
              </p:sp>
            </mc:Choice>
            <mc:Fallback xmlns="">
              <p:sp>
                <p:nvSpPr>
                  <p:cNvPr id="149" name="文本框 148">
                    <a:extLst>
                      <a:ext uri="{FF2B5EF4-FFF2-40B4-BE49-F238E27FC236}">
                        <a16:creationId xmlns:a16="http://schemas.microsoft.com/office/drawing/2014/main" id="{EBB621ED-876C-44EB-AA74-3BAB42C7DF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3023" y="2836205"/>
                    <a:ext cx="503583" cy="3510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9" name="组合 458">
              <a:extLst>
                <a:ext uri="{FF2B5EF4-FFF2-40B4-BE49-F238E27FC236}">
                  <a16:creationId xmlns:a16="http://schemas.microsoft.com/office/drawing/2014/main" id="{0194DCAA-D6B8-56EE-7048-55C0CB189895}"/>
                </a:ext>
              </a:extLst>
            </p:cNvPr>
            <p:cNvGrpSpPr/>
            <p:nvPr/>
          </p:nvGrpSpPr>
          <p:grpSpPr>
            <a:xfrm>
              <a:off x="4476878" y="3159614"/>
              <a:ext cx="4754181" cy="763483"/>
              <a:chOff x="4476878" y="3159614"/>
              <a:chExt cx="4754181" cy="763483"/>
            </a:xfrm>
          </p:grpSpPr>
          <p:sp>
            <p:nvSpPr>
              <p:cNvPr id="205" name="圆角矩形 204">
                <a:extLst>
                  <a:ext uri="{FF2B5EF4-FFF2-40B4-BE49-F238E27FC236}">
                    <a16:creationId xmlns:a16="http://schemas.microsoft.com/office/drawing/2014/main" id="{0851CDE0-4B2C-79BC-CEBF-91DAD4BDCE84}"/>
                  </a:ext>
                </a:extLst>
              </p:cNvPr>
              <p:cNvSpPr/>
              <p:nvPr/>
            </p:nvSpPr>
            <p:spPr>
              <a:xfrm>
                <a:off x="4492702" y="3159614"/>
                <a:ext cx="4738357" cy="763483"/>
              </a:xfrm>
              <a:prstGeom prst="roundRect">
                <a:avLst>
                  <a:gd name="adj" fmla="val 4914"/>
                </a:avLst>
              </a:prstGeom>
              <a:solidFill>
                <a:srgbClr val="F67B5E">
                  <a:alpha val="30196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文本框 205">
                <a:extLst>
                  <a:ext uri="{FF2B5EF4-FFF2-40B4-BE49-F238E27FC236}">
                    <a16:creationId xmlns:a16="http://schemas.microsoft.com/office/drawing/2014/main" id="{EFFDFA21-5E1F-67A2-554C-30B4AC0DFAE5}"/>
                  </a:ext>
                </a:extLst>
              </p:cNvPr>
              <p:cNvSpPr txBox="1"/>
              <p:nvPr/>
            </p:nvSpPr>
            <p:spPr>
              <a:xfrm>
                <a:off x="5042793" y="3203043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Comp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圆角矩形 206">
                <a:extLst>
                  <a:ext uri="{FF2B5EF4-FFF2-40B4-BE49-F238E27FC236}">
                    <a16:creationId xmlns:a16="http://schemas.microsoft.com/office/drawing/2014/main" id="{51C8BBAB-45B8-2AE9-399D-52FCF49AA9A9}"/>
                  </a:ext>
                </a:extLst>
              </p:cNvPr>
              <p:cNvSpPr/>
              <p:nvPr/>
            </p:nvSpPr>
            <p:spPr>
              <a:xfrm>
                <a:off x="5940298" y="3236614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文本框 207">
                <a:extLst>
                  <a:ext uri="{FF2B5EF4-FFF2-40B4-BE49-F238E27FC236}">
                    <a16:creationId xmlns:a16="http://schemas.microsoft.com/office/drawing/2014/main" id="{13A9A19D-3127-CD00-1D63-4626C1ECBA28}"/>
                  </a:ext>
                </a:extLst>
              </p:cNvPr>
              <p:cNvSpPr txBox="1"/>
              <p:nvPr/>
            </p:nvSpPr>
            <p:spPr>
              <a:xfrm>
                <a:off x="5042793" y="3414385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DP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09" name="圆角矩形 208">
                <a:extLst>
                  <a:ext uri="{FF2B5EF4-FFF2-40B4-BE49-F238E27FC236}">
                    <a16:creationId xmlns:a16="http://schemas.microsoft.com/office/drawing/2014/main" id="{52ADB86A-E53B-A91B-DA99-3FF1C0634867}"/>
                  </a:ext>
                </a:extLst>
              </p:cNvPr>
              <p:cNvSpPr/>
              <p:nvPr/>
            </p:nvSpPr>
            <p:spPr>
              <a:xfrm>
                <a:off x="5940298" y="3447956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文本框 209">
                <a:extLst>
                  <a:ext uri="{FF2B5EF4-FFF2-40B4-BE49-F238E27FC236}">
                    <a16:creationId xmlns:a16="http://schemas.microsoft.com/office/drawing/2014/main" id="{88B33F13-9A7E-A43B-D27F-7198F44A8051}"/>
                  </a:ext>
                </a:extLst>
              </p:cNvPr>
              <p:cNvSpPr txBox="1"/>
              <p:nvPr/>
            </p:nvSpPr>
            <p:spPr>
              <a:xfrm>
                <a:off x="5044136" y="3629804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kern="0">
                    <a:cs typeface="Calibri" panose="020F0502020204030204" pitchFamily="34" charset="0"/>
                  </a:rPr>
                  <a:t>PP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11" name="圆角矩形 210">
                <a:extLst>
                  <a:ext uri="{FF2B5EF4-FFF2-40B4-BE49-F238E27FC236}">
                    <a16:creationId xmlns:a16="http://schemas.microsoft.com/office/drawing/2014/main" id="{9F9AE27F-B6F0-6F01-4E77-130841A1E7A3}"/>
                  </a:ext>
                </a:extLst>
              </p:cNvPr>
              <p:cNvSpPr/>
              <p:nvPr/>
            </p:nvSpPr>
            <p:spPr>
              <a:xfrm>
                <a:off x="5941175" y="3663536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圆角矩形 228">
                <a:extLst>
                  <a:ext uri="{FF2B5EF4-FFF2-40B4-BE49-F238E27FC236}">
                    <a16:creationId xmlns:a16="http://schemas.microsoft.com/office/drawing/2014/main" id="{F5BC9BDA-0161-DC5D-9D98-41EF49A5A6B8}"/>
                  </a:ext>
                </a:extLst>
              </p:cNvPr>
              <p:cNvSpPr/>
              <p:nvPr/>
            </p:nvSpPr>
            <p:spPr>
              <a:xfrm rot="16200000">
                <a:off x="5443981" y="3431027"/>
                <a:ext cx="675696" cy="220659"/>
              </a:xfrm>
              <a:prstGeom prst="roundRect">
                <a:avLst>
                  <a:gd name="adj" fmla="val 21032"/>
                </a:avLst>
              </a:prstGeom>
              <a:solidFill>
                <a:srgbClr val="F9A96C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Streams</a:t>
                </a:r>
                <a:endParaRPr lang="en-US" sz="10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0" name="组合 229">
                <a:extLst>
                  <a:ext uri="{FF2B5EF4-FFF2-40B4-BE49-F238E27FC236}">
                    <a16:creationId xmlns:a16="http://schemas.microsoft.com/office/drawing/2014/main" id="{9CCA2A49-2CB9-E71A-3E74-F54C64CA7DAE}"/>
                  </a:ext>
                </a:extLst>
              </p:cNvPr>
              <p:cNvGrpSpPr/>
              <p:nvPr/>
            </p:nvGrpSpPr>
            <p:grpSpPr>
              <a:xfrm>
                <a:off x="4476878" y="3203337"/>
                <a:ext cx="847053" cy="676036"/>
                <a:chOff x="2362104" y="1427283"/>
                <a:chExt cx="821121" cy="655340"/>
              </a:xfrm>
            </p:grpSpPr>
            <p:sp>
              <p:nvSpPr>
                <p:cNvPr id="246" name="圆角矩形 245">
                  <a:extLst>
                    <a:ext uri="{FF2B5EF4-FFF2-40B4-BE49-F238E27FC236}">
                      <a16:creationId xmlns:a16="http://schemas.microsoft.com/office/drawing/2014/main" id="{BF23E908-2337-A615-107C-E216C77D0722}"/>
                    </a:ext>
                  </a:extLst>
                </p:cNvPr>
                <p:cNvSpPr/>
                <p:nvPr/>
              </p:nvSpPr>
              <p:spPr>
                <a:xfrm>
                  <a:off x="2430710" y="1427283"/>
                  <a:ext cx="683909" cy="655340"/>
                </a:xfrm>
                <a:prstGeom prst="roundRect">
                  <a:avLst>
                    <a:gd name="adj" fmla="val 8699"/>
                  </a:avLst>
                </a:prstGeom>
                <a:solidFill>
                  <a:srgbClr val="F2F2F2">
                    <a:alpha val="40392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7" name="组合 246">
                  <a:extLst>
                    <a:ext uri="{FF2B5EF4-FFF2-40B4-BE49-F238E27FC236}">
                      <a16:creationId xmlns:a16="http://schemas.microsoft.com/office/drawing/2014/main" id="{E13171EB-4416-E28A-0E3F-AB43BCFE5D45}"/>
                    </a:ext>
                  </a:extLst>
                </p:cNvPr>
                <p:cNvGrpSpPr/>
                <p:nvPr/>
              </p:nvGrpSpPr>
              <p:grpSpPr>
                <a:xfrm>
                  <a:off x="2362104" y="1458742"/>
                  <a:ext cx="821121" cy="611115"/>
                  <a:chOff x="3988892" y="756072"/>
                  <a:chExt cx="821121" cy="611115"/>
                </a:xfrm>
              </p:grpSpPr>
              <p:pic>
                <p:nvPicPr>
                  <p:cNvPr id="248" name="图形 247">
                    <a:extLst>
                      <a:ext uri="{FF2B5EF4-FFF2-40B4-BE49-F238E27FC236}">
                        <a16:creationId xmlns:a16="http://schemas.microsoft.com/office/drawing/2014/main" id="{DBBB55BA-97CB-3319-29FA-291B323955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23048" y="756072"/>
                    <a:ext cx="352808" cy="352808"/>
                  </a:xfrm>
                  <a:prstGeom prst="rect">
                    <a:avLst/>
                  </a:prstGeom>
                </p:spPr>
              </p:pic>
              <p:sp>
                <p:nvSpPr>
                  <p:cNvPr id="249" name="文本框 248">
                    <a:extLst>
                      <a:ext uri="{FF2B5EF4-FFF2-40B4-BE49-F238E27FC236}">
                        <a16:creationId xmlns:a16="http://schemas.microsoft.com/office/drawing/2014/main" id="{A7E34FE2-88A7-7C2F-BC28-E55537DE7D4E}"/>
                      </a:ext>
                    </a:extLst>
                  </p:cNvPr>
                  <p:cNvSpPr txBox="1"/>
                  <p:nvPr/>
                </p:nvSpPr>
                <p:spPr>
                  <a:xfrm>
                    <a:off x="3988892" y="1059410"/>
                    <a:ext cx="8211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rPr>
                      <a:t>Node </a:t>
                    </a:r>
                    <a:r>
                      <a:rPr lang="en-US" sz="1400" b="1" kern="0">
                        <a:cs typeface="Calibri" panose="020F0502020204030204" pitchFamily="34" charset="0"/>
                      </a:rPr>
                      <a:t>0</a:t>
                    </a:r>
                    <a:endParaRPr kumimoji="0" lang="en-US" sz="1400" b="1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458" name="组合 457">
              <a:extLst>
                <a:ext uri="{FF2B5EF4-FFF2-40B4-BE49-F238E27FC236}">
                  <a16:creationId xmlns:a16="http://schemas.microsoft.com/office/drawing/2014/main" id="{36E0FF97-8196-4DA9-CBB7-BAB365698373}"/>
                </a:ext>
              </a:extLst>
            </p:cNvPr>
            <p:cNvGrpSpPr/>
            <p:nvPr/>
          </p:nvGrpSpPr>
          <p:grpSpPr>
            <a:xfrm>
              <a:off x="4476878" y="2192618"/>
              <a:ext cx="4766745" cy="763483"/>
              <a:chOff x="4476878" y="2192618"/>
              <a:chExt cx="4766745" cy="763483"/>
            </a:xfrm>
          </p:grpSpPr>
          <p:sp>
            <p:nvSpPr>
              <p:cNvPr id="148" name="圆角矩形 147">
                <a:extLst>
                  <a:ext uri="{FF2B5EF4-FFF2-40B4-BE49-F238E27FC236}">
                    <a16:creationId xmlns:a16="http://schemas.microsoft.com/office/drawing/2014/main" id="{EBD06F27-4FE5-96CD-50E5-3290B3F8D366}"/>
                  </a:ext>
                </a:extLst>
              </p:cNvPr>
              <p:cNvSpPr/>
              <p:nvPr/>
            </p:nvSpPr>
            <p:spPr>
              <a:xfrm>
                <a:off x="4505266" y="2192618"/>
                <a:ext cx="4738357" cy="763483"/>
              </a:xfrm>
              <a:prstGeom prst="roundRect">
                <a:avLst>
                  <a:gd name="adj" fmla="val 4914"/>
                </a:avLst>
              </a:prstGeom>
              <a:solidFill>
                <a:srgbClr val="F67B5E">
                  <a:alpha val="30196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7" name="组合 196">
                <a:extLst>
                  <a:ext uri="{FF2B5EF4-FFF2-40B4-BE49-F238E27FC236}">
                    <a16:creationId xmlns:a16="http://schemas.microsoft.com/office/drawing/2014/main" id="{9CAE4BDB-FE52-ACA4-4E09-244C87BCB233}"/>
                  </a:ext>
                </a:extLst>
              </p:cNvPr>
              <p:cNvGrpSpPr/>
              <p:nvPr/>
            </p:nvGrpSpPr>
            <p:grpSpPr>
              <a:xfrm>
                <a:off x="4476878" y="2237170"/>
                <a:ext cx="847053" cy="676036"/>
                <a:chOff x="2362104" y="1427283"/>
                <a:chExt cx="821121" cy="655340"/>
              </a:xfrm>
            </p:grpSpPr>
            <p:sp>
              <p:nvSpPr>
                <p:cNvPr id="250" name="圆角矩形 249">
                  <a:extLst>
                    <a:ext uri="{FF2B5EF4-FFF2-40B4-BE49-F238E27FC236}">
                      <a16:creationId xmlns:a16="http://schemas.microsoft.com/office/drawing/2014/main" id="{9B2F2A80-09BC-EA13-2AE8-D03C47E6323C}"/>
                    </a:ext>
                  </a:extLst>
                </p:cNvPr>
                <p:cNvSpPr/>
                <p:nvPr/>
              </p:nvSpPr>
              <p:spPr>
                <a:xfrm>
                  <a:off x="2430710" y="1427283"/>
                  <a:ext cx="683909" cy="655340"/>
                </a:xfrm>
                <a:prstGeom prst="roundRect">
                  <a:avLst>
                    <a:gd name="adj" fmla="val 8699"/>
                  </a:avLst>
                </a:prstGeom>
                <a:solidFill>
                  <a:srgbClr val="F2F2F2">
                    <a:alpha val="40392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1" name="组合 250">
                  <a:extLst>
                    <a:ext uri="{FF2B5EF4-FFF2-40B4-BE49-F238E27FC236}">
                      <a16:creationId xmlns:a16="http://schemas.microsoft.com/office/drawing/2014/main" id="{258F2FDD-6DDC-51F0-C853-5DD906E7E333}"/>
                    </a:ext>
                  </a:extLst>
                </p:cNvPr>
                <p:cNvGrpSpPr/>
                <p:nvPr/>
              </p:nvGrpSpPr>
              <p:grpSpPr>
                <a:xfrm>
                  <a:off x="2362104" y="1458742"/>
                  <a:ext cx="821121" cy="611115"/>
                  <a:chOff x="3988892" y="756072"/>
                  <a:chExt cx="821121" cy="611115"/>
                </a:xfrm>
              </p:grpSpPr>
              <p:pic>
                <p:nvPicPr>
                  <p:cNvPr id="252" name="图形 251">
                    <a:extLst>
                      <a:ext uri="{FF2B5EF4-FFF2-40B4-BE49-F238E27FC236}">
                        <a16:creationId xmlns:a16="http://schemas.microsoft.com/office/drawing/2014/main" id="{734D981C-212B-32B1-8C7A-3FFE660A4E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23048" y="756072"/>
                    <a:ext cx="352808" cy="352808"/>
                  </a:xfrm>
                  <a:prstGeom prst="rect">
                    <a:avLst/>
                  </a:prstGeom>
                </p:spPr>
              </p:pic>
              <p:sp>
                <p:nvSpPr>
                  <p:cNvPr id="253" name="文本框 252">
                    <a:extLst>
                      <a:ext uri="{FF2B5EF4-FFF2-40B4-BE49-F238E27FC236}">
                        <a16:creationId xmlns:a16="http://schemas.microsoft.com/office/drawing/2014/main" id="{CABAA2BA-9FE3-7531-8F75-253A1C90A922}"/>
                      </a:ext>
                    </a:extLst>
                  </p:cNvPr>
                  <p:cNvSpPr txBox="1"/>
                  <p:nvPr/>
                </p:nvSpPr>
                <p:spPr>
                  <a:xfrm>
                    <a:off x="3988892" y="1059410"/>
                    <a:ext cx="8211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rPr>
                      <a:t>Node 8</a:t>
                    </a:r>
                  </a:p>
                </p:txBody>
              </p:sp>
            </p:grpSp>
          </p:grpSp>
          <p:sp>
            <p:nvSpPr>
              <p:cNvPr id="198" name="文本框 197">
                <a:extLst>
                  <a:ext uri="{FF2B5EF4-FFF2-40B4-BE49-F238E27FC236}">
                    <a16:creationId xmlns:a16="http://schemas.microsoft.com/office/drawing/2014/main" id="{1F4D51BC-62D0-F0A0-86A6-5F72B46E84A9}"/>
                  </a:ext>
                </a:extLst>
              </p:cNvPr>
              <p:cNvSpPr txBox="1"/>
              <p:nvPr/>
            </p:nvSpPr>
            <p:spPr>
              <a:xfrm>
                <a:off x="5044136" y="2236047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Comp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圆角矩形 198">
                <a:extLst>
                  <a:ext uri="{FF2B5EF4-FFF2-40B4-BE49-F238E27FC236}">
                    <a16:creationId xmlns:a16="http://schemas.microsoft.com/office/drawing/2014/main" id="{5D1C62E9-CB29-5E16-1BF5-BC5C1A71E800}"/>
                  </a:ext>
                </a:extLst>
              </p:cNvPr>
              <p:cNvSpPr/>
              <p:nvPr/>
            </p:nvSpPr>
            <p:spPr>
              <a:xfrm>
                <a:off x="5952862" y="2269618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文本框 200">
                <a:extLst>
                  <a:ext uri="{FF2B5EF4-FFF2-40B4-BE49-F238E27FC236}">
                    <a16:creationId xmlns:a16="http://schemas.microsoft.com/office/drawing/2014/main" id="{09C6EA23-CCF1-D78D-BC51-3139D10FDCC8}"/>
                  </a:ext>
                </a:extLst>
              </p:cNvPr>
              <p:cNvSpPr txBox="1"/>
              <p:nvPr/>
            </p:nvSpPr>
            <p:spPr>
              <a:xfrm>
                <a:off x="5044136" y="2447389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DP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圆角矩形 201">
                <a:extLst>
                  <a:ext uri="{FF2B5EF4-FFF2-40B4-BE49-F238E27FC236}">
                    <a16:creationId xmlns:a16="http://schemas.microsoft.com/office/drawing/2014/main" id="{262B464F-E3CE-689B-7655-2B4A96DF456B}"/>
                  </a:ext>
                </a:extLst>
              </p:cNvPr>
              <p:cNvSpPr/>
              <p:nvPr/>
            </p:nvSpPr>
            <p:spPr>
              <a:xfrm>
                <a:off x="5952862" y="2480960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文本框 202">
                <a:extLst>
                  <a:ext uri="{FF2B5EF4-FFF2-40B4-BE49-F238E27FC236}">
                    <a16:creationId xmlns:a16="http://schemas.microsoft.com/office/drawing/2014/main" id="{AFED73F6-54CC-439A-6868-622AB0145506}"/>
                  </a:ext>
                </a:extLst>
              </p:cNvPr>
              <p:cNvSpPr txBox="1"/>
              <p:nvPr/>
            </p:nvSpPr>
            <p:spPr>
              <a:xfrm>
                <a:off x="5044136" y="2662969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kern="0">
                    <a:cs typeface="Calibri" panose="020F0502020204030204" pitchFamily="34" charset="0"/>
                  </a:rPr>
                  <a:t>PP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圆角矩形 203">
                <a:extLst>
                  <a:ext uri="{FF2B5EF4-FFF2-40B4-BE49-F238E27FC236}">
                    <a16:creationId xmlns:a16="http://schemas.microsoft.com/office/drawing/2014/main" id="{8804B532-252A-1EB6-151A-DD31FDBDCF44}"/>
                  </a:ext>
                </a:extLst>
              </p:cNvPr>
              <p:cNvSpPr/>
              <p:nvPr/>
            </p:nvSpPr>
            <p:spPr>
              <a:xfrm>
                <a:off x="5953738" y="2690222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圆角矩形 231">
                <a:extLst>
                  <a:ext uri="{FF2B5EF4-FFF2-40B4-BE49-F238E27FC236}">
                    <a16:creationId xmlns:a16="http://schemas.microsoft.com/office/drawing/2014/main" id="{CAB29982-D0E5-F557-4852-08F422F253D0}"/>
                  </a:ext>
                </a:extLst>
              </p:cNvPr>
              <p:cNvSpPr/>
              <p:nvPr/>
            </p:nvSpPr>
            <p:spPr>
              <a:xfrm rot="16200000">
                <a:off x="5462557" y="2464030"/>
                <a:ext cx="675696" cy="220659"/>
              </a:xfrm>
              <a:prstGeom prst="roundRect">
                <a:avLst>
                  <a:gd name="adj" fmla="val 21032"/>
                </a:avLst>
              </a:prstGeom>
              <a:solidFill>
                <a:srgbClr val="F9A96C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Streams</a:t>
                </a:r>
                <a:endParaRPr lang="en-US" sz="1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32" name="组合 431">
            <a:extLst>
              <a:ext uri="{FF2B5EF4-FFF2-40B4-BE49-F238E27FC236}">
                <a16:creationId xmlns:a16="http://schemas.microsoft.com/office/drawing/2014/main" id="{F7A93827-FF76-4F73-16EF-BBD969E72BA0}"/>
              </a:ext>
            </a:extLst>
          </p:cNvPr>
          <p:cNvGrpSpPr/>
          <p:nvPr/>
        </p:nvGrpSpPr>
        <p:grpSpPr>
          <a:xfrm>
            <a:off x="1451913" y="1692325"/>
            <a:ext cx="1024350" cy="4133687"/>
            <a:chOff x="687600" y="1281600"/>
            <a:chExt cx="1024350" cy="4133687"/>
          </a:xfrm>
        </p:grpSpPr>
        <p:sp>
          <p:nvSpPr>
            <p:cNvPr id="426" name="圆角矩形 425">
              <a:extLst>
                <a:ext uri="{FF2B5EF4-FFF2-40B4-BE49-F238E27FC236}">
                  <a16:creationId xmlns:a16="http://schemas.microsoft.com/office/drawing/2014/main" id="{49F6E4B4-1CFB-F775-FCB3-8E7438AB31CE}"/>
                </a:ext>
              </a:extLst>
            </p:cNvPr>
            <p:cNvSpPr/>
            <p:nvPr/>
          </p:nvSpPr>
          <p:spPr>
            <a:xfrm>
              <a:off x="738453" y="1595208"/>
              <a:ext cx="919069" cy="3820079"/>
            </a:xfrm>
            <a:prstGeom prst="roundRect">
              <a:avLst>
                <a:gd name="adj" fmla="val 6909"/>
              </a:avLst>
            </a:prstGeom>
            <a:noFill/>
            <a:ln>
              <a:solidFill>
                <a:srgbClr val="D84E8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文本框 429">
              <a:extLst>
                <a:ext uri="{FF2B5EF4-FFF2-40B4-BE49-F238E27FC236}">
                  <a16:creationId xmlns:a16="http://schemas.microsoft.com/office/drawing/2014/main" id="{7A287882-19EB-FA70-33E2-2F3F99D1E264}"/>
                </a:ext>
              </a:extLst>
            </p:cNvPr>
            <p:cNvSpPr txBox="1"/>
            <p:nvPr/>
          </p:nvSpPr>
          <p:spPr>
            <a:xfrm>
              <a:off x="687600" y="1281600"/>
              <a:ext cx="1024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Partition 0</a:t>
              </a:r>
            </a:p>
          </p:txBody>
        </p:sp>
      </p:grpSp>
      <p:grpSp>
        <p:nvGrpSpPr>
          <p:cNvPr id="433" name="组合 432">
            <a:extLst>
              <a:ext uri="{FF2B5EF4-FFF2-40B4-BE49-F238E27FC236}">
                <a16:creationId xmlns:a16="http://schemas.microsoft.com/office/drawing/2014/main" id="{F7C376CD-FEFF-0993-8F56-FB01FF5D69A7}"/>
              </a:ext>
            </a:extLst>
          </p:cNvPr>
          <p:cNvGrpSpPr/>
          <p:nvPr/>
        </p:nvGrpSpPr>
        <p:grpSpPr>
          <a:xfrm>
            <a:off x="2997089" y="1692325"/>
            <a:ext cx="1024350" cy="4133686"/>
            <a:chOff x="2232776" y="1281600"/>
            <a:chExt cx="1024350" cy="4133686"/>
          </a:xfrm>
        </p:grpSpPr>
        <p:sp>
          <p:nvSpPr>
            <p:cNvPr id="429" name="圆角矩形 428">
              <a:extLst>
                <a:ext uri="{FF2B5EF4-FFF2-40B4-BE49-F238E27FC236}">
                  <a16:creationId xmlns:a16="http://schemas.microsoft.com/office/drawing/2014/main" id="{669D52C4-1399-7FA2-52B2-D308031C3B1C}"/>
                </a:ext>
              </a:extLst>
            </p:cNvPr>
            <p:cNvSpPr/>
            <p:nvPr/>
          </p:nvSpPr>
          <p:spPr>
            <a:xfrm>
              <a:off x="2269257" y="1595207"/>
              <a:ext cx="936017" cy="3820079"/>
            </a:xfrm>
            <a:prstGeom prst="roundRect">
              <a:avLst>
                <a:gd name="adj" fmla="val 6909"/>
              </a:avLst>
            </a:prstGeom>
            <a:noFill/>
            <a:ln>
              <a:solidFill>
                <a:srgbClr val="D84E8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文本框 430">
              <a:extLst>
                <a:ext uri="{FF2B5EF4-FFF2-40B4-BE49-F238E27FC236}">
                  <a16:creationId xmlns:a16="http://schemas.microsoft.com/office/drawing/2014/main" id="{D93CB0FF-5126-EAED-4D24-37688EDA8105}"/>
                </a:ext>
              </a:extLst>
            </p:cNvPr>
            <p:cNvSpPr txBox="1"/>
            <p:nvPr/>
          </p:nvSpPr>
          <p:spPr>
            <a:xfrm>
              <a:off x="2232776" y="1281600"/>
              <a:ext cx="1024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Partition 1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4DE23A5-47B5-EC89-F9A5-15D70211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Real Application Traces: An Example</a:t>
            </a:r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6FC7A48E-2403-3A21-1357-7275A5FC474E}"/>
              </a:ext>
            </a:extLst>
          </p:cNvPr>
          <p:cNvGrpSpPr/>
          <p:nvPr/>
        </p:nvGrpSpPr>
        <p:grpSpPr>
          <a:xfrm>
            <a:off x="9714250" y="2172077"/>
            <a:ext cx="1001910" cy="269872"/>
            <a:chOff x="7674808" y="2675042"/>
            <a:chExt cx="971237" cy="261610"/>
          </a:xfrm>
        </p:grpSpPr>
        <p:cxnSp>
          <p:nvCxnSpPr>
            <p:cNvPr id="270" name="直线箭头连接符 269">
              <a:extLst>
                <a:ext uri="{FF2B5EF4-FFF2-40B4-BE49-F238E27FC236}">
                  <a16:creationId xmlns:a16="http://schemas.microsoft.com/office/drawing/2014/main" id="{F34C1352-55CB-104D-F3DB-D10538A38E2C}"/>
                </a:ext>
              </a:extLst>
            </p:cNvPr>
            <p:cNvCxnSpPr>
              <a:cxnSpLocks/>
            </p:cNvCxnSpPr>
            <p:nvPr/>
          </p:nvCxnSpPr>
          <p:spPr>
            <a:xfrm>
              <a:off x="7674808" y="2805847"/>
              <a:ext cx="4844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文本框 270">
              <a:extLst>
                <a:ext uri="{FF2B5EF4-FFF2-40B4-BE49-F238E27FC236}">
                  <a16:creationId xmlns:a16="http://schemas.microsoft.com/office/drawing/2014/main" id="{BA3DD5E9-2002-8113-1E2A-635AD0BA5F0D}"/>
                </a:ext>
              </a:extLst>
            </p:cNvPr>
            <p:cNvSpPr txBox="1"/>
            <p:nvPr/>
          </p:nvSpPr>
          <p:spPr>
            <a:xfrm>
              <a:off x="8100427" y="2675042"/>
              <a:ext cx="545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/>
                <a:t>Time</a:t>
              </a:r>
            </a:p>
          </p:txBody>
        </p:sp>
      </p:grpSp>
      <p:sp>
        <p:nvSpPr>
          <p:cNvPr id="200" name="圆角矩形 199">
            <a:extLst>
              <a:ext uri="{FF2B5EF4-FFF2-40B4-BE49-F238E27FC236}">
                <a16:creationId xmlns:a16="http://schemas.microsoft.com/office/drawing/2014/main" id="{CFC7C2BA-2199-419D-2A09-0DDAC6A65C11}"/>
              </a:ext>
            </a:extLst>
          </p:cNvPr>
          <p:cNvSpPr/>
          <p:nvPr/>
        </p:nvSpPr>
        <p:spPr>
          <a:xfrm>
            <a:off x="7598387" y="1531561"/>
            <a:ext cx="518671" cy="152261"/>
          </a:xfrm>
          <a:prstGeom prst="roundRect">
            <a:avLst>
              <a:gd name="adj" fmla="val 28030"/>
            </a:avLst>
          </a:prstGeom>
          <a:solidFill>
            <a:srgbClr val="F67B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BWD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12" name="圆角矩形 211">
            <a:extLst>
              <a:ext uri="{FF2B5EF4-FFF2-40B4-BE49-F238E27FC236}">
                <a16:creationId xmlns:a16="http://schemas.microsoft.com/office/drawing/2014/main" id="{FC03EE52-061A-1DFA-604D-A09C3BFB2499}"/>
              </a:ext>
            </a:extLst>
          </p:cNvPr>
          <p:cNvSpPr/>
          <p:nvPr/>
        </p:nvSpPr>
        <p:spPr>
          <a:xfrm>
            <a:off x="9534616" y="2710161"/>
            <a:ext cx="1120310" cy="152261"/>
          </a:xfrm>
          <a:prstGeom prst="roundRect">
            <a:avLst>
              <a:gd name="adj" fmla="val 28030"/>
            </a:avLst>
          </a:prstGeom>
          <a:solidFill>
            <a:srgbClr val="D94F8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err="1">
                <a:solidFill>
                  <a:schemeClr val="bg1"/>
                </a:solidFill>
              </a:rPr>
              <a:t>Allreduce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14" name="圆角矩形 213">
            <a:extLst>
              <a:ext uri="{FF2B5EF4-FFF2-40B4-BE49-F238E27FC236}">
                <a16:creationId xmlns:a16="http://schemas.microsoft.com/office/drawing/2014/main" id="{DB81E6D8-D656-FEEF-E3CA-34CC54789593}"/>
              </a:ext>
            </a:extLst>
          </p:cNvPr>
          <p:cNvSpPr/>
          <p:nvPr/>
        </p:nvSpPr>
        <p:spPr>
          <a:xfrm>
            <a:off x="8114856" y="1518149"/>
            <a:ext cx="1112167" cy="1577177"/>
          </a:xfrm>
          <a:prstGeom prst="roundRect">
            <a:avLst>
              <a:gd name="adj" fmla="val 0"/>
            </a:avLst>
          </a:prstGeom>
          <a:solidFill>
            <a:srgbClr val="D94F8A">
              <a:alpha val="20392"/>
            </a:srgbClr>
          </a:solidFill>
          <a:ln w="9525" cap="flat" cmpd="sng" algn="ctr">
            <a:solidFill>
              <a:srgbClr val="D94F8A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5" name="圆角矩形 214">
            <a:extLst>
              <a:ext uri="{FF2B5EF4-FFF2-40B4-BE49-F238E27FC236}">
                <a16:creationId xmlns:a16="http://schemas.microsoft.com/office/drawing/2014/main" id="{56DF5128-893F-02A2-2286-0B419C04AA8E}"/>
              </a:ext>
            </a:extLst>
          </p:cNvPr>
          <p:cNvSpPr/>
          <p:nvPr/>
        </p:nvSpPr>
        <p:spPr>
          <a:xfrm>
            <a:off x="8117058" y="1745312"/>
            <a:ext cx="1120310" cy="152261"/>
          </a:xfrm>
          <a:prstGeom prst="roundRect">
            <a:avLst>
              <a:gd name="adj" fmla="val 28030"/>
            </a:avLst>
          </a:prstGeom>
          <a:solidFill>
            <a:srgbClr val="D94F8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err="1">
                <a:solidFill>
                  <a:schemeClr val="bg1"/>
                </a:solidFill>
              </a:rPr>
              <a:t>Allreduce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16" name="圆角矩形 215">
            <a:extLst>
              <a:ext uri="{FF2B5EF4-FFF2-40B4-BE49-F238E27FC236}">
                <a16:creationId xmlns:a16="http://schemas.microsoft.com/office/drawing/2014/main" id="{F5DDC270-77CE-0EBA-28F9-0AB546F9E44D}"/>
              </a:ext>
            </a:extLst>
          </p:cNvPr>
          <p:cNvSpPr/>
          <p:nvPr/>
        </p:nvSpPr>
        <p:spPr>
          <a:xfrm>
            <a:off x="8333803" y="2925767"/>
            <a:ext cx="690448" cy="152261"/>
          </a:xfrm>
          <a:prstGeom prst="roundRect">
            <a:avLst>
              <a:gd name="adj" fmla="val 28030"/>
            </a:avLst>
          </a:prstGeom>
          <a:solidFill>
            <a:srgbClr val="F25B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Receive</a:t>
            </a:r>
          </a:p>
        </p:txBody>
      </p:sp>
      <p:cxnSp>
        <p:nvCxnSpPr>
          <p:cNvPr id="217" name="直线箭头连接符 216">
            <a:extLst>
              <a:ext uri="{FF2B5EF4-FFF2-40B4-BE49-F238E27FC236}">
                <a16:creationId xmlns:a16="http://schemas.microsoft.com/office/drawing/2014/main" id="{9EF4AC04-E3C0-0A81-E4C2-76B93446DF38}"/>
              </a:ext>
            </a:extLst>
          </p:cNvPr>
          <p:cNvCxnSpPr>
            <a:cxnSpLocks/>
            <a:stCxn id="231" idx="2"/>
            <a:endCxn id="216" idx="0"/>
          </p:cNvCxnSpPr>
          <p:nvPr/>
        </p:nvCxnSpPr>
        <p:spPr>
          <a:xfrm>
            <a:off x="8406379" y="2109556"/>
            <a:ext cx="272648" cy="816211"/>
          </a:xfrm>
          <a:prstGeom prst="straightConnector1">
            <a:avLst/>
          </a:prstGeom>
          <a:ln w="22225">
            <a:solidFill>
              <a:srgbClr val="F25B5D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圆角矩形 217">
            <a:extLst>
              <a:ext uri="{FF2B5EF4-FFF2-40B4-BE49-F238E27FC236}">
                <a16:creationId xmlns:a16="http://schemas.microsoft.com/office/drawing/2014/main" id="{88A92361-4939-435B-8C4F-EFDDC984849A}"/>
              </a:ext>
            </a:extLst>
          </p:cNvPr>
          <p:cNvSpPr/>
          <p:nvPr/>
        </p:nvSpPr>
        <p:spPr>
          <a:xfrm>
            <a:off x="9021204" y="2498846"/>
            <a:ext cx="518671" cy="152261"/>
          </a:xfrm>
          <a:prstGeom prst="roundRect">
            <a:avLst>
              <a:gd name="adj" fmla="val 28030"/>
            </a:avLst>
          </a:prstGeom>
          <a:solidFill>
            <a:srgbClr val="F67B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BWD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31" name="圆角矩形 230">
            <a:extLst>
              <a:ext uri="{FF2B5EF4-FFF2-40B4-BE49-F238E27FC236}">
                <a16:creationId xmlns:a16="http://schemas.microsoft.com/office/drawing/2014/main" id="{611FB9BA-E14F-9760-F1C8-8212D3AFF8BE}"/>
              </a:ext>
            </a:extLst>
          </p:cNvPr>
          <p:cNvSpPr/>
          <p:nvPr/>
        </p:nvSpPr>
        <p:spPr>
          <a:xfrm>
            <a:off x="8112997" y="1957295"/>
            <a:ext cx="586763" cy="152261"/>
          </a:xfrm>
          <a:prstGeom prst="roundRect">
            <a:avLst>
              <a:gd name="adj" fmla="val 28030"/>
            </a:avLst>
          </a:prstGeom>
          <a:solidFill>
            <a:srgbClr val="F25B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Send</a:t>
            </a:r>
          </a:p>
        </p:txBody>
      </p:sp>
      <p:grpSp>
        <p:nvGrpSpPr>
          <p:cNvPr id="456" name="组合 455">
            <a:extLst>
              <a:ext uri="{FF2B5EF4-FFF2-40B4-BE49-F238E27FC236}">
                <a16:creationId xmlns:a16="http://schemas.microsoft.com/office/drawing/2014/main" id="{F6FC2629-C8AF-C6CA-BC97-AEDA967D5870}"/>
              </a:ext>
            </a:extLst>
          </p:cNvPr>
          <p:cNvGrpSpPr/>
          <p:nvPr/>
        </p:nvGrpSpPr>
        <p:grpSpPr>
          <a:xfrm>
            <a:off x="8721190" y="1546690"/>
            <a:ext cx="1994871" cy="994778"/>
            <a:chOff x="7090419" y="2301754"/>
            <a:chExt cx="1994871" cy="994778"/>
          </a:xfrm>
        </p:grpSpPr>
        <p:sp>
          <p:nvSpPr>
            <p:cNvPr id="213" name="圆角矩形 212">
              <a:extLst>
                <a:ext uri="{FF2B5EF4-FFF2-40B4-BE49-F238E27FC236}">
                  <a16:creationId xmlns:a16="http://schemas.microsoft.com/office/drawing/2014/main" id="{2F18C7B3-E02D-94E8-165C-EC9A7B6502E3}"/>
                </a:ext>
              </a:extLst>
            </p:cNvPr>
            <p:cNvSpPr/>
            <p:nvPr/>
          </p:nvSpPr>
          <p:spPr>
            <a:xfrm>
              <a:off x="7682499" y="2301754"/>
              <a:ext cx="1402791" cy="559281"/>
            </a:xfrm>
            <a:prstGeom prst="roundRect">
              <a:avLst>
                <a:gd name="adj" fmla="val 10265"/>
              </a:avLst>
            </a:prstGeom>
            <a:solidFill>
              <a:srgbClr val="F2F2F2">
                <a:alpha val="5019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/>
                <a:t>Pipeline parallelism (PP)</a:t>
              </a:r>
              <a:r>
                <a:rPr lang="en-US" altLang="zh-CN" sz="1050"/>
                <a:t> affected by long running </a:t>
              </a:r>
              <a:r>
                <a:rPr lang="en-US" altLang="zh-CN" sz="1050" err="1"/>
                <a:t>allreduce</a:t>
              </a:r>
              <a:endParaRPr lang="en-US" altLang="zh-CN" sz="1050"/>
            </a:p>
          </p:txBody>
        </p:sp>
        <p:cxnSp>
          <p:nvCxnSpPr>
            <p:cNvPr id="238" name="直线连接符 237">
              <a:extLst>
                <a:ext uri="{FF2B5EF4-FFF2-40B4-BE49-F238E27FC236}">
                  <a16:creationId xmlns:a16="http://schemas.microsoft.com/office/drawing/2014/main" id="{66E96C38-4391-E593-A508-BE5B1FE799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0419" y="2878986"/>
              <a:ext cx="735130" cy="4175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圆角矩形 238">
            <a:extLst>
              <a:ext uri="{FF2B5EF4-FFF2-40B4-BE49-F238E27FC236}">
                <a16:creationId xmlns:a16="http://schemas.microsoft.com/office/drawing/2014/main" id="{67D9A993-5D79-0C56-C357-62096CBF9868}"/>
              </a:ext>
            </a:extLst>
          </p:cNvPr>
          <p:cNvSpPr/>
          <p:nvPr/>
        </p:nvSpPr>
        <p:spPr>
          <a:xfrm>
            <a:off x="7583632" y="1518150"/>
            <a:ext cx="1644403" cy="603863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F25B5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文本框 239">
                <a:extLst>
                  <a:ext uri="{FF2B5EF4-FFF2-40B4-BE49-F238E27FC236}">
                    <a16:creationId xmlns:a16="http://schemas.microsoft.com/office/drawing/2014/main" id="{FC715C5A-29B2-2867-4530-93F47C37A78F}"/>
                  </a:ext>
                </a:extLst>
              </p:cNvPr>
              <p:cNvSpPr txBox="1"/>
              <p:nvPr/>
            </p:nvSpPr>
            <p:spPr>
              <a:xfrm>
                <a:off x="7485380" y="1901587"/>
                <a:ext cx="738292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rgbClr val="F25B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1000" b="1">
                  <a:solidFill>
                    <a:srgbClr val="F25B5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0" name="文本框 239">
                <a:extLst>
                  <a:ext uri="{FF2B5EF4-FFF2-40B4-BE49-F238E27FC236}">
                    <a16:creationId xmlns:a16="http://schemas.microsoft.com/office/drawing/2014/main" id="{FC715C5A-29B2-2867-4530-93F47C37A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380" y="1901587"/>
                <a:ext cx="738292" cy="253997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" name="圆角矩形 240">
            <a:extLst>
              <a:ext uri="{FF2B5EF4-FFF2-40B4-BE49-F238E27FC236}">
                <a16:creationId xmlns:a16="http://schemas.microsoft.com/office/drawing/2014/main" id="{872903F5-2DC5-AD80-5378-5B6ED263B484}"/>
              </a:ext>
            </a:extLst>
          </p:cNvPr>
          <p:cNvSpPr/>
          <p:nvPr/>
        </p:nvSpPr>
        <p:spPr>
          <a:xfrm>
            <a:off x="9021205" y="2479427"/>
            <a:ext cx="1633723" cy="615899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F25B5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文本框 241">
                <a:extLst>
                  <a:ext uri="{FF2B5EF4-FFF2-40B4-BE49-F238E27FC236}">
                    <a16:creationId xmlns:a16="http://schemas.microsoft.com/office/drawing/2014/main" id="{F605DE73-7E59-0C74-47D1-476285857657}"/>
                  </a:ext>
                </a:extLst>
              </p:cNvPr>
              <p:cNvSpPr txBox="1"/>
              <p:nvPr/>
            </p:nvSpPr>
            <p:spPr>
              <a:xfrm>
                <a:off x="9779056" y="2873745"/>
                <a:ext cx="860066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rgbClr val="F25B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000" b="1">
                  <a:solidFill>
                    <a:srgbClr val="F25B5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2" name="文本框 241">
                <a:extLst>
                  <a:ext uri="{FF2B5EF4-FFF2-40B4-BE49-F238E27FC236}">
                    <a16:creationId xmlns:a16="http://schemas.microsoft.com/office/drawing/2014/main" id="{F605DE73-7E59-0C74-47D1-476285857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56" y="2873745"/>
                <a:ext cx="860066" cy="253997"/>
              </a:xfrm>
              <a:prstGeom prst="rect">
                <a:avLst/>
              </a:prstGeom>
              <a:blipFill>
                <a:blip r:embed="rId8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5" name="组合 454">
            <a:extLst>
              <a:ext uri="{FF2B5EF4-FFF2-40B4-BE49-F238E27FC236}">
                <a16:creationId xmlns:a16="http://schemas.microsoft.com/office/drawing/2014/main" id="{17D4F0B5-E1F1-7BD4-D81B-870D5B0282CD}"/>
              </a:ext>
            </a:extLst>
          </p:cNvPr>
          <p:cNvGrpSpPr/>
          <p:nvPr/>
        </p:nvGrpSpPr>
        <p:grpSpPr>
          <a:xfrm>
            <a:off x="6837648" y="1226198"/>
            <a:ext cx="1180945" cy="265665"/>
            <a:chOff x="5206877" y="1981262"/>
            <a:chExt cx="1180945" cy="265665"/>
          </a:xfrm>
        </p:grpSpPr>
        <p:sp>
          <p:nvSpPr>
            <p:cNvPr id="244" name="文本框 243">
              <a:extLst>
                <a:ext uri="{FF2B5EF4-FFF2-40B4-BE49-F238E27FC236}">
                  <a16:creationId xmlns:a16="http://schemas.microsoft.com/office/drawing/2014/main" id="{30B6BAE0-2232-8EB0-02D5-C0DE713D4218}"/>
                </a:ext>
              </a:extLst>
            </p:cNvPr>
            <p:cNvSpPr txBox="1"/>
            <p:nvPr/>
          </p:nvSpPr>
          <p:spPr>
            <a:xfrm>
              <a:off x="5206877" y="1981262"/>
              <a:ext cx="1180945" cy="2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/>
                <a:t>Backpropagation</a:t>
              </a:r>
              <a:endParaRPr lang="en-US" sz="1000" b="1"/>
            </a:p>
          </p:txBody>
        </p:sp>
        <p:cxnSp>
          <p:nvCxnSpPr>
            <p:cNvPr id="245" name="直线连接符 244">
              <a:extLst>
                <a:ext uri="{FF2B5EF4-FFF2-40B4-BE49-F238E27FC236}">
                  <a16:creationId xmlns:a16="http://schemas.microsoft.com/office/drawing/2014/main" id="{25A466FF-A743-2D88-EC22-D39FB829E1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79358" y="2177440"/>
              <a:ext cx="97133" cy="6948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5" name="文本框 424">
                <a:extLst>
                  <a:ext uri="{FF2B5EF4-FFF2-40B4-BE49-F238E27FC236}">
                    <a16:creationId xmlns:a16="http://schemas.microsoft.com/office/drawing/2014/main" id="{00A3C449-E0F3-28D4-EBEA-5366B804EDE7}"/>
                  </a:ext>
                </a:extLst>
              </p:cNvPr>
              <p:cNvSpPr txBox="1"/>
              <p:nvPr/>
            </p:nvSpPr>
            <p:spPr>
              <a:xfrm>
                <a:off x="1714746" y="4561304"/>
                <a:ext cx="503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425" name="文本框 424">
                <a:extLst>
                  <a:ext uri="{FF2B5EF4-FFF2-40B4-BE49-F238E27FC236}">
                    <a16:creationId xmlns:a16="http://schemas.microsoft.com/office/drawing/2014/main" id="{00A3C449-E0F3-28D4-EBEA-5366B804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746" y="4561304"/>
                <a:ext cx="50358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5" name="组合 274">
            <a:extLst>
              <a:ext uri="{FF2B5EF4-FFF2-40B4-BE49-F238E27FC236}">
                <a16:creationId xmlns:a16="http://schemas.microsoft.com/office/drawing/2014/main" id="{4047DC09-D93B-F4F9-AE8A-39E07D9072AF}"/>
              </a:ext>
            </a:extLst>
          </p:cNvPr>
          <p:cNvGrpSpPr/>
          <p:nvPr/>
        </p:nvGrpSpPr>
        <p:grpSpPr>
          <a:xfrm>
            <a:off x="1538711" y="2129256"/>
            <a:ext cx="847053" cy="676036"/>
            <a:chOff x="450646" y="1694777"/>
            <a:chExt cx="847053" cy="676036"/>
          </a:xfrm>
        </p:grpSpPr>
        <p:sp>
          <p:nvSpPr>
            <p:cNvPr id="272" name="圆角矩形 271">
              <a:extLst>
                <a:ext uri="{FF2B5EF4-FFF2-40B4-BE49-F238E27FC236}">
                  <a16:creationId xmlns:a16="http://schemas.microsoft.com/office/drawing/2014/main" id="{487BF9D3-68AC-C358-A1BE-A95FF18D5321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273" name="图形 272">
              <a:extLst>
                <a:ext uri="{FF2B5EF4-FFF2-40B4-BE49-F238E27FC236}">
                  <a16:creationId xmlns:a16="http://schemas.microsoft.com/office/drawing/2014/main" id="{09B8C9B2-EFDE-E26B-EA36-8DE55D454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274" name="文本框 273">
              <a:extLst>
                <a:ext uri="{FF2B5EF4-FFF2-40B4-BE49-F238E27FC236}">
                  <a16:creationId xmlns:a16="http://schemas.microsoft.com/office/drawing/2014/main" id="{EC29F40D-D99A-9E40-37BD-2346405E0FDD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lang="en-US" altLang="zh-CN" sz="1400" b="1" kern="0">
                  <a:cs typeface="Calibri" panose="020F0502020204030204" pitchFamily="34" charset="0"/>
                </a:rPr>
                <a:t>0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grpSp>
        <p:nvGrpSpPr>
          <p:cNvPr id="276" name="组合 275">
            <a:extLst>
              <a:ext uri="{FF2B5EF4-FFF2-40B4-BE49-F238E27FC236}">
                <a16:creationId xmlns:a16="http://schemas.microsoft.com/office/drawing/2014/main" id="{47D01DD6-4509-7003-DC7A-EB43BBF3E74E}"/>
              </a:ext>
            </a:extLst>
          </p:cNvPr>
          <p:cNvGrpSpPr/>
          <p:nvPr/>
        </p:nvGrpSpPr>
        <p:grpSpPr>
          <a:xfrm>
            <a:off x="3083213" y="2129256"/>
            <a:ext cx="847053" cy="676036"/>
            <a:chOff x="450646" y="1694777"/>
            <a:chExt cx="847053" cy="676036"/>
          </a:xfrm>
        </p:grpSpPr>
        <p:sp>
          <p:nvSpPr>
            <p:cNvPr id="277" name="圆角矩形 276">
              <a:extLst>
                <a:ext uri="{FF2B5EF4-FFF2-40B4-BE49-F238E27FC236}">
                  <a16:creationId xmlns:a16="http://schemas.microsoft.com/office/drawing/2014/main" id="{7C9E8CC4-D57F-AF48-DDB4-E5A91F85B7D7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278" name="图形 277">
              <a:extLst>
                <a:ext uri="{FF2B5EF4-FFF2-40B4-BE49-F238E27FC236}">
                  <a16:creationId xmlns:a16="http://schemas.microsoft.com/office/drawing/2014/main" id="{B0DFC86A-D83C-7463-A5FE-AA86CF485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279" name="文本框 278">
              <a:extLst>
                <a:ext uri="{FF2B5EF4-FFF2-40B4-BE49-F238E27FC236}">
                  <a16:creationId xmlns:a16="http://schemas.microsoft.com/office/drawing/2014/main" id="{108589B6-8BB5-8A4D-3318-D8D0367111AF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lang="en-US" altLang="zh-CN" sz="1400" b="1" kern="0">
                  <a:cs typeface="Calibri" panose="020F0502020204030204" pitchFamily="34" charset="0"/>
                </a:rPr>
                <a:t>8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cxnSp>
        <p:nvCxnSpPr>
          <p:cNvPr id="347" name="直线箭头连接符 346">
            <a:extLst>
              <a:ext uri="{FF2B5EF4-FFF2-40B4-BE49-F238E27FC236}">
                <a16:creationId xmlns:a16="http://schemas.microsoft.com/office/drawing/2014/main" id="{44027A75-B00C-3F2B-C0E3-8452482C14D5}"/>
              </a:ext>
            </a:extLst>
          </p:cNvPr>
          <p:cNvCxnSpPr>
            <a:cxnSpLocks/>
          </p:cNvCxnSpPr>
          <p:nvPr/>
        </p:nvCxnSpPr>
        <p:spPr>
          <a:xfrm flipH="1">
            <a:off x="3834296" y="2502896"/>
            <a:ext cx="307593" cy="1518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组合 368">
            <a:extLst>
              <a:ext uri="{FF2B5EF4-FFF2-40B4-BE49-F238E27FC236}">
                <a16:creationId xmlns:a16="http://schemas.microsoft.com/office/drawing/2014/main" id="{F2CF8FDC-AFF4-0B0E-965C-D78AAC20E3E8}"/>
              </a:ext>
            </a:extLst>
          </p:cNvPr>
          <p:cNvGrpSpPr/>
          <p:nvPr/>
        </p:nvGrpSpPr>
        <p:grpSpPr>
          <a:xfrm>
            <a:off x="1532730" y="2980637"/>
            <a:ext cx="847053" cy="676036"/>
            <a:chOff x="450646" y="1694777"/>
            <a:chExt cx="847053" cy="676036"/>
          </a:xfrm>
        </p:grpSpPr>
        <p:sp>
          <p:nvSpPr>
            <p:cNvPr id="384" name="圆角矩形 383">
              <a:extLst>
                <a:ext uri="{FF2B5EF4-FFF2-40B4-BE49-F238E27FC236}">
                  <a16:creationId xmlns:a16="http://schemas.microsoft.com/office/drawing/2014/main" id="{4F645880-DE63-D1D7-30FE-0B8782315E69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385" name="图形 384">
              <a:extLst>
                <a:ext uri="{FF2B5EF4-FFF2-40B4-BE49-F238E27FC236}">
                  <a16:creationId xmlns:a16="http://schemas.microsoft.com/office/drawing/2014/main" id="{73FFA15D-644D-0694-8197-B0336392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386" name="文本框 385">
              <a:extLst>
                <a:ext uri="{FF2B5EF4-FFF2-40B4-BE49-F238E27FC236}">
                  <a16:creationId xmlns:a16="http://schemas.microsoft.com/office/drawing/2014/main" id="{DC6663DE-E740-DFBA-1385-8337C782D127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lang="en-US" altLang="zh-CN" sz="1400" b="1" kern="0">
                  <a:cs typeface="Calibri" panose="020F0502020204030204" pitchFamily="34" charset="0"/>
                </a:rPr>
                <a:t>1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grpSp>
        <p:nvGrpSpPr>
          <p:cNvPr id="370" name="组合 369">
            <a:extLst>
              <a:ext uri="{FF2B5EF4-FFF2-40B4-BE49-F238E27FC236}">
                <a16:creationId xmlns:a16="http://schemas.microsoft.com/office/drawing/2014/main" id="{5A673C15-520C-BE29-C0E8-BC20C6CA33FE}"/>
              </a:ext>
            </a:extLst>
          </p:cNvPr>
          <p:cNvGrpSpPr/>
          <p:nvPr/>
        </p:nvGrpSpPr>
        <p:grpSpPr>
          <a:xfrm>
            <a:off x="3077232" y="2980637"/>
            <a:ext cx="847053" cy="676036"/>
            <a:chOff x="450646" y="1694777"/>
            <a:chExt cx="847053" cy="676036"/>
          </a:xfrm>
        </p:grpSpPr>
        <p:sp>
          <p:nvSpPr>
            <p:cNvPr id="381" name="圆角矩形 380">
              <a:extLst>
                <a:ext uri="{FF2B5EF4-FFF2-40B4-BE49-F238E27FC236}">
                  <a16:creationId xmlns:a16="http://schemas.microsoft.com/office/drawing/2014/main" id="{CD8919F3-614B-E01A-2901-006BAD1826EE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382" name="图形 381">
              <a:extLst>
                <a:ext uri="{FF2B5EF4-FFF2-40B4-BE49-F238E27FC236}">
                  <a16:creationId xmlns:a16="http://schemas.microsoft.com/office/drawing/2014/main" id="{83FA1CA5-FFDE-7E08-8A92-0584AD9F0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383" name="文本框 382">
              <a:extLst>
                <a:ext uri="{FF2B5EF4-FFF2-40B4-BE49-F238E27FC236}">
                  <a16:creationId xmlns:a16="http://schemas.microsoft.com/office/drawing/2014/main" id="{619EA973-CB6F-602B-D1FA-5FB86E7A2B45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9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cxnSp>
        <p:nvCxnSpPr>
          <p:cNvPr id="376" name="直线箭头连接符 375">
            <a:extLst>
              <a:ext uri="{FF2B5EF4-FFF2-40B4-BE49-F238E27FC236}">
                <a16:creationId xmlns:a16="http://schemas.microsoft.com/office/drawing/2014/main" id="{6BA69E32-C2E7-6A25-7DAA-1CD90D55303C}"/>
              </a:ext>
            </a:extLst>
          </p:cNvPr>
          <p:cNvCxnSpPr>
            <a:cxnSpLocks/>
          </p:cNvCxnSpPr>
          <p:nvPr/>
        </p:nvCxnSpPr>
        <p:spPr>
          <a:xfrm flipH="1">
            <a:off x="3828315" y="3354277"/>
            <a:ext cx="307593" cy="1518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8" name="组合 387">
            <a:extLst>
              <a:ext uri="{FF2B5EF4-FFF2-40B4-BE49-F238E27FC236}">
                <a16:creationId xmlns:a16="http://schemas.microsoft.com/office/drawing/2014/main" id="{68B6E399-2771-8DB5-7DC3-20FA0EA4CC44}"/>
              </a:ext>
            </a:extLst>
          </p:cNvPr>
          <p:cNvGrpSpPr/>
          <p:nvPr/>
        </p:nvGrpSpPr>
        <p:grpSpPr>
          <a:xfrm>
            <a:off x="1534421" y="3846436"/>
            <a:ext cx="847053" cy="676036"/>
            <a:chOff x="450646" y="1694777"/>
            <a:chExt cx="847053" cy="676036"/>
          </a:xfrm>
        </p:grpSpPr>
        <p:sp>
          <p:nvSpPr>
            <p:cNvPr id="403" name="圆角矩形 402">
              <a:extLst>
                <a:ext uri="{FF2B5EF4-FFF2-40B4-BE49-F238E27FC236}">
                  <a16:creationId xmlns:a16="http://schemas.microsoft.com/office/drawing/2014/main" id="{EEC43266-8E99-1952-7055-ABECC6BD8C1B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404" name="图形 403">
              <a:extLst>
                <a:ext uri="{FF2B5EF4-FFF2-40B4-BE49-F238E27FC236}">
                  <a16:creationId xmlns:a16="http://schemas.microsoft.com/office/drawing/2014/main" id="{ADFD1D50-869C-A0E0-EC84-0673D402F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405" name="文本框 404">
              <a:extLst>
                <a:ext uri="{FF2B5EF4-FFF2-40B4-BE49-F238E27FC236}">
                  <a16:creationId xmlns:a16="http://schemas.microsoft.com/office/drawing/2014/main" id="{07AD53C1-D551-EF7B-7632-39A56854CA62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2</a:t>
              </a:r>
            </a:p>
          </p:txBody>
        </p:sp>
      </p:grpSp>
      <p:grpSp>
        <p:nvGrpSpPr>
          <p:cNvPr id="389" name="组合 388">
            <a:extLst>
              <a:ext uri="{FF2B5EF4-FFF2-40B4-BE49-F238E27FC236}">
                <a16:creationId xmlns:a16="http://schemas.microsoft.com/office/drawing/2014/main" id="{931FECD3-5573-B8B6-CE4D-43C37BFD89B3}"/>
              </a:ext>
            </a:extLst>
          </p:cNvPr>
          <p:cNvGrpSpPr/>
          <p:nvPr/>
        </p:nvGrpSpPr>
        <p:grpSpPr>
          <a:xfrm>
            <a:off x="3078923" y="3846436"/>
            <a:ext cx="847053" cy="676036"/>
            <a:chOff x="450646" y="1694777"/>
            <a:chExt cx="847053" cy="676036"/>
          </a:xfrm>
        </p:grpSpPr>
        <p:sp>
          <p:nvSpPr>
            <p:cNvPr id="400" name="圆角矩形 399">
              <a:extLst>
                <a:ext uri="{FF2B5EF4-FFF2-40B4-BE49-F238E27FC236}">
                  <a16:creationId xmlns:a16="http://schemas.microsoft.com/office/drawing/2014/main" id="{63B606D4-6B95-8393-CCAB-039D46C6D00C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401" name="图形 400">
              <a:extLst>
                <a:ext uri="{FF2B5EF4-FFF2-40B4-BE49-F238E27FC236}">
                  <a16:creationId xmlns:a16="http://schemas.microsoft.com/office/drawing/2014/main" id="{05A74E67-80AD-2154-8868-D58B323BF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402" name="文本框 401">
              <a:extLst>
                <a:ext uri="{FF2B5EF4-FFF2-40B4-BE49-F238E27FC236}">
                  <a16:creationId xmlns:a16="http://schemas.microsoft.com/office/drawing/2014/main" id="{9B9589C4-3F5D-4AB3-1DCB-6ACF9BECB153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10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cxnSp>
        <p:nvCxnSpPr>
          <p:cNvPr id="395" name="直线箭头连接符 394">
            <a:extLst>
              <a:ext uri="{FF2B5EF4-FFF2-40B4-BE49-F238E27FC236}">
                <a16:creationId xmlns:a16="http://schemas.microsoft.com/office/drawing/2014/main" id="{2E5787F2-FC53-CD70-933D-0EDF7D1A4DEE}"/>
              </a:ext>
            </a:extLst>
          </p:cNvPr>
          <p:cNvCxnSpPr>
            <a:cxnSpLocks/>
          </p:cNvCxnSpPr>
          <p:nvPr/>
        </p:nvCxnSpPr>
        <p:spPr>
          <a:xfrm flipH="1">
            <a:off x="3830006" y="4220076"/>
            <a:ext cx="307593" cy="1518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7" name="组合 406">
            <a:extLst>
              <a:ext uri="{FF2B5EF4-FFF2-40B4-BE49-F238E27FC236}">
                <a16:creationId xmlns:a16="http://schemas.microsoft.com/office/drawing/2014/main" id="{D2CB3207-F000-513F-81C3-9A4FD6EE8043}"/>
              </a:ext>
            </a:extLst>
          </p:cNvPr>
          <p:cNvGrpSpPr/>
          <p:nvPr/>
        </p:nvGrpSpPr>
        <p:grpSpPr>
          <a:xfrm>
            <a:off x="1539396" y="5007514"/>
            <a:ext cx="847053" cy="676036"/>
            <a:chOff x="450646" y="1694777"/>
            <a:chExt cx="847053" cy="676036"/>
          </a:xfrm>
        </p:grpSpPr>
        <p:sp>
          <p:nvSpPr>
            <p:cNvPr id="422" name="圆角矩形 421">
              <a:extLst>
                <a:ext uri="{FF2B5EF4-FFF2-40B4-BE49-F238E27FC236}">
                  <a16:creationId xmlns:a16="http://schemas.microsoft.com/office/drawing/2014/main" id="{6300A86B-9069-BB47-F9FA-97E719E45E27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423" name="图形 422">
              <a:extLst>
                <a:ext uri="{FF2B5EF4-FFF2-40B4-BE49-F238E27FC236}">
                  <a16:creationId xmlns:a16="http://schemas.microsoft.com/office/drawing/2014/main" id="{7F8005F7-DBFD-1B3B-4553-1E8D824FE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424" name="文本框 423">
              <a:extLst>
                <a:ext uri="{FF2B5EF4-FFF2-40B4-BE49-F238E27FC236}">
                  <a16:creationId xmlns:a16="http://schemas.microsoft.com/office/drawing/2014/main" id="{7EAF41AF-3F19-E748-C4C8-99078058FDA6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7</a:t>
              </a:r>
            </a:p>
          </p:txBody>
        </p:sp>
      </p:grpSp>
      <p:grpSp>
        <p:nvGrpSpPr>
          <p:cNvPr id="408" name="组合 407">
            <a:extLst>
              <a:ext uri="{FF2B5EF4-FFF2-40B4-BE49-F238E27FC236}">
                <a16:creationId xmlns:a16="http://schemas.microsoft.com/office/drawing/2014/main" id="{8FB1A62A-D9C8-45BF-A190-B1727D4415E8}"/>
              </a:ext>
            </a:extLst>
          </p:cNvPr>
          <p:cNvGrpSpPr/>
          <p:nvPr/>
        </p:nvGrpSpPr>
        <p:grpSpPr>
          <a:xfrm>
            <a:off x="3083898" y="5007514"/>
            <a:ext cx="847053" cy="676036"/>
            <a:chOff x="450646" y="1694777"/>
            <a:chExt cx="847053" cy="676036"/>
          </a:xfrm>
        </p:grpSpPr>
        <p:sp>
          <p:nvSpPr>
            <p:cNvPr id="419" name="圆角矩形 418">
              <a:extLst>
                <a:ext uri="{FF2B5EF4-FFF2-40B4-BE49-F238E27FC236}">
                  <a16:creationId xmlns:a16="http://schemas.microsoft.com/office/drawing/2014/main" id="{56318EB3-69F8-59B0-E487-8A12F680635A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420" name="图形 419">
              <a:extLst>
                <a:ext uri="{FF2B5EF4-FFF2-40B4-BE49-F238E27FC236}">
                  <a16:creationId xmlns:a16="http://schemas.microsoft.com/office/drawing/2014/main" id="{5BD1B1AB-65F1-2BA5-A880-90236C8B6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421" name="文本框 420">
              <a:extLst>
                <a:ext uri="{FF2B5EF4-FFF2-40B4-BE49-F238E27FC236}">
                  <a16:creationId xmlns:a16="http://schemas.microsoft.com/office/drawing/2014/main" id="{BFC0AAE2-89FF-D1DC-4852-33767C873372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15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grpSp>
        <p:nvGrpSpPr>
          <p:cNvPr id="435" name="组合 434">
            <a:extLst>
              <a:ext uri="{FF2B5EF4-FFF2-40B4-BE49-F238E27FC236}">
                <a16:creationId xmlns:a16="http://schemas.microsoft.com/office/drawing/2014/main" id="{42CF5C71-5E41-FC0E-9CE8-C1828D57E32C}"/>
              </a:ext>
            </a:extLst>
          </p:cNvPr>
          <p:cNvGrpSpPr/>
          <p:nvPr/>
        </p:nvGrpSpPr>
        <p:grpSpPr>
          <a:xfrm>
            <a:off x="2303473" y="2100649"/>
            <a:ext cx="853719" cy="3143456"/>
            <a:chOff x="1539160" y="1689924"/>
            <a:chExt cx="853719" cy="3143456"/>
          </a:xfrm>
        </p:grpSpPr>
        <p:sp>
          <p:nvSpPr>
            <p:cNvPr id="378" name="文本框 377">
              <a:extLst>
                <a:ext uri="{FF2B5EF4-FFF2-40B4-BE49-F238E27FC236}">
                  <a16:creationId xmlns:a16="http://schemas.microsoft.com/office/drawing/2014/main" id="{8F3E64DC-3143-D8B9-1EA5-57A437C8180C}"/>
                </a:ext>
              </a:extLst>
            </p:cNvPr>
            <p:cNvSpPr txBox="1"/>
            <p:nvPr/>
          </p:nvSpPr>
          <p:spPr>
            <a:xfrm>
              <a:off x="1539160" y="2541305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Forward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397" name="文本框 396">
              <a:extLst>
                <a:ext uri="{FF2B5EF4-FFF2-40B4-BE49-F238E27FC236}">
                  <a16:creationId xmlns:a16="http://schemas.microsoft.com/office/drawing/2014/main" id="{42DFF84B-D733-60FC-3C6A-2B953EC32531}"/>
                </a:ext>
              </a:extLst>
            </p:cNvPr>
            <p:cNvSpPr txBox="1"/>
            <p:nvPr/>
          </p:nvSpPr>
          <p:spPr>
            <a:xfrm>
              <a:off x="1540851" y="3407104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Forward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416" name="文本框 415">
              <a:extLst>
                <a:ext uri="{FF2B5EF4-FFF2-40B4-BE49-F238E27FC236}">
                  <a16:creationId xmlns:a16="http://schemas.microsoft.com/office/drawing/2014/main" id="{CD725993-233E-7DA3-B510-FC0119EF2D19}"/>
                </a:ext>
              </a:extLst>
            </p:cNvPr>
            <p:cNvSpPr txBox="1"/>
            <p:nvPr/>
          </p:nvSpPr>
          <p:spPr>
            <a:xfrm>
              <a:off x="1545826" y="4568182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Forward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87" name="文本框 286">
              <a:extLst>
                <a:ext uri="{FF2B5EF4-FFF2-40B4-BE49-F238E27FC236}">
                  <a16:creationId xmlns:a16="http://schemas.microsoft.com/office/drawing/2014/main" id="{BDC4C5E1-8681-79AC-FC4E-E06BFF65BF15}"/>
                </a:ext>
              </a:extLst>
            </p:cNvPr>
            <p:cNvSpPr txBox="1"/>
            <p:nvPr/>
          </p:nvSpPr>
          <p:spPr>
            <a:xfrm>
              <a:off x="1545141" y="1689924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Forward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cxnSp>
          <p:nvCxnSpPr>
            <p:cNvPr id="281" name="直线箭头连接符 280">
              <a:extLst>
                <a:ext uri="{FF2B5EF4-FFF2-40B4-BE49-F238E27FC236}">
                  <a16:creationId xmlns:a16="http://schemas.microsoft.com/office/drawing/2014/main" id="{22537692-C452-C4D9-FFC6-3C1AF0D92553}"/>
                </a:ext>
              </a:extLst>
            </p:cNvPr>
            <p:cNvCxnSpPr>
              <a:cxnSpLocks/>
            </p:cNvCxnSpPr>
            <p:nvPr/>
          </p:nvCxnSpPr>
          <p:spPr>
            <a:xfrm>
              <a:off x="1550679" y="1955122"/>
              <a:ext cx="822072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线箭头连接符 376">
              <a:extLst>
                <a:ext uri="{FF2B5EF4-FFF2-40B4-BE49-F238E27FC236}">
                  <a16:creationId xmlns:a16="http://schemas.microsoft.com/office/drawing/2014/main" id="{E3C107AB-5A2D-C724-95EA-2D8643CF7E1E}"/>
                </a:ext>
              </a:extLst>
            </p:cNvPr>
            <p:cNvCxnSpPr>
              <a:cxnSpLocks/>
            </p:cNvCxnSpPr>
            <p:nvPr/>
          </p:nvCxnSpPr>
          <p:spPr>
            <a:xfrm>
              <a:off x="1544698" y="2806503"/>
              <a:ext cx="822072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线箭头连接符 395">
              <a:extLst>
                <a:ext uri="{FF2B5EF4-FFF2-40B4-BE49-F238E27FC236}">
                  <a16:creationId xmlns:a16="http://schemas.microsoft.com/office/drawing/2014/main" id="{DD3D6076-10EE-3CD5-6018-3643BCCC075B}"/>
                </a:ext>
              </a:extLst>
            </p:cNvPr>
            <p:cNvCxnSpPr>
              <a:cxnSpLocks/>
            </p:cNvCxnSpPr>
            <p:nvPr/>
          </p:nvCxnSpPr>
          <p:spPr>
            <a:xfrm>
              <a:off x="1546389" y="3672302"/>
              <a:ext cx="822072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线箭头连接符 414">
              <a:extLst>
                <a:ext uri="{FF2B5EF4-FFF2-40B4-BE49-F238E27FC236}">
                  <a16:creationId xmlns:a16="http://schemas.microsoft.com/office/drawing/2014/main" id="{F536BECE-9787-F7E9-0DB3-F097E39D61FC}"/>
                </a:ext>
              </a:extLst>
            </p:cNvPr>
            <p:cNvCxnSpPr>
              <a:cxnSpLocks/>
            </p:cNvCxnSpPr>
            <p:nvPr/>
          </p:nvCxnSpPr>
          <p:spPr>
            <a:xfrm>
              <a:off x="1551364" y="4833380"/>
              <a:ext cx="822072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7" name="组合 436">
            <a:extLst>
              <a:ext uri="{FF2B5EF4-FFF2-40B4-BE49-F238E27FC236}">
                <a16:creationId xmlns:a16="http://schemas.microsoft.com/office/drawing/2014/main" id="{FBA4366B-D6EF-4F69-DD21-852A6F546DDA}"/>
              </a:ext>
            </a:extLst>
          </p:cNvPr>
          <p:cNvGrpSpPr/>
          <p:nvPr/>
        </p:nvGrpSpPr>
        <p:grpSpPr>
          <a:xfrm>
            <a:off x="2303473" y="2556900"/>
            <a:ext cx="853719" cy="3139868"/>
            <a:chOff x="1539160" y="2146175"/>
            <a:chExt cx="853719" cy="3139868"/>
          </a:xfrm>
        </p:grpSpPr>
        <p:sp>
          <p:nvSpPr>
            <p:cNvPr id="380" name="文本框 379">
              <a:extLst>
                <a:ext uri="{FF2B5EF4-FFF2-40B4-BE49-F238E27FC236}">
                  <a16:creationId xmlns:a16="http://schemas.microsoft.com/office/drawing/2014/main" id="{4BDA930F-FA50-9750-FF20-BD1EA37D21F4}"/>
                </a:ext>
              </a:extLst>
            </p:cNvPr>
            <p:cNvSpPr txBox="1"/>
            <p:nvPr/>
          </p:nvSpPr>
          <p:spPr>
            <a:xfrm>
              <a:off x="1539160" y="2997556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Backward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399" name="文本框 398">
              <a:extLst>
                <a:ext uri="{FF2B5EF4-FFF2-40B4-BE49-F238E27FC236}">
                  <a16:creationId xmlns:a16="http://schemas.microsoft.com/office/drawing/2014/main" id="{3C325CAD-2C44-4692-FEE0-8F67D88A46A0}"/>
                </a:ext>
              </a:extLst>
            </p:cNvPr>
            <p:cNvSpPr txBox="1"/>
            <p:nvPr/>
          </p:nvSpPr>
          <p:spPr>
            <a:xfrm>
              <a:off x="1540851" y="3863355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Backward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418" name="文本框 417">
              <a:extLst>
                <a:ext uri="{FF2B5EF4-FFF2-40B4-BE49-F238E27FC236}">
                  <a16:creationId xmlns:a16="http://schemas.microsoft.com/office/drawing/2014/main" id="{901C7B4D-F123-96C8-74CA-B8EA3F6C5AA6}"/>
                </a:ext>
              </a:extLst>
            </p:cNvPr>
            <p:cNvSpPr txBox="1"/>
            <p:nvPr/>
          </p:nvSpPr>
          <p:spPr>
            <a:xfrm>
              <a:off x="1545826" y="5024433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Backward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89" name="文本框 288">
              <a:extLst>
                <a:ext uri="{FF2B5EF4-FFF2-40B4-BE49-F238E27FC236}">
                  <a16:creationId xmlns:a16="http://schemas.microsoft.com/office/drawing/2014/main" id="{84A6A181-0D01-91F5-5811-001F12F0F2D6}"/>
                </a:ext>
              </a:extLst>
            </p:cNvPr>
            <p:cNvSpPr txBox="1"/>
            <p:nvPr/>
          </p:nvSpPr>
          <p:spPr>
            <a:xfrm>
              <a:off x="1545141" y="2146175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Backward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cxnSp>
          <p:nvCxnSpPr>
            <p:cNvPr id="288" name="直线箭头连接符 287">
              <a:extLst>
                <a:ext uri="{FF2B5EF4-FFF2-40B4-BE49-F238E27FC236}">
                  <a16:creationId xmlns:a16="http://schemas.microsoft.com/office/drawing/2014/main" id="{62FB81F9-A3C2-15F2-892D-5051F41DE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0678" y="2157562"/>
              <a:ext cx="822073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线箭头连接符 378">
              <a:extLst>
                <a:ext uri="{FF2B5EF4-FFF2-40B4-BE49-F238E27FC236}">
                  <a16:creationId xmlns:a16="http://schemas.microsoft.com/office/drawing/2014/main" id="{BD54CF78-F631-9900-6845-E238C2942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4697" y="3008943"/>
              <a:ext cx="822073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线箭头连接符 397">
              <a:extLst>
                <a:ext uri="{FF2B5EF4-FFF2-40B4-BE49-F238E27FC236}">
                  <a16:creationId xmlns:a16="http://schemas.microsoft.com/office/drawing/2014/main" id="{8556402F-05F6-7C84-32FC-7ADB63EB8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6388" y="3874742"/>
              <a:ext cx="822073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线箭头连接符 416">
              <a:extLst>
                <a:ext uri="{FF2B5EF4-FFF2-40B4-BE49-F238E27FC236}">
                  <a16:creationId xmlns:a16="http://schemas.microsoft.com/office/drawing/2014/main" id="{B6C2A644-103E-3030-4266-D6F5A0B82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1363" y="5035820"/>
              <a:ext cx="822073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4" name="组合 433">
            <a:extLst>
              <a:ext uri="{FF2B5EF4-FFF2-40B4-BE49-F238E27FC236}">
                <a16:creationId xmlns:a16="http://schemas.microsoft.com/office/drawing/2014/main" id="{21E15FC1-1C86-E49C-65AD-9648A4448E21}"/>
              </a:ext>
            </a:extLst>
          </p:cNvPr>
          <p:cNvGrpSpPr/>
          <p:nvPr/>
        </p:nvGrpSpPr>
        <p:grpSpPr>
          <a:xfrm>
            <a:off x="1087045" y="2134895"/>
            <a:ext cx="540478" cy="3543015"/>
            <a:chOff x="322732" y="1724170"/>
            <a:chExt cx="540478" cy="3543015"/>
          </a:xfrm>
        </p:grpSpPr>
        <p:sp>
          <p:nvSpPr>
            <p:cNvPr id="334" name="圆角矩形 333">
              <a:extLst>
                <a:ext uri="{FF2B5EF4-FFF2-40B4-BE49-F238E27FC236}">
                  <a16:creationId xmlns:a16="http://schemas.microsoft.com/office/drawing/2014/main" id="{95C4E097-32B0-D6F0-1B59-4B131B4CF0EC}"/>
                </a:ext>
              </a:extLst>
            </p:cNvPr>
            <p:cNvSpPr/>
            <p:nvPr/>
          </p:nvSpPr>
          <p:spPr>
            <a:xfrm rot="16200000">
              <a:off x="137022" y="1915861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Input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40" name="直线箭头连接符 339">
              <a:extLst>
                <a:ext uri="{FF2B5EF4-FFF2-40B4-BE49-F238E27FC236}">
                  <a16:creationId xmlns:a16="http://schemas.microsoft.com/office/drawing/2014/main" id="{66624DF8-E7F1-23E2-C5DF-97C99EBC03FF}"/>
                </a:ext>
              </a:extLst>
            </p:cNvPr>
            <p:cNvCxnSpPr>
              <a:cxnSpLocks/>
              <a:stCxn id="334" idx="2"/>
              <a:endCxn id="272" idx="1"/>
            </p:cNvCxnSpPr>
            <p:nvPr/>
          </p:nvCxnSpPr>
          <p:spPr>
            <a:xfrm>
              <a:off x="610088" y="2056548"/>
              <a:ext cx="23508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圆角矩形 371">
              <a:extLst>
                <a:ext uri="{FF2B5EF4-FFF2-40B4-BE49-F238E27FC236}">
                  <a16:creationId xmlns:a16="http://schemas.microsoft.com/office/drawing/2014/main" id="{7CD3DA6B-1BE8-EAE8-45B2-C63051C87B6D}"/>
                </a:ext>
              </a:extLst>
            </p:cNvPr>
            <p:cNvSpPr/>
            <p:nvPr/>
          </p:nvSpPr>
          <p:spPr>
            <a:xfrm rot="16200000">
              <a:off x="131041" y="2767242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Input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73" name="直线箭头连接符 372">
              <a:extLst>
                <a:ext uri="{FF2B5EF4-FFF2-40B4-BE49-F238E27FC236}">
                  <a16:creationId xmlns:a16="http://schemas.microsoft.com/office/drawing/2014/main" id="{9C3ACAF8-5E9E-6BFF-ABFA-5442B7293347}"/>
                </a:ext>
              </a:extLst>
            </p:cNvPr>
            <p:cNvCxnSpPr>
              <a:cxnSpLocks/>
              <a:stCxn id="372" idx="2"/>
            </p:cNvCxnSpPr>
            <p:nvPr/>
          </p:nvCxnSpPr>
          <p:spPr>
            <a:xfrm>
              <a:off x="604107" y="2907929"/>
              <a:ext cx="259103" cy="12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圆角矩形 390">
              <a:extLst>
                <a:ext uri="{FF2B5EF4-FFF2-40B4-BE49-F238E27FC236}">
                  <a16:creationId xmlns:a16="http://schemas.microsoft.com/office/drawing/2014/main" id="{90781CD9-8BBE-B3D9-1046-38FBBC64DA27}"/>
                </a:ext>
              </a:extLst>
            </p:cNvPr>
            <p:cNvSpPr/>
            <p:nvPr/>
          </p:nvSpPr>
          <p:spPr>
            <a:xfrm rot="16200000">
              <a:off x="132732" y="3633041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Input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92" name="直线箭头连接符 391">
              <a:extLst>
                <a:ext uri="{FF2B5EF4-FFF2-40B4-BE49-F238E27FC236}">
                  <a16:creationId xmlns:a16="http://schemas.microsoft.com/office/drawing/2014/main" id="{A0AB0C7B-79D0-419C-BD12-996E237EB32F}"/>
                </a:ext>
              </a:extLst>
            </p:cNvPr>
            <p:cNvCxnSpPr>
              <a:cxnSpLocks/>
              <a:stCxn id="391" idx="2"/>
              <a:endCxn id="403" idx="1"/>
            </p:cNvCxnSpPr>
            <p:nvPr/>
          </p:nvCxnSpPr>
          <p:spPr>
            <a:xfrm>
              <a:off x="605798" y="3773728"/>
              <a:ext cx="23508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圆角矩形 409">
              <a:extLst>
                <a:ext uri="{FF2B5EF4-FFF2-40B4-BE49-F238E27FC236}">
                  <a16:creationId xmlns:a16="http://schemas.microsoft.com/office/drawing/2014/main" id="{431D5806-EC4C-DBD7-D821-EDF295290E65}"/>
                </a:ext>
              </a:extLst>
            </p:cNvPr>
            <p:cNvSpPr/>
            <p:nvPr/>
          </p:nvSpPr>
          <p:spPr>
            <a:xfrm rot="16200000">
              <a:off x="137707" y="4794119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Input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411" name="直线箭头连接符 410">
              <a:extLst>
                <a:ext uri="{FF2B5EF4-FFF2-40B4-BE49-F238E27FC236}">
                  <a16:creationId xmlns:a16="http://schemas.microsoft.com/office/drawing/2014/main" id="{D1B4D407-7C53-84F0-37F0-C6C406F31730}"/>
                </a:ext>
              </a:extLst>
            </p:cNvPr>
            <p:cNvCxnSpPr>
              <a:cxnSpLocks/>
              <a:stCxn id="410" idx="2"/>
              <a:endCxn id="422" idx="1"/>
            </p:cNvCxnSpPr>
            <p:nvPr/>
          </p:nvCxnSpPr>
          <p:spPr>
            <a:xfrm>
              <a:off x="610773" y="4934806"/>
              <a:ext cx="23508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6" name="组合 435">
            <a:extLst>
              <a:ext uri="{FF2B5EF4-FFF2-40B4-BE49-F238E27FC236}">
                <a16:creationId xmlns:a16="http://schemas.microsoft.com/office/drawing/2014/main" id="{23A7B0F2-4CD4-7D00-29BE-A8386DD958B7}"/>
              </a:ext>
            </a:extLst>
          </p:cNvPr>
          <p:cNvGrpSpPr/>
          <p:nvPr/>
        </p:nvGrpSpPr>
        <p:grpSpPr>
          <a:xfrm>
            <a:off x="3850944" y="2137612"/>
            <a:ext cx="567374" cy="3543015"/>
            <a:chOff x="3086631" y="1726887"/>
            <a:chExt cx="567374" cy="3543015"/>
          </a:xfrm>
        </p:grpSpPr>
        <p:sp>
          <p:nvSpPr>
            <p:cNvPr id="343" name="圆角矩形 342">
              <a:extLst>
                <a:ext uri="{FF2B5EF4-FFF2-40B4-BE49-F238E27FC236}">
                  <a16:creationId xmlns:a16="http://schemas.microsoft.com/office/drawing/2014/main" id="{CC84C271-E92F-9FCC-1878-266A0BAD15F1}"/>
                </a:ext>
              </a:extLst>
            </p:cNvPr>
            <p:cNvSpPr/>
            <p:nvPr/>
          </p:nvSpPr>
          <p:spPr>
            <a:xfrm rot="16200000">
              <a:off x="3180254" y="1918578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Loss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44" name="直线箭头连接符 343">
              <a:extLst>
                <a:ext uri="{FF2B5EF4-FFF2-40B4-BE49-F238E27FC236}">
                  <a16:creationId xmlns:a16="http://schemas.microsoft.com/office/drawing/2014/main" id="{5969E274-2B2F-6042-CCDD-6945CB57A89F}"/>
                </a:ext>
              </a:extLst>
            </p:cNvPr>
            <p:cNvCxnSpPr>
              <a:cxnSpLocks/>
            </p:cNvCxnSpPr>
            <p:nvPr/>
          </p:nvCxnSpPr>
          <p:spPr>
            <a:xfrm>
              <a:off x="3092612" y="1888042"/>
              <a:ext cx="307593" cy="1518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圆角矩形 373">
              <a:extLst>
                <a:ext uri="{FF2B5EF4-FFF2-40B4-BE49-F238E27FC236}">
                  <a16:creationId xmlns:a16="http://schemas.microsoft.com/office/drawing/2014/main" id="{B4A78B94-DC88-2AAC-812D-C4A12C630300}"/>
                </a:ext>
              </a:extLst>
            </p:cNvPr>
            <p:cNvSpPr/>
            <p:nvPr/>
          </p:nvSpPr>
          <p:spPr>
            <a:xfrm rot="16200000">
              <a:off x="3174273" y="2769959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Loss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75" name="直线箭头连接符 374">
              <a:extLst>
                <a:ext uri="{FF2B5EF4-FFF2-40B4-BE49-F238E27FC236}">
                  <a16:creationId xmlns:a16="http://schemas.microsoft.com/office/drawing/2014/main" id="{B2E4686B-FCF0-6067-575D-FF4FE40026FE}"/>
                </a:ext>
              </a:extLst>
            </p:cNvPr>
            <p:cNvCxnSpPr>
              <a:cxnSpLocks/>
            </p:cNvCxnSpPr>
            <p:nvPr/>
          </p:nvCxnSpPr>
          <p:spPr>
            <a:xfrm>
              <a:off x="3086631" y="2739423"/>
              <a:ext cx="307593" cy="1518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圆角矩形 392">
              <a:extLst>
                <a:ext uri="{FF2B5EF4-FFF2-40B4-BE49-F238E27FC236}">
                  <a16:creationId xmlns:a16="http://schemas.microsoft.com/office/drawing/2014/main" id="{363D58FE-2995-2714-105F-317BDD9C58EC}"/>
                </a:ext>
              </a:extLst>
            </p:cNvPr>
            <p:cNvSpPr/>
            <p:nvPr/>
          </p:nvSpPr>
          <p:spPr>
            <a:xfrm rot="16200000">
              <a:off x="3175964" y="3635758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Loss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94" name="直线箭头连接符 393">
              <a:extLst>
                <a:ext uri="{FF2B5EF4-FFF2-40B4-BE49-F238E27FC236}">
                  <a16:creationId xmlns:a16="http://schemas.microsoft.com/office/drawing/2014/main" id="{3CE5F8FB-5227-2E05-034A-9BA3F2C4A5E3}"/>
                </a:ext>
              </a:extLst>
            </p:cNvPr>
            <p:cNvCxnSpPr>
              <a:cxnSpLocks/>
            </p:cNvCxnSpPr>
            <p:nvPr/>
          </p:nvCxnSpPr>
          <p:spPr>
            <a:xfrm>
              <a:off x="3088322" y="3605222"/>
              <a:ext cx="307593" cy="1518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圆角矩形 411">
              <a:extLst>
                <a:ext uri="{FF2B5EF4-FFF2-40B4-BE49-F238E27FC236}">
                  <a16:creationId xmlns:a16="http://schemas.microsoft.com/office/drawing/2014/main" id="{76889B01-EDB5-AB90-7DE5-042D2983C0B5}"/>
                </a:ext>
              </a:extLst>
            </p:cNvPr>
            <p:cNvSpPr/>
            <p:nvPr/>
          </p:nvSpPr>
          <p:spPr>
            <a:xfrm rot="16200000">
              <a:off x="3180939" y="4796836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Loss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413" name="直线箭头连接符 412">
              <a:extLst>
                <a:ext uri="{FF2B5EF4-FFF2-40B4-BE49-F238E27FC236}">
                  <a16:creationId xmlns:a16="http://schemas.microsoft.com/office/drawing/2014/main" id="{FCD57764-CD01-3AFA-013B-AAA62869D754}"/>
                </a:ext>
              </a:extLst>
            </p:cNvPr>
            <p:cNvCxnSpPr>
              <a:cxnSpLocks/>
            </p:cNvCxnSpPr>
            <p:nvPr/>
          </p:nvCxnSpPr>
          <p:spPr>
            <a:xfrm>
              <a:off x="3093297" y="4766300"/>
              <a:ext cx="307593" cy="1518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4" name="直线箭头连接符 413">
            <a:extLst>
              <a:ext uri="{FF2B5EF4-FFF2-40B4-BE49-F238E27FC236}">
                <a16:creationId xmlns:a16="http://schemas.microsoft.com/office/drawing/2014/main" id="{122C1B20-6A82-A291-8A9F-593D95767516}"/>
              </a:ext>
            </a:extLst>
          </p:cNvPr>
          <p:cNvCxnSpPr>
            <a:cxnSpLocks/>
          </p:cNvCxnSpPr>
          <p:nvPr/>
        </p:nvCxnSpPr>
        <p:spPr>
          <a:xfrm flipH="1">
            <a:off x="3834981" y="5381154"/>
            <a:ext cx="307593" cy="1518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文本框 438">
                <a:extLst>
                  <a:ext uri="{FF2B5EF4-FFF2-40B4-BE49-F238E27FC236}">
                    <a16:creationId xmlns:a16="http://schemas.microsoft.com/office/drawing/2014/main" id="{45F0E377-A9B1-2F66-7015-51D326B128DF}"/>
                  </a:ext>
                </a:extLst>
              </p:cNvPr>
              <p:cNvSpPr txBox="1"/>
              <p:nvPr/>
            </p:nvSpPr>
            <p:spPr>
              <a:xfrm>
                <a:off x="3250245" y="4561304"/>
                <a:ext cx="503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439" name="文本框 438">
                <a:extLst>
                  <a:ext uri="{FF2B5EF4-FFF2-40B4-BE49-F238E27FC236}">
                    <a16:creationId xmlns:a16="http://schemas.microsoft.com/office/drawing/2014/main" id="{45F0E377-A9B1-2F66-7015-51D326B12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45" y="4561304"/>
                <a:ext cx="50358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4" name="圆角矩形标注 443">
            <a:extLst>
              <a:ext uri="{FF2B5EF4-FFF2-40B4-BE49-F238E27FC236}">
                <a16:creationId xmlns:a16="http://schemas.microsoft.com/office/drawing/2014/main" id="{53492E17-47A5-7481-FFC4-B4AC7FC3721B}"/>
              </a:ext>
            </a:extLst>
          </p:cNvPr>
          <p:cNvSpPr/>
          <p:nvPr/>
        </p:nvSpPr>
        <p:spPr>
          <a:xfrm>
            <a:off x="1242937" y="6086476"/>
            <a:ext cx="2372155" cy="523461"/>
          </a:xfrm>
          <a:prstGeom prst="wedgeRoundRectCallout">
            <a:avLst>
              <a:gd name="adj1" fmla="val 12434"/>
              <a:gd name="adj2" fmla="val -13010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Implemented with </a:t>
            </a:r>
            <a:r>
              <a:rPr lang="en-US" sz="1200" b="1">
                <a:solidFill>
                  <a:schemeClr val="tx1"/>
                </a:solidFill>
              </a:rPr>
              <a:t>point-to-point operations</a:t>
            </a:r>
            <a:r>
              <a:rPr lang="zh-CN" altLang="en-US" sz="1200" b="1">
                <a:solidFill>
                  <a:schemeClr val="tx1"/>
                </a:solidFill>
              </a:rPr>
              <a:t> </a:t>
            </a:r>
            <a:r>
              <a:rPr lang="en-US" altLang="zh-CN" sz="1200">
                <a:solidFill>
                  <a:schemeClr val="tx1"/>
                </a:solidFill>
              </a:rPr>
              <a:t>(i.e., send, receive)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445" name="圆角矩形标注 444">
            <a:extLst>
              <a:ext uri="{FF2B5EF4-FFF2-40B4-BE49-F238E27FC236}">
                <a16:creationId xmlns:a16="http://schemas.microsoft.com/office/drawing/2014/main" id="{400B8BEF-9B45-1B6C-53BC-7EA2468A6D52}"/>
              </a:ext>
            </a:extLst>
          </p:cNvPr>
          <p:cNvSpPr/>
          <p:nvPr/>
        </p:nvSpPr>
        <p:spPr>
          <a:xfrm>
            <a:off x="4063565" y="1253350"/>
            <a:ext cx="1877494" cy="561024"/>
          </a:xfrm>
          <a:prstGeom prst="wedgeRoundRectCallout">
            <a:avLst>
              <a:gd name="adj1" fmla="val -49516"/>
              <a:gd name="adj2" fmla="val 9893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Gradient synchronization is done with </a:t>
            </a:r>
            <a:r>
              <a:rPr lang="en-US" sz="1200" b="1" err="1">
                <a:solidFill>
                  <a:schemeClr val="tx1"/>
                </a:solidFill>
              </a:rPr>
              <a:t>Allreduce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447" name="圆角矩形 446">
            <a:extLst>
              <a:ext uri="{FF2B5EF4-FFF2-40B4-BE49-F238E27FC236}">
                <a16:creationId xmlns:a16="http://schemas.microsoft.com/office/drawing/2014/main" id="{B80A317E-5C4E-019B-FC52-860DF16EBD02}"/>
              </a:ext>
            </a:extLst>
          </p:cNvPr>
          <p:cNvSpPr/>
          <p:nvPr/>
        </p:nvSpPr>
        <p:spPr>
          <a:xfrm>
            <a:off x="1497445" y="1269177"/>
            <a:ext cx="2472440" cy="312403"/>
          </a:xfrm>
          <a:prstGeom prst="roundRect">
            <a:avLst/>
          </a:prstGeom>
          <a:solidFill>
            <a:srgbClr val="F3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Pipeline Parallelism (PP = 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7426C-FE5C-2EFA-D065-91E9DFE8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282" name="图片 281" descr="背景图案&#10;&#10;描述已自动生成">
            <a:extLst>
              <a:ext uri="{FF2B5EF4-FFF2-40B4-BE49-F238E27FC236}">
                <a16:creationId xmlns:a16="http://schemas.microsoft.com/office/drawing/2014/main" id="{EA81BB1F-A625-7E10-DA97-BB1EF28574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6" y="-1118460"/>
            <a:ext cx="11424987" cy="469803"/>
          </a:xfrm>
          <a:prstGeom prst="rect">
            <a:avLst/>
          </a:prstGeom>
        </p:spPr>
      </p:pic>
      <p:pic>
        <p:nvPicPr>
          <p:cNvPr id="283" name="图片 282">
            <a:extLst>
              <a:ext uri="{FF2B5EF4-FFF2-40B4-BE49-F238E27FC236}">
                <a16:creationId xmlns:a16="http://schemas.microsoft.com/office/drawing/2014/main" id="{B1767D4E-7E9A-0195-77E2-EE5304287C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503" y="-1656554"/>
            <a:ext cx="11424987" cy="469803"/>
          </a:xfrm>
          <a:prstGeom prst="rect">
            <a:avLst/>
          </a:prstGeom>
        </p:spPr>
      </p:pic>
      <p:pic>
        <p:nvPicPr>
          <p:cNvPr id="284" name="图片 283">
            <a:extLst>
              <a:ext uri="{FF2B5EF4-FFF2-40B4-BE49-F238E27FC236}">
                <a16:creationId xmlns:a16="http://schemas.microsoft.com/office/drawing/2014/main" id="{7C2D82F5-1DF9-177D-56D0-2C61589274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4" y="-560707"/>
            <a:ext cx="11424987" cy="428457"/>
          </a:xfrm>
          <a:prstGeom prst="rect">
            <a:avLst/>
          </a:prstGeom>
        </p:spPr>
      </p:pic>
      <p:pic>
        <p:nvPicPr>
          <p:cNvPr id="285" name="图片 284">
            <a:extLst>
              <a:ext uri="{FF2B5EF4-FFF2-40B4-BE49-F238E27FC236}">
                <a16:creationId xmlns:a16="http://schemas.microsoft.com/office/drawing/2014/main" id="{F997D48A-538C-60EB-89A0-8F1AA3FEBF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502" y="-2128192"/>
            <a:ext cx="11424987" cy="378671"/>
          </a:xfrm>
          <a:prstGeom prst="rect">
            <a:avLst/>
          </a:prstGeom>
        </p:spPr>
      </p:pic>
      <p:sp>
        <p:nvSpPr>
          <p:cNvPr id="454" name="圆角矩形 453">
            <a:extLst>
              <a:ext uri="{FF2B5EF4-FFF2-40B4-BE49-F238E27FC236}">
                <a16:creationId xmlns:a16="http://schemas.microsoft.com/office/drawing/2014/main" id="{D1ECAF4E-75C7-182E-7B5A-676425083B3F}"/>
              </a:ext>
            </a:extLst>
          </p:cNvPr>
          <p:cNvSpPr/>
          <p:nvPr/>
        </p:nvSpPr>
        <p:spPr>
          <a:xfrm rot="16200000">
            <a:off x="-933353" y="3751559"/>
            <a:ext cx="3540301" cy="312403"/>
          </a:xfrm>
          <a:prstGeom prst="roundRect">
            <a:avLst/>
          </a:prstGeom>
          <a:solidFill>
            <a:srgbClr val="D84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Data Parallelism (DP = 8)</a:t>
            </a:r>
          </a:p>
        </p:txBody>
      </p:sp>
      <p:grpSp>
        <p:nvGrpSpPr>
          <p:cNvPr id="329" name="组合 328">
            <a:extLst>
              <a:ext uri="{FF2B5EF4-FFF2-40B4-BE49-F238E27FC236}">
                <a16:creationId xmlns:a16="http://schemas.microsoft.com/office/drawing/2014/main" id="{F6082851-B59D-6D4A-4442-C7DDD2A4D08B}"/>
              </a:ext>
            </a:extLst>
          </p:cNvPr>
          <p:cNvGrpSpPr/>
          <p:nvPr/>
        </p:nvGrpSpPr>
        <p:grpSpPr>
          <a:xfrm>
            <a:off x="6070588" y="3145915"/>
            <a:ext cx="4887218" cy="1820519"/>
            <a:chOff x="4439817" y="3900979"/>
            <a:chExt cx="4887218" cy="1820519"/>
          </a:xfrm>
        </p:grpSpPr>
        <p:sp>
          <p:nvSpPr>
            <p:cNvPr id="305" name="圆角矩形 304">
              <a:extLst>
                <a:ext uri="{FF2B5EF4-FFF2-40B4-BE49-F238E27FC236}">
                  <a16:creationId xmlns:a16="http://schemas.microsoft.com/office/drawing/2014/main" id="{F2CFE7C8-BCD5-AFC9-ADA6-24AAE3D09973}"/>
                </a:ext>
              </a:extLst>
            </p:cNvPr>
            <p:cNvSpPr/>
            <p:nvPr/>
          </p:nvSpPr>
          <p:spPr>
            <a:xfrm>
              <a:off x="4439817" y="4025884"/>
              <a:ext cx="4887218" cy="1695614"/>
            </a:xfrm>
            <a:prstGeom prst="roundRect">
              <a:avLst>
                <a:gd name="adj" fmla="val 4914"/>
              </a:avLst>
            </a:prstGeom>
            <a:solidFill>
              <a:srgbClr val="F2F2F2">
                <a:alpha val="69804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318" name="组合 317">
              <a:extLst>
                <a:ext uri="{FF2B5EF4-FFF2-40B4-BE49-F238E27FC236}">
                  <a16:creationId xmlns:a16="http://schemas.microsoft.com/office/drawing/2014/main" id="{1522D47F-EC33-BCC8-1C36-B5DCDAB61DB3}"/>
                </a:ext>
              </a:extLst>
            </p:cNvPr>
            <p:cNvGrpSpPr/>
            <p:nvPr/>
          </p:nvGrpSpPr>
          <p:grpSpPr>
            <a:xfrm>
              <a:off x="4539864" y="3900979"/>
              <a:ext cx="4616624" cy="1505740"/>
              <a:chOff x="4539864" y="3900979"/>
              <a:chExt cx="4616624" cy="15057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id="{C026A659-3DBF-899E-3377-6B5934ED7539}"/>
                      </a:ext>
                    </a:extLst>
                  </p:cNvPr>
                  <p:cNvSpPr txBox="1"/>
                  <p:nvPr/>
                </p:nvSpPr>
                <p:spPr>
                  <a:xfrm>
                    <a:off x="6240126" y="5055620"/>
                    <a:ext cx="503583" cy="351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b="1"/>
                  </a:p>
                </p:txBody>
              </p:sp>
            </mc:Choice>
            <mc:Fallback xmlns=""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id="{C026A659-3DBF-899E-3377-6B5934ED75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0126" y="5055620"/>
                    <a:ext cx="503583" cy="3510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>
                    <a:extLst>
                      <a:ext uri="{FF2B5EF4-FFF2-40B4-BE49-F238E27FC236}">
                        <a16:creationId xmlns:a16="http://schemas.microsoft.com/office/drawing/2014/main" id="{7887F5AA-FF50-3C28-5DB0-9FC665AB493A}"/>
                      </a:ext>
                    </a:extLst>
                  </p:cNvPr>
                  <p:cNvSpPr txBox="1"/>
                  <p:nvPr/>
                </p:nvSpPr>
                <p:spPr>
                  <a:xfrm>
                    <a:off x="8652905" y="5055620"/>
                    <a:ext cx="503583" cy="351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b="1"/>
                  </a:p>
                </p:txBody>
              </p:sp>
            </mc:Choice>
            <mc:Fallback xmlns="">
              <p:sp>
                <p:nvSpPr>
                  <p:cNvPr id="181" name="文本框 180">
                    <a:extLst>
                      <a:ext uri="{FF2B5EF4-FFF2-40B4-BE49-F238E27FC236}">
                        <a16:creationId xmlns:a16="http://schemas.microsoft.com/office/drawing/2014/main" id="{7887F5AA-FF50-3C28-5DB0-9FC665AB49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52905" y="5055620"/>
                    <a:ext cx="503583" cy="3510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3" name="组合 312">
                <a:extLst>
                  <a:ext uri="{FF2B5EF4-FFF2-40B4-BE49-F238E27FC236}">
                    <a16:creationId xmlns:a16="http://schemas.microsoft.com/office/drawing/2014/main" id="{7F5153C3-3BCD-E18C-289E-2A38D7D6BDBD}"/>
                  </a:ext>
                </a:extLst>
              </p:cNvPr>
              <p:cNvGrpSpPr/>
              <p:nvPr/>
            </p:nvGrpSpPr>
            <p:grpSpPr>
              <a:xfrm>
                <a:off x="4539864" y="3900979"/>
                <a:ext cx="4441180" cy="1482080"/>
                <a:chOff x="4539864" y="3900979"/>
                <a:chExt cx="4441180" cy="1482080"/>
              </a:xfrm>
            </p:grpSpPr>
            <p:cxnSp>
              <p:nvCxnSpPr>
                <p:cNvPr id="183" name="直线连接符 182">
                  <a:extLst>
                    <a:ext uri="{FF2B5EF4-FFF2-40B4-BE49-F238E27FC236}">
                      <a16:creationId xmlns:a16="http://schemas.microsoft.com/office/drawing/2014/main" id="{960C054C-EA8A-2302-9BFF-D337B74443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1527" y="4226765"/>
                  <a:ext cx="1944791" cy="255407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线连接符 183">
                  <a:extLst>
                    <a:ext uri="{FF2B5EF4-FFF2-40B4-BE49-F238E27FC236}">
                      <a16:creationId xmlns:a16="http://schemas.microsoft.com/office/drawing/2014/main" id="{10BF158D-3435-CD3D-7DE5-3673839F67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07436" y="4226166"/>
                  <a:ext cx="1959948" cy="253000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线连接符 184">
                  <a:extLst>
                    <a:ext uri="{FF2B5EF4-FFF2-40B4-BE49-F238E27FC236}">
                      <a16:creationId xmlns:a16="http://schemas.microsoft.com/office/drawing/2014/main" id="{D173B6A1-B164-41D6-A551-A197288A6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662516" y="4226765"/>
                  <a:ext cx="3064539" cy="255407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直线连接符 259">
                  <a:extLst>
                    <a:ext uri="{FF2B5EF4-FFF2-40B4-BE49-F238E27FC236}">
                      <a16:creationId xmlns:a16="http://schemas.microsoft.com/office/drawing/2014/main" id="{33787D1C-EB1D-BA92-2454-E506E57561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84645" y="4215924"/>
                  <a:ext cx="579336" cy="260992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线连接符 260">
                  <a:extLst>
                    <a:ext uri="{FF2B5EF4-FFF2-40B4-BE49-F238E27FC236}">
                      <a16:creationId xmlns:a16="http://schemas.microsoft.com/office/drawing/2014/main" id="{2084BEB3-091F-7BEE-4DF9-42E59EA4E5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628115" y="4215924"/>
                  <a:ext cx="580786" cy="260992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线连接符 253">
                  <a:extLst>
                    <a:ext uri="{FF2B5EF4-FFF2-40B4-BE49-F238E27FC236}">
                      <a16:creationId xmlns:a16="http://schemas.microsoft.com/office/drawing/2014/main" id="{BE4ED5BB-5E73-447C-6D6D-6622AF21D5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60115" y="4216521"/>
                  <a:ext cx="580786" cy="260992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直线连接符 464">
                  <a:extLst>
                    <a:ext uri="{FF2B5EF4-FFF2-40B4-BE49-F238E27FC236}">
                      <a16:creationId xmlns:a16="http://schemas.microsoft.com/office/drawing/2014/main" id="{996CED92-9F5F-5D02-4E2C-9EBB99D959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1865" y="4238161"/>
                  <a:ext cx="3062556" cy="229853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直线连接符 469">
                  <a:extLst>
                    <a:ext uri="{FF2B5EF4-FFF2-40B4-BE49-F238E27FC236}">
                      <a16:creationId xmlns:a16="http://schemas.microsoft.com/office/drawing/2014/main" id="{BE65556F-919F-5BAC-0218-7E44685CEB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26341" y="4238161"/>
                  <a:ext cx="541043" cy="238755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63" name="图形 262">
                  <a:extLst>
                    <a:ext uri="{FF2B5EF4-FFF2-40B4-BE49-F238E27FC236}">
                      <a16:creationId xmlns:a16="http://schemas.microsoft.com/office/drawing/2014/main" id="{6198E2E6-F2CB-08B0-914A-A5A9D580C6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7973" y="3900979"/>
                  <a:ext cx="505164" cy="505164"/>
                </a:xfrm>
                <a:prstGeom prst="rect">
                  <a:avLst/>
                </a:prstGeom>
              </p:spPr>
            </p:pic>
            <p:pic>
              <p:nvPicPr>
                <p:cNvPr id="266" name="图形 265">
                  <a:extLst>
                    <a:ext uri="{FF2B5EF4-FFF2-40B4-BE49-F238E27FC236}">
                      <a16:creationId xmlns:a16="http://schemas.microsoft.com/office/drawing/2014/main" id="{71851F03-454C-198B-B306-7532FF8632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880" y="4300016"/>
                  <a:ext cx="505164" cy="505164"/>
                </a:xfrm>
                <a:prstGeom prst="rect">
                  <a:avLst/>
                </a:prstGeom>
              </p:spPr>
            </p:pic>
            <p:pic>
              <p:nvPicPr>
                <p:cNvPr id="256" name="图形 255">
                  <a:extLst>
                    <a:ext uri="{FF2B5EF4-FFF2-40B4-BE49-F238E27FC236}">
                      <a16:creationId xmlns:a16="http://schemas.microsoft.com/office/drawing/2014/main" id="{F8298A97-AA58-BCF6-0815-FD1BAA6A7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9973" y="3901576"/>
                  <a:ext cx="505164" cy="505164"/>
                </a:xfrm>
                <a:prstGeom prst="rect">
                  <a:avLst/>
                </a:prstGeom>
              </p:spPr>
            </p:pic>
            <p:pic>
              <p:nvPicPr>
                <p:cNvPr id="259" name="图形 258">
                  <a:extLst>
                    <a:ext uri="{FF2B5EF4-FFF2-40B4-BE49-F238E27FC236}">
                      <a16:creationId xmlns:a16="http://schemas.microsoft.com/office/drawing/2014/main" id="{EF649829-A442-A719-A06C-6EC4FC9E33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75880" y="4300613"/>
                  <a:ext cx="505164" cy="505164"/>
                </a:xfrm>
                <a:prstGeom prst="rect">
                  <a:avLst/>
                </a:prstGeom>
              </p:spPr>
            </p:pic>
            <p:grpSp>
              <p:nvGrpSpPr>
                <p:cNvPr id="310" name="组合 309">
                  <a:extLst>
                    <a:ext uri="{FF2B5EF4-FFF2-40B4-BE49-F238E27FC236}">
                      <a16:creationId xmlns:a16="http://schemas.microsoft.com/office/drawing/2014/main" id="{2C8BD526-2A15-95E1-FF69-AC1E051B9166}"/>
                    </a:ext>
                  </a:extLst>
                </p:cNvPr>
                <p:cNvGrpSpPr/>
                <p:nvPr/>
              </p:nvGrpSpPr>
              <p:grpSpPr>
                <a:xfrm>
                  <a:off x="4539864" y="4303829"/>
                  <a:ext cx="1724281" cy="1079122"/>
                  <a:chOff x="4539864" y="4303829"/>
                  <a:chExt cx="1724281" cy="1079122"/>
                </a:xfrm>
              </p:grpSpPr>
              <p:grpSp>
                <p:nvGrpSpPr>
                  <p:cNvPr id="308" name="组合 307">
                    <a:extLst>
                      <a:ext uri="{FF2B5EF4-FFF2-40B4-BE49-F238E27FC236}">
                        <a16:creationId xmlns:a16="http://schemas.microsoft.com/office/drawing/2014/main" id="{5CE73A76-8FE9-4420-AE9E-A1FD6F30E8F1}"/>
                      </a:ext>
                    </a:extLst>
                  </p:cNvPr>
                  <p:cNvGrpSpPr/>
                  <p:nvPr/>
                </p:nvGrpSpPr>
                <p:grpSpPr>
                  <a:xfrm>
                    <a:off x="4539864" y="4781480"/>
                    <a:ext cx="1724281" cy="601471"/>
                    <a:chOff x="4539864" y="4781480"/>
                    <a:chExt cx="1724281" cy="601471"/>
                  </a:xfrm>
                </p:grpSpPr>
                <p:sp>
                  <p:nvSpPr>
                    <p:cNvPr id="152" name="圆角矩形 151">
                      <a:extLst>
                        <a:ext uri="{FF2B5EF4-FFF2-40B4-BE49-F238E27FC236}">
                          <a16:creationId xmlns:a16="http://schemas.microsoft.com/office/drawing/2014/main" id="{62F4388D-C6EB-51DD-B9E3-271C7E00D7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39864" y="4784521"/>
                      <a:ext cx="423015" cy="598430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53" name="图形 152" descr="服务器 纯色填充">
                      <a:extLst>
                        <a:ext uri="{FF2B5EF4-FFF2-40B4-BE49-F238E27FC236}">
                          <a16:creationId xmlns:a16="http://schemas.microsoft.com/office/drawing/2014/main" id="{8F050BB0-74A4-529C-AEF9-5578F226513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587162" y="483432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4" name="文本框 153">
                      <a:extLst>
                        <a:ext uri="{FF2B5EF4-FFF2-40B4-BE49-F238E27FC236}">
                          <a16:creationId xmlns:a16="http://schemas.microsoft.com/office/drawing/2014/main" id="{95B107D8-CBB6-3456-BDB5-DFB529B7A1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39864" y="5110632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N0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5" name="圆角矩形 154">
                      <a:extLst>
                        <a:ext uri="{FF2B5EF4-FFF2-40B4-BE49-F238E27FC236}">
                          <a16:creationId xmlns:a16="http://schemas.microsoft.com/office/drawing/2014/main" id="{A4B6BF90-7C67-1067-016B-19929E986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1701" y="4781480"/>
                      <a:ext cx="423015" cy="601471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56" name="图形 155" descr="服务器 纯色填充">
                      <a:extLst>
                        <a:ext uri="{FF2B5EF4-FFF2-40B4-BE49-F238E27FC236}">
                          <a16:creationId xmlns:a16="http://schemas.microsoft.com/office/drawing/2014/main" id="{BDB992EB-3012-B403-B874-9F6E233EB1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018999" y="483432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7" name="文本框 156">
                      <a:extLst>
                        <a:ext uri="{FF2B5EF4-FFF2-40B4-BE49-F238E27FC236}">
                          <a16:creationId xmlns:a16="http://schemas.microsoft.com/office/drawing/2014/main" id="{0679F448-948E-317C-DB73-B841E7F53A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1701" y="5110632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N1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8" name="圆角矩形 157">
                      <a:extLst>
                        <a:ext uri="{FF2B5EF4-FFF2-40B4-BE49-F238E27FC236}">
                          <a16:creationId xmlns:a16="http://schemas.microsoft.com/office/drawing/2014/main" id="{54660B93-29A6-9780-C47B-6F75F6997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293" y="4784521"/>
                      <a:ext cx="423015" cy="598430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59" name="图形 158" descr="服务器 纯色填充">
                      <a:extLst>
                        <a:ext uri="{FF2B5EF4-FFF2-40B4-BE49-F238E27FC236}">
                          <a16:creationId xmlns:a16="http://schemas.microsoft.com/office/drawing/2014/main" id="{A5BEB7CA-06C4-A9BE-DBD4-B4EBFCFA8F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456591" y="483432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0" name="文本框 159">
                      <a:extLst>
                        <a:ext uri="{FF2B5EF4-FFF2-40B4-BE49-F238E27FC236}">
                          <a16:creationId xmlns:a16="http://schemas.microsoft.com/office/drawing/2014/main" id="{7B7E1253-C7C5-3CAC-2F0C-B7E10B4CA6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09293" y="5110632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N2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1" name="圆角矩形 160">
                      <a:extLst>
                        <a:ext uri="{FF2B5EF4-FFF2-40B4-BE49-F238E27FC236}">
                          <a16:creationId xmlns:a16="http://schemas.microsoft.com/office/drawing/2014/main" id="{172607FD-711C-4E29-E037-CFC7BCC093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1130" y="4784521"/>
                      <a:ext cx="423015" cy="598430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62" name="图形 161" descr="服务器 纯色填充">
                      <a:extLst>
                        <a:ext uri="{FF2B5EF4-FFF2-40B4-BE49-F238E27FC236}">
                          <a16:creationId xmlns:a16="http://schemas.microsoft.com/office/drawing/2014/main" id="{23FF25AF-75D7-00EC-1F4A-FF55450FF27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888428" y="483432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3" name="文本框 162">
                      <a:extLst>
                        <a:ext uri="{FF2B5EF4-FFF2-40B4-BE49-F238E27FC236}">
                          <a16:creationId xmlns:a16="http://schemas.microsoft.com/office/drawing/2014/main" id="{5E231618-5584-AEF7-951D-75DBDEAFDB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41130" y="5111325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N3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</p:grpSp>
              <p:cxnSp>
                <p:nvCxnSpPr>
                  <p:cNvPr id="476" name="直线连接符 475">
                    <a:extLst>
                      <a:ext uri="{FF2B5EF4-FFF2-40B4-BE49-F238E27FC236}">
                        <a16:creationId xmlns:a16="http://schemas.microsoft.com/office/drawing/2014/main" id="{91E74F77-C008-370D-0BF7-3153C66B5A3D}"/>
                      </a:ext>
                    </a:extLst>
                  </p:cNvPr>
                  <p:cNvCxnSpPr>
                    <a:cxnSpLocks/>
                    <a:endCxn id="153" idx="0"/>
                  </p:cNvCxnSpPr>
                  <p:nvPr/>
                </p:nvCxnSpPr>
                <p:spPr>
                  <a:xfrm flipH="1">
                    <a:off x="4751371" y="4635909"/>
                    <a:ext cx="320890" cy="198411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线连接符 165">
                    <a:extLst>
                      <a:ext uri="{FF2B5EF4-FFF2-40B4-BE49-F238E27FC236}">
                        <a16:creationId xmlns:a16="http://schemas.microsoft.com/office/drawing/2014/main" id="{15D8E42D-0718-2C7E-D964-2A4D9FD873A9}"/>
                      </a:ext>
                    </a:extLst>
                  </p:cNvPr>
                  <p:cNvCxnSpPr>
                    <a:cxnSpLocks/>
                    <a:endCxn id="159" idx="0"/>
                  </p:cNvCxnSpPr>
                  <p:nvPr/>
                </p:nvCxnSpPr>
                <p:spPr>
                  <a:xfrm>
                    <a:off x="5084646" y="4634805"/>
                    <a:ext cx="536154" cy="199515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线连接符 166">
                    <a:extLst>
                      <a:ext uri="{FF2B5EF4-FFF2-40B4-BE49-F238E27FC236}">
                        <a16:creationId xmlns:a16="http://schemas.microsoft.com/office/drawing/2014/main" id="{810FC9A3-8B3B-B673-966C-6E39B19C11DD}"/>
                      </a:ext>
                    </a:extLst>
                  </p:cNvPr>
                  <p:cNvCxnSpPr>
                    <a:cxnSpLocks/>
                    <a:endCxn id="162" idx="0"/>
                  </p:cNvCxnSpPr>
                  <p:nvPr/>
                </p:nvCxnSpPr>
                <p:spPr>
                  <a:xfrm>
                    <a:off x="5084646" y="4634690"/>
                    <a:ext cx="967991" cy="199629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线连接符 164">
                    <a:extLst>
                      <a:ext uri="{FF2B5EF4-FFF2-40B4-BE49-F238E27FC236}">
                        <a16:creationId xmlns:a16="http://schemas.microsoft.com/office/drawing/2014/main" id="{5CF5B76F-69B6-DF12-BA23-7AF7392B3386}"/>
                      </a:ext>
                    </a:extLst>
                  </p:cNvPr>
                  <p:cNvCxnSpPr>
                    <a:cxnSpLocks/>
                    <a:endCxn id="156" idx="0"/>
                  </p:cNvCxnSpPr>
                  <p:nvPr/>
                </p:nvCxnSpPr>
                <p:spPr>
                  <a:xfrm>
                    <a:off x="5084646" y="4634805"/>
                    <a:ext cx="98562" cy="199515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65" name="图形 264">
                    <a:extLst>
                      <a:ext uri="{FF2B5EF4-FFF2-40B4-BE49-F238E27FC236}">
                        <a16:creationId xmlns:a16="http://schemas.microsoft.com/office/drawing/2014/main" id="{19CE4A7A-0984-61B6-CE97-4A58C70D0E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32064" y="4303829"/>
                    <a:ext cx="505164" cy="5057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9" name="组合 308">
                  <a:extLst>
                    <a:ext uri="{FF2B5EF4-FFF2-40B4-BE49-F238E27FC236}">
                      <a16:creationId xmlns:a16="http://schemas.microsoft.com/office/drawing/2014/main" id="{9553A529-00E0-55CD-C7A5-7B3EC12355CC}"/>
                    </a:ext>
                  </a:extLst>
                </p:cNvPr>
                <p:cNvGrpSpPr/>
                <p:nvPr/>
              </p:nvGrpSpPr>
              <p:grpSpPr>
                <a:xfrm>
                  <a:off x="6961641" y="4304426"/>
                  <a:ext cx="1758185" cy="1078633"/>
                  <a:chOff x="6961641" y="4304426"/>
                  <a:chExt cx="1758185" cy="1078633"/>
                </a:xfrm>
              </p:grpSpPr>
              <p:grpSp>
                <p:nvGrpSpPr>
                  <p:cNvPr id="307" name="组合 306">
                    <a:extLst>
                      <a:ext uri="{FF2B5EF4-FFF2-40B4-BE49-F238E27FC236}">
                        <a16:creationId xmlns:a16="http://schemas.microsoft.com/office/drawing/2014/main" id="{A426D44F-34BE-F19E-0185-B5BD7EF601D4}"/>
                      </a:ext>
                    </a:extLst>
                  </p:cNvPr>
                  <p:cNvGrpSpPr/>
                  <p:nvPr/>
                </p:nvGrpSpPr>
                <p:grpSpPr>
                  <a:xfrm>
                    <a:off x="6961641" y="4778601"/>
                    <a:ext cx="1758185" cy="604458"/>
                    <a:chOff x="6961641" y="4778601"/>
                    <a:chExt cx="1758185" cy="604458"/>
                  </a:xfrm>
                </p:grpSpPr>
                <p:sp>
                  <p:nvSpPr>
                    <p:cNvPr id="169" name="圆角矩形 168">
                      <a:extLst>
                        <a:ext uri="{FF2B5EF4-FFF2-40B4-BE49-F238E27FC236}">
                          <a16:creationId xmlns:a16="http://schemas.microsoft.com/office/drawing/2014/main" id="{E0952412-6707-FEC7-303D-F8A88912F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1641" y="4784901"/>
                      <a:ext cx="423015" cy="598157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70" name="图形 169" descr="服务器 纯色填充">
                      <a:extLst>
                        <a:ext uri="{FF2B5EF4-FFF2-40B4-BE49-F238E27FC236}">
                          <a16:creationId xmlns:a16="http://schemas.microsoft.com/office/drawing/2014/main" id="{F6D3EC8F-441A-C37C-2374-AB5C7359AF9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7008939" y="483470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1" name="文本框 170">
                      <a:extLst>
                        <a:ext uri="{FF2B5EF4-FFF2-40B4-BE49-F238E27FC236}">
                          <a16:creationId xmlns:a16="http://schemas.microsoft.com/office/drawing/2014/main" id="{9BC89C21-BECF-7205-5CBF-8F39DD0DAC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61641" y="5111325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N8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圆角矩形 171">
                      <a:extLst>
                        <a:ext uri="{FF2B5EF4-FFF2-40B4-BE49-F238E27FC236}">
                          <a16:creationId xmlns:a16="http://schemas.microsoft.com/office/drawing/2014/main" id="{7C8A652B-25C2-115A-C7EB-28B3422B81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3479" y="4778601"/>
                      <a:ext cx="423015" cy="604458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73" name="图形 172" descr="服务器 纯色填充">
                      <a:extLst>
                        <a:ext uri="{FF2B5EF4-FFF2-40B4-BE49-F238E27FC236}">
                          <a16:creationId xmlns:a16="http://schemas.microsoft.com/office/drawing/2014/main" id="{9B698123-EAB4-6BA4-729F-382D7EED39E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7440777" y="483470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4" name="文本框 173">
                      <a:extLst>
                        <a:ext uri="{FF2B5EF4-FFF2-40B4-BE49-F238E27FC236}">
                          <a16:creationId xmlns:a16="http://schemas.microsoft.com/office/drawing/2014/main" id="{CA2DBF9D-C8BB-52E8-7CA8-B38EC77933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93479" y="5111325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N9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5" name="圆角矩形 174">
                      <a:extLst>
                        <a:ext uri="{FF2B5EF4-FFF2-40B4-BE49-F238E27FC236}">
                          <a16:creationId xmlns:a16="http://schemas.microsoft.com/office/drawing/2014/main" id="{FE0D2FF2-3FA8-8BA3-34E3-046253284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1070" y="4784901"/>
                      <a:ext cx="423015" cy="598157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76" name="图形 175" descr="服务器 纯色填充">
                      <a:extLst>
                        <a:ext uri="{FF2B5EF4-FFF2-40B4-BE49-F238E27FC236}">
                          <a16:creationId xmlns:a16="http://schemas.microsoft.com/office/drawing/2014/main" id="{1DFB2853-9B9E-E0D2-70DF-AF80EF395AD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7878368" y="483470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7" name="文本框 176">
                      <a:extLst>
                        <a:ext uri="{FF2B5EF4-FFF2-40B4-BE49-F238E27FC236}">
                          <a16:creationId xmlns:a16="http://schemas.microsoft.com/office/drawing/2014/main" id="{D463C141-AF7F-D878-C945-E69DC9038C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31070" y="5111325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N10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圆角矩形 177">
                      <a:extLst>
                        <a:ext uri="{FF2B5EF4-FFF2-40B4-BE49-F238E27FC236}">
                          <a16:creationId xmlns:a16="http://schemas.microsoft.com/office/drawing/2014/main" id="{6F5CB586-E84D-FD27-3A95-8023C51EEA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2908" y="4784901"/>
                      <a:ext cx="423015" cy="598157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79" name="图形 178" descr="服务器 纯色填充">
                      <a:extLst>
                        <a:ext uri="{FF2B5EF4-FFF2-40B4-BE49-F238E27FC236}">
                          <a16:creationId xmlns:a16="http://schemas.microsoft.com/office/drawing/2014/main" id="{D4C09F02-3521-2576-D889-FFD2E8CA4D2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8310206" y="483470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0" name="文本框 179">
                      <a:extLst>
                        <a:ext uri="{FF2B5EF4-FFF2-40B4-BE49-F238E27FC236}">
                          <a16:creationId xmlns:a16="http://schemas.microsoft.com/office/drawing/2014/main" id="{31A79998-5516-5474-5EB7-D5867FD9E1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16243" y="5111325"/>
                      <a:ext cx="503583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N11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</p:grpSp>
              <p:cxnSp>
                <p:nvCxnSpPr>
                  <p:cNvPr id="479" name="直线连接符 478">
                    <a:extLst>
                      <a:ext uri="{FF2B5EF4-FFF2-40B4-BE49-F238E27FC236}">
                        <a16:creationId xmlns:a16="http://schemas.microsoft.com/office/drawing/2014/main" id="{AC81D47F-F2EF-94D9-5790-428F95716369}"/>
                      </a:ext>
                    </a:extLst>
                  </p:cNvPr>
                  <p:cNvCxnSpPr>
                    <a:cxnSpLocks/>
                    <a:endCxn id="170" idx="0"/>
                  </p:cNvCxnSpPr>
                  <p:nvPr/>
                </p:nvCxnSpPr>
                <p:spPr>
                  <a:xfrm flipH="1">
                    <a:off x="7173148" y="4636767"/>
                    <a:ext cx="423011" cy="19793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直线连接符 267">
                    <a:extLst>
                      <a:ext uri="{FF2B5EF4-FFF2-40B4-BE49-F238E27FC236}">
                        <a16:creationId xmlns:a16="http://schemas.microsoft.com/office/drawing/2014/main" id="{D5376C9B-4F9E-79B2-DECC-26205D00F5D1}"/>
                      </a:ext>
                    </a:extLst>
                  </p:cNvPr>
                  <p:cNvCxnSpPr>
                    <a:cxnSpLocks/>
                    <a:endCxn id="176" idx="0"/>
                  </p:cNvCxnSpPr>
                  <p:nvPr/>
                </p:nvCxnSpPr>
                <p:spPr>
                  <a:xfrm>
                    <a:off x="7612699" y="4624897"/>
                    <a:ext cx="429878" cy="20980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直线连接符 268">
                    <a:extLst>
                      <a:ext uri="{FF2B5EF4-FFF2-40B4-BE49-F238E27FC236}">
                        <a16:creationId xmlns:a16="http://schemas.microsoft.com/office/drawing/2014/main" id="{C48683CD-4F78-1F3C-49EA-8DF6359FD48F}"/>
                      </a:ext>
                    </a:extLst>
                  </p:cNvPr>
                  <p:cNvCxnSpPr>
                    <a:cxnSpLocks/>
                    <a:endCxn id="179" idx="0"/>
                  </p:cNvCxnSpPr>
                  <p:nvPr/>
                </p:nvCxnSpPr>
                <p:spPr>
                  <a:xfrm>
                    <a:off x="7612697" y="4636238"/>
                    <a:ext cx="861718" cy="19846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直线连接符 266">
                    <a:extLst>
                      <a:ext uri="{FF2B5EF4-FFF2-40B4-BE49-F238E27FC236}">
                        <a16:creationId xmlns:a16="http://schemas.microsoft.com/office/drawing/2014/main" id="{4AB2889A-4970-99EB-8C8F-F4A8756E209A}"/>
                      </a:ext>
                    </a:extLst>
                  </p:cNvPr>
                  <p:cNvCxnSpPr>
                    <a:cxnSpLocks/>
                    <a:endCxn id="173" idx="0"/>
                  </p:cNvCxnSpPr>
                  <p:nvPr/>
                </p:nvCxnSpPr>
                <p:spPr>
                  <a:xfrm flipH="1">
                    <a:off x="7604986" y="4650037"/>
                    <a:ext cx="7708" cy="18466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" name="图形 17">
                    <a:extLst>
                      <a:ext uri="{FF2B5EF4-FFF2-40B4-BE49-F238E27FC236}">
                        <a16:creationId xmlns:a16="http://schemas.microsoft.com/office/drawing/2014/main" id="{271EF14E-C93A-5CA4-8FD8-0211343AAF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64064" y="4304426"/>
                    <a:ext cx="505164" cy="505164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15" name="组合 314">
            <a:extLst>
              <a:ext uri="{FF2B5EF4-FFF2-40B4-BE49-F238E27FC236}">
                <a16:creationId xmlns:a16="http://schemas.microsoft.com/office/drawing/2014/main" id="{86B85536-118E-5FAA-8F62-C43A849EEBD2}"/>
              </a:ext>
            </a:extLst>
          </p:cNvPr>
          <p:cNvGrpSpPr/>
          <p:nvPr/>
        </p:nvGrpSpPr>
        <p:grpSpPr>
          <a:xfrm>
            <a:off x="7717129" y="3947752"/>
            <a:ext cx="1013298" cy="729951"/>
            <a:chOff x="6086358" y="4702816"/>
            <a:chExt cx="1013298" cy="729951"/>
          </a:xfrm>
        </p:grpSpPr>
        <p:cxnSp>
          <p:nvCxnSpPr>
            <p:cNvPr id="194" name="直线连接符 193">
              <a:extLst>
                <a:ext uri="{FF2B5EF4-FFF2-40B4-BE49-F238E27FC236}">
                  <a16:creationId xmlns:a16="http://schemas.microsoft.com/office/drawing/2014/main" id="{66CC6421-6F8A-36B6-5005-2D0651ACB636}"/>
                </a:ext>
              </a:extLst>
            </p:cNvPr>
            <p:cNvCxnSpPr>
              <a:cxnSpLocks/>
            </p:cNvCxnSpPr>
            <p:nvPr/>
          </p:nvCxnSpPr>
          <p:spPr>
            <a:xfrm>
              <a:off x="6684250" y="5101970"/>
              <a:ext cx="415406" cy="3307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线连接符 195">
              <a:extLst>
                <a:ext uri="{FF2B5EF4-FFF2-40B4-BE49-F238E27FC236}">
                  <a16:creationId xmlns:a16="http://schemas.microsoft.com/office/drawing/2014/main" id="{C4677C36-9A89-A4F5-3005-E6038FFC1B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6358" y="5081080"/>
              <a:ext cx="309517" cy="33702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文本框 194">
              <a:extLst>
                <a:ext uri="{FF2B5EF4-FFF2-40B4-BE49-F238E27FC236}">
                  <a16:creationId xmlns:a16="http://schemas.microsoft.com/office/drawing/2014/main" id="{FA77F453-7D36-FF00-302A-5EA766816761}"/>
                </a:ext>
              </a:extLst>
            </p:cNvPr>
            <p:cNvSpPr txBox="1"/>
            <p:nvPr/>
          </p:nvSpPr>
          <p:spPr>
            <a:xfrm>
              <a:off x="6169234" y="4702816"/>
              <a:ext cx="763123" cy="412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/>
                <a:t>DP Ring </a:t>
              </a:r>
              <a:r>
                <a:rPr lang="en-US" sz="1000" err="1"/>
                <a:t>Allreduce</a:t>
              </a:r>
              <a:r>
                <a:rPr lang="en-US" sz="1000"/>
                <a:t> </a:t>
              </a:r>
            </a:p>
          </p:txBody>
        </p:sp>
      </p:grpSp>
      <p:grpSp>
        <p:nvGrpSpPr>
          <p:cNvPr id="314" name="组合 313">
            <a:extLst>
              <a:ext uri="{FF2B5EF4-FFF2-40B4-BE49-F238E27FC236}">
                <a16:creationId xmlns:a16="http://schemas.microsoft.com/office/drawing/2014/main" id="{B89AE47B-2A55-5B05-B442-FF364AB4FA16}"/>
              </a:ext>
            </a:extLst>
          </p:cNvPr>
          <p:cNvGrpSpPr/>
          <p:nvPr/>
        </p:nvGrpSpPr>
        <p:grpSpPr>
          <a:xfrm>
            <a:off x="7801932" y="3270820"/>
            <a:ext cx="1395589" cy="253997"/>
            <a:chOff x="6171161" y="4025884"/>
            <a:chExt cx="1395589" cy="253997"/>
          </a:xfrm>
        </p:grpSpPr>
        <p:cxnSp>
          <p:nvCxnSpPr>
            <p:cNvPr id="192" name="直线连接符 191">
              <a:extLst>
                <a:ext uri="{FF2B5EF4-FFF2-40B4-BE49-F238E27FC236}">
                  <a16:creationId xmlns:a16="http://schemas.microsoft.com/office/drawing/2014/main" id="{780365B7-0F97-6890-AA51-9889741B0919}"/>
                </a:ext>
              </a:extLst>
            </p:cNvPr>
            <p:cNvCxnSpPr>
              <a:cxnSpLocks/>
            </p:cNvCxnSpPr>
            <p:nvPr/>
          </p:nvCxnSpPr>
          <p:spPr>
            <a:xfrm>
              <a:off x="7182130" y="4221725"/>
              <a:ext cx="384620" cy="402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文本框 192">
              <a:extLst>
                <a:ext uri="{FF2B5EF4-FFF2-40B4-BE49-F238E27FC236}">
                  <a16:creationId xmlns:a16="http://schemas.microsoft.com/office/drawing/2014/main" id="{BA919FC5-C8F6-0962-27C8-A216B6EF4B97}"/>
                </a:ext>
              </a:extLst>
            </p:cNvPr>
            <p:cNvSpPr txBox="1"/>
            <p:nvPr/>
          </p:nvSpPr>
          <p:spPr>
            <a:xfrm>
              <a:off x="6171161" y="4025884"/>
              <a:ext cx="1114106" cy="2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/>
                <a:t>PP Victim Flow</a:t>
              </a:r>
            </a:p>
          </p:txBody>
        </p:sp>
      </p:grpSp>
      <p:grpSp>
        <p:nvGrpSpPr>
          <p:cNvPr id="316" name="组合 315">
            <a:extLst>
              <a:ext uri="{FF2B5EF4-FFF2-40B4-BE49-F238E27FC236}">
                <a16:creationId xmlns:a16="http://schemas.microsoft.com/office/drawing/2014/main" id="{F1777C8B-9A4B-C3FC-901E-BABFA4AC2939}"/>
              </a:ext>
            </a:extLst>
          </p:cNvPr>
          <p:cNvGrpSpPr/>
          <p:nvPr/>
        </p:nvGrpSpPr>
        <p:grpSpPr>
          <a:xfrm>
            <a:off x="8567906" y="3949769"/>
            <a:ext cx="2307618" cy="991848"/>
            <a:chOff x="6937135" y="4662308"/>
            <a:chExt cx="2307618" cy="991848"/>
          </a:xfrm>
        </p:grpSpPr>
        <p:sp>
          <p:nvSpPr>
            <p:cNvPr id="168" name="圆角矩形 167">
              <a:extLst>
                <a:ext uri="{FF2B5EF4-FFF2-40B4-BE49-F238E27FC236}">
                  <a16:creationId xmlns:a16="http://schemas.microsoft.com/office/drawing/2014/main" id="{15D4C42A-73D0-4EE6-FC3F-1D2862BC0AB2}"/>
                </a:ext>
              </a:extLst>
            </p:cNvPr>
            <p:cNvSpPr/>
            <p:nvPr/>
          </p:nvSpPr>
          <p:spPr>
            <a:xfrm>
              <a:off x="6937135" y="4662308"/>
              <a:ext cx="2307618" cy="99184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rgbClr val="D94F8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cxnSp>
          <p:nvCxnSpPr>
            <p:cNvPr id="226" name="曲线连接符 225">
              <a:extLst>
                <a:ext uri="{FF2B5EF4-FFF2-40B4-BE49-F238E27FC236}">
                  <a16:creationId xmlns:a16="http://schemas.microsoft.com/office/drawing/2014/main" id="{F9E65AB1-170F-35C8-078A-2F90F040CEA5}"/>
                </a:ext>
              </a:extLst>
            </p:cNvPr>
            <p:cNvCxnSpPr>
              <a:cxnSpLocks/>
              <a:stCxn id="177" idx="2"/>
              <a:endCxn id="180" idx="2"/>
            </p:cNvCxnSpPr>
            <p:nvPr/>
          </p:nvCxnSpPr>
          <p:spPr>
            <a:xfrm rot="16200000" flipH="1">
              <a:off x="8255306" y="5125943"/>
              <a:ext cx="12700" cy="425457"/>
            </a:xfrm>
            <a:prstGeom prst="curvedConnector3">
              <a:avLst>
                <a:gd name="adj1" fmla="val 1088874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曲线连接符 226">
              <a:extLst>
                <a:ext uri="{FF2B5EF4-FFF2-40B4-BE49-F238E27FC236}">
                  <a16:creationId xmlns:a16="http://schemas.microsoft.com/office/drawing/2014/main" id="{D515DE4B-1594-1F47-FB63-944D041FD16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993039" y="4457329"/>
              <a:ext cx="16809" cy="1787684"/>
            </a:xfrm>
            <a:prstGeom prst="curvedConnector3">
              <a:avLst>
                <a:gd name="adj1" fmla="val -1034297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曲线连接符 224">
              <a:extLst>
                <a:ext uri="{FF2B5EF4-FFF2-40B4-BE49-F238E27FC236}">
                  <a16:creationId xmlns:a16="http://schemas.microsoft.com/office/drawing/2014/main" id="{2EFD02F2-0A97-AAB3-2518-022D02730C0A}"/>
                </a:ext>
              </a:extLst>
            </p:cNvPr>
            <p:cNvCxnSpPr>
              <a:cxnSpLocks/>
              <a:stCxn id="174" idx="2"/>
              <a:endCxn id="177" idx="2"/>
            </p:cNvCxnSpPr>
            <p:nvPr/>
          </p:nvCxnSpPr>
          <p:spPr>
            <a:xfrm rot="16200000" flipH="1">
              <a:off x="7823782" y="5119876"/>
              <a:ext cx="12700" cy="437591"/>
            </a:xfrm>
            <a:prstGeom prst="curvedConnector3">
              <a:avLst>
                <a:gd name="adj1" fmla="val 1118504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曲线连接符 223">
              <a:extLst>
                <a:ext uri="{FF2B5EF4-FFF2-40B4-BE49-F238E27FC236}">
                  <a16:creationId xmlns:a16="http://schemas.microsoft.com/office/drawing/2014/main" id="{5774C6A5-84C2-1C56-910C-642C649C1D68}"/>
                </a:ext>
              </a:extLst>
            </p:cNvPr>
            <p:cNvCxnSpPr>
              <a:cxnSpLocks/>
              <a:stCxn id="171" idx="2"/>
              <a:endCxn id="174" idx="2"/>
            </p:cNvCxnSpPr>
            <p:nvPr/>
          </p:nvCxnSpPr>
          <p:spPr>
            <a:xfrm rot="16200000" flipH="1">
              <a:off x="7389068" y="5122753"/>
              <a:ext cx="12700" cy="431838"/>
            </a:xfrm>
            <a:prstGeom prst="curvedConnector3">
              <a:avLst>
                <a:gd name="adj1" fmla="val 822220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组合 316">
            <a:extLst>
              <a:ext uri="{FF2B5EF4-FFF2-40B4-BE49-F238E27FC236}">
                <a16:creationId xmlns:a16="http://schemas.microsoft.com/office/drawing/2014/main" id="{273A5FBB-4B8E-AC2B-63EE-2BBDB042C32A}"/>
              </a:ext>
            </a:extLst>
          </p:cNvPr>
          <p:cNvGrpSpPr/>
          <p:nvPr/>
        </p:nvGrpSpPr>
        <p:grpSpPr>
          <a:xfrm>
            <a:off x="6149569" y="3948746"/>
            <a:ext cx="2307618" cy="991848"/>
            <a:chOff x="4518798" y="4661450"/>
            <a:chExt cx="2307618" cy="991848"/>
          </a:xfrm>
        </p:grpSpPr>
        <p:sp>
          <p:nvSpPr>
            <p:cNvPr id="151" name="圆角矩形 150">
              <a:extLst>
                <a:ext uri="{FF2B5EF4-FFF2-40B4-BE49-F238E27FC236}">
                  <a16:creationId xmlns:a16="http://schemas.microsoft.com/office/drawing/2014/main" id="{970F6391-B45F-2D5F-F6A9-BD0794E91D53}"/>
                </a:ext>
              </a:extLst>
            </p:cNvPr>
            <p:cNvSpPr/>
            <p:nvPr/>
          </p:nvSpPr>
          <p:spPr>
            <a:xfrm>
              <a:off x="4518798" y="4661450"/>
              <a:ext cx="2307618" cy="99184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rgbClr val="D94F8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cxnSp>
          <p:nvCxnSpPr>
            <p:cNvPr id="228" name="曲线连接符 227">
              <a:extLst>
                <a:ext uri="{FF2B5EF4-FFF2-40B4-BE49-F238E27FC236}">
                  <a16:creationId xmlns:a16="http://schemas.microsoft.com/office/drawing/2014/main" id="{FC542BCF-8523-229C-D26B-A21EC19AA4E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566369" y="4459158"/>
              <a:ext cx="16809" cy="1787684"/>
            </a:xfrm>
            <a:prstGeom prst="curvedConnector3">
              <a:avLst>
                <a:gd name="adj1" fmla="val -1021929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曲线连接符 220">
              <a:extLst>
                <a:ext uri="{FF2B5EF4-FFF2-40B4-BE49-F238E27FC236}">
                  <a16:creationId xmlns:a16="http://schemas.microsoft.com/office/drawing/2014/main" id="{CBEACE7E-E6BD-F219-C2A3-9B19B4D37D55}"/>
                </a:ext>
              </a:extLst>
            </p:cNvPr>
            <p:cNvCxnSpPr>
              <a:cxnSpLocks/>
              <a:stCxn id="154" idx="2"/>
              <a:endCxn id="157" idx="2"/>
            </p:cNvCxnSpPr>
            <p:nvPr/>
          </p:nvCxnSpPr>
          <p:spPr>
            <a:xfrm rot="16200000" flipH="1">
              <a:off x="4967290" y="5122225"/>
              <a:ext cx="12700" cy="431837"/>
            </a:xfrm>
            <a:prstGeom prst="curvedConnector3">
              <a:avLst>
                <a:gd name="adj1" fmla="val 881480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曲线连接符 221">
              <a:extLst>
                <a:ext uri="{FF2B5EF4-FFF2-40B4-BE49-F238E27FC236}">
                  <a16:creationId xmlns:a16="http://schemas.microsoft.com/office/drawing/2014/main" id="{E1249F7B-4586-2D30-3C23-95915F665108}"/>
                </a:ext>
              </a:extLst>
            </p:cNvPr>
            <p:cNvCxnSpPr>
              <a:cxnSpLocks/>
              <a:stCxn id="155" idx="2"/>
              <a:endCxn id="160" idx="2"/>
            </p:cNvCxnSpPr>
            <p:nvPr/>
          </p:nvCxnSpPr>
          <p:spPr>
            <a:xfrm rot="5400000" flipH="1" flipV="1">
              <a:off x="5400781" y="5120572"/>
              <a:ext cx="2447" cy="437592"/>
            </a:xfrm>
            <a:prstGeom prst="curvedConnector3">
              <a:avLst>
                <a:gd name="adj1" fmla="val -5343809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曲线连接符 222">
              <a:extLst>
                <a:ext uri="{FF2B5EF4-FFF2-40B4-BE49-F238E27FC236}">
                  <a16:creationId xmlns:a16="http://schemas.microsoft.com/office/drawing/2014/main" id="{193A7251-946D-7E5C-846D-D6E88FCF9B66}"/>
                </a:ext>
              </a:extLst>
            </p:cNvPr>
            <p:cNvCxnSpPr>
              <a:cxnSpLocks/>
              <a:stCxn id="160" idx="2"/>
              <a:endCxn id="163" idx="2"/>
            </p:cNvCxnSpPr>
            <p:nvPr/>
          </p:nvCxnSpPr>
          <p:spPr>
            <a:xfrm rot="16200000" flipH="1">
              <a:off x="5836373" y="5122571"/>
              <a:ext cx="693" cy="431837"/>
            </a:xfrm>
            <a:prstGeom prst="curvedConnector3">
              <a:avLst>
                <a:gd name="adj1" fmla="val 18969120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组合 327">
            <a:extLst>
              <a:ext uri="{FF2B5EF4-FFF2-40B4-BE49-F238E27FC236}">
                <a16:creationId xmlns:a16="http://schemas.microsoft.com/office/drawing/2014/main" id="{7127267B-B0EF-C6D5-474A-A59ADDAE252F}"/>
              </a:ext>
            </a:extLst>
          </p:cNvPr>
          <p:cNvGrpSpPr/>
          <p:nvPr/>
        </p:nvGrpSpPr>
        <p:grpSpPr>
          <a:xfrm>
            <a:off x="6355153" y="3466891"/>
            <a:ext cx="3456244" cy="625507"/>
            <a:chOff x="4724382" y="4223160"/>
            <a:chExt cx="3456244" cy="625507"/>
          </a:xfrm>
        </p:grpSpPr>
        <p:cxnSp>
          <p:nvCxnSpPr>
            <p:cNvPr id="189" name="直线箭头连接符 188">
              <a:extLst>
                <a:ext uri="{FF2B5EF4-FFF2-40B4-BE49-F238E27FC236}">
                  <a16:creationId xmlns:a16="http://schemas.microsoft.com/office/drawing/2014/main" id="{6E6B7DD9-B552-1606-2521-D8791583D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4666" y="4630540"/>
              <a:ext cx="443891" cy="201665"/>
            </a:xfrm>
            <a:prstGeom prst="straightConnector1">
              <a:avLst/>
            </a:prstGeom>
            <a:ln w="38100">
              <a:solidFill>
                <a:srgbClr val="F25B5D"/>
              </a:solidFill>
              <a:prstDash val="solid"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线箭头连接符 189">
              <a:extLst>
                <a:ext uri="{FF2B5EF4-FFF2-40B4-BE49-F238E27FC236}">
                  <a16:creationId xmlns:a16="http://schemas.microsoft.com/office/drawing/2014/main" id="{CDF8AB22-98BB-84A6-6A79-69483547F3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45" y="4248409"/>
              <a:ext cx="3008299" cy="216837"/>
            </a:xfrm>
            <a:prstGeom prst="straightConnector1">
              <a:avLst/>
            </a:prstGeom>
            <a:ln w="38100">
              <a:solidFill>
                <a:srgbClr val="F25B5D"/>
              </a:solidFill>
              <a:prstDash val="solid"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线箭头连接符 319">
              <a:extLst>
                <a:ext uri="{FF2B5EF4-FFF2-40B4-BE49-F238E27FC236}">
                  <a16:creationId xmlns:a16="http://schemas.microsoft.com/office/drawing/2014/main" id="{3CFA6097-2013-6865-4A16-05370AF409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2501" y="4223160"/>
              <a:ext cx="558125" cy="253398"/>
            </a:xfrm>
            <a:prstGeom prst="straightConnector1">
              <a:avLst/>
            </a:prstGeom>
            <a:ln w="38100">
              <a:solidFill>
                <a:srgbClr val="F25B5D"/>
              </a:solidFill>
              <a:prstDash val="solid"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线箭头连接符 324">
              <a:extLst>
                <a:ext uri="{FF2B5EF4-FFF2-40B4-BE49-F238E27FC236}">
                  <a16:creationId xmlns:a16="http://schemas.microsoft.com/office/drawing/2014/main" id="{6CD86853-C09B-6713-39C9-7D7819761A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4382" y="4640199"/>
              <a:ext cx="335466" cy="208468"/>
            </a:xfrm>
            <a:prstGeom prst="straightConnector1">
              <a:avLst/>
            </a:prstGeom>
            <a:ln w="38100">
              <a:solidFill>
                <a:srgbClr val="F25B5D"/>
              </a:solidFill>
              <a:prstDash val="solid"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5" name="组合 334">
            <a:extLst>
              <a:ext uri="{FF2B5EF4-FFF2-40B4-BE49-F238E27FC236}">
                <a16:creationId xmlns:a16="http://schemas.microsoft.com/office/drawing/2014/main" id="{DC91F505-7E64-E4F5-362F-78FF7D47792D}"/>
              </a:ext>
            </a:extLst>
          </p:cNvPr>
          <p:cNvGrpSpPr/>
          <p:nvPr/>
        </p:nvGrpSpPr>
        <p:grpSpPr>
          <a:xfrm>
            <a:off x="7859864" y="1234330"/>
            <a:ext cx="3089200" cy="469201"/>
            <a:chOff x="6229093" y="1989394"/>
            <a:chExt cx="3089200" cy="469201"/>
          </a:xfrm>
        </p:grpSpPr>
        <p:cxnSp>
          <p:nvCxnSpPr>
            <p:cNvPr id="330" name="直线连接符 329">
              <a:extLst>
                <a:ext uri="{FF2B5EF4-FFF2-40B4-BE49-F238E27FC236}">
                  <a16:creationId xmlns:a16="http://schemas.microsoft.com/office/drawing/2014/main" id="{58B9BB18-3393-C6D9-B404-B98CB3A7A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9748" y="2184846"/>
              <a:ext cx="80802" cy="27374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文本框 330">
              <a:extLst>
                <a:ext uri="{FF2B5EF4-FFF2-40B4-BE49-F238E27FC236}">
                  <a16:creationId xmlns:a16="http://schemas.microsoft.com/office/drawing/2014/main" id="{EA350CC1-768B-2A9C-1873-72956D1F7558}"/>
                </a:ext>
              </a:extLst>
            </p:cNvPr>
            <p:cNvSpPr txBox="1"/>
            <p:nvPr/>
          </p:nvSpPr>
          <p:spPr>
            <a:xfrm>
              <a:off x="6229093" y="1989394"/>
              <a:ext cx="3089200" cy="26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/>
                <a:t>Ring </a:t>
              </a:r>
              <a:r>
                <a:rPr lang="en-US" sz="1000" err="1"/>
                <a:t>allreduce</a:t>
              </a:r>
              <a:r>
                <a:rPr lang="en-US" sz="1000"/>
                <a:t> for </a:t>
              </a:r>
              <a:r>
                <a:rPr lang="en-US" sz="1000" b="1"/>
                <a:t>data parallelism (DP)</a:t>
              </a:r>
            </a:p>
          </p:txBody>
        </p:sp>
      </p:grpSp>
      <p:pic>
        <p:nvPicPr>
          <p:cNvPr id="40" name="图形 39">
            <a:extLst>
              <a:ext uri="{FF2B5EF4-FFF2-40B4-BE49-F238E27FC236}">
                <a16:creationId xmlns:a16="http://schemas.microsoft.com/office/drawing/2014/main" id="{C29D60A9-F887-1AF5-0938-6D9F8748F2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75847" y="5027833"/>
            <a:ext cx="4874400" cy="1582488"/>
          </a:xfrm>
          <a:prstGeom prst="rect">
            <a:avLst/>
          </a:prstGeom>
        </p:spPr>
      </p:pic>
      <p:pic>
        <p:nvPicPr>
          <p:cNvPr id="63" name="图形 62">
            <a:extLst>
              <a:ext uri="{FF2B5EF4-FFF2-40B4-BE49-F238E27FC236}">
                <a16:creationId xmlns:a16="http://schemas.microsoft.com/office/drawing/2014/main" id="{6B86E383-79F6-DBCA-209C-3D97E694C1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83406" y="5023656"/>
            <a:ext cx="4874400" cy="1582488"/>
          </a:xfrm>
          <a:prstGeom prst="rect">
            <a:avLst/>
          </a:prstGeom>
        </p:spPr>
      </p:pic>
      <p:pic>
        <p:nvPicPr>
          <p:cNvPr id="449" name="图形 448">
            <a:extLst>
              <a:ext uri="{FF2B5EF4-FFF2-40B4-BE49-F238E27FC236}">
                <a16:creationId xmlns:a16="http://schemas.microsoft.com/office/drawing/2014/main" id="{6FC56F3B-DCC3-3883-E343-4D982656893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077026" y="5033416"/>
            <a:ext cx="4874400" cy="15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12" grpId="0" animBg="1"/>
      <p:bldP spid="214" grpId="0" animBg="1"/>
      <p:bldP spid="215" grpId="0" animBg="1"/>
      <p:bldP spid="216" grpId="0" animBg="1"/>
      <p:bldP spid="218" grpId="0" animBg="1"/>
      <p:bldP spid="231" grpId="0" animBg="1"/>
      <p:bldP spid="239" grpId="0" animBg="1"/>
      <p:bldP spid="240" grpId="0"/>
      <p:bldP spid="241" grpId="0" animBg="1"/>
      <p:bldP spid="242" grpId="0"/>
      <p:bldP spid="425" grpId="0"/>
      <p:bldP spid="439" grpId="0"/>
      <p:bldP spid="444" grpId="0" animBg="1"/>
      <p:bldP spid="445" grpId="0" animBg="1"/>
      <p:bldP spid="447" grpId="0" animBg="1"/>
      <p:bldP spid="4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组合 460">
            <a:extLst>
              <a:ext uri="{FF2B5EF4-FFF2-40B4-BE49-F238E27FC236}">
                <a16:creationId xmlns:a16="http://schemas.microsoft.com/office/drawing/2014/main" id="{B3D9E8F8-8D3B-9077-72B9-FA9CB6E58B4F}"/>
              </a:ext>
            </a:extLst>
          </p:cNvPr>
          <p:cNvGrpSpPr/>
          <p:nvPr/>
        </p:nvGrpSpPr>
        <p:grpSpPr>
          <a:xfrm>
            <a:off x="6070588" y="1255423"/>
            <a:ext cx="4883918" cy="1965341"/>
            <a:chOff x="4439817" y="2010487"/>
            <a:chExt cx="4883918" cy="1965341"/>
          </a:xfrm>
        </p:grpSpPr>
        <p:grpSp>
          <p:nvGrpSpPr>
            <p:cNvPr id="460" name="组合 459">
              <a:extLst>
                <a:ext uri="{FF2B5EF4-FFF2-40B4-BE49-F238E27FC236}">
                  <a16:creationId xmlns:a16="http://schemas.microsoft.com/office/drawing/2014/main" id="{C19A2239-1F71-7892-1D2A-EB380161EF5D}"/>
                </a:ext>
              </a:extLst>
            </p:cNvPr>
            <p:cNvGrpSpPr/>
            <p:nvPr/>
          </p:nvGrpSpPr>
          <p:grpSpPr>
            <a:xfrm>
              <a:off x="4439817" y="2010487"/>
              <a:ext cx="4883918" cy="1965341"/>
              <a:chOff x="4439817" y="2010487"/>
              <a:chExt cx="4883918" cy="1965341"/>
            </a:xfrm>
          </p:grpSpPr>
          <p:grpSp>
            <p:nvGrpSpPr>
              <p:cNvPr id="457" name="组合 456">
                <a:extLst>
                  <a:ext uri="{FF2B5EF4-FFF2-40B4-BE49-F238E27FC236}">
                    <a16:creationId xmlns:a16="http://schemas.microsoft.com/office/drawing/2014/main" id="{3DC97A1A-682F-055F-BE63-BF363532EDA0}"/>
                  </a:ext>
                </a:extLst>
              </p:cNvPr>
              <p:cNvGrpSpPr/>
              <p:nvPr/>
            </p:nvGrpSpPr>
            <p:grpSpPr>
              <a:xfrm>
                <a:off x="4439817" y="2010487"/>
                <a:ext cx="4883918" cy="1965341"/>
                <a:chOff x="4439817" y="2010487"/>
                <a:chExt cx="4883918" cy="1965341"/>
              </a:xfrm>
            </p:grpSpPr>
            <p:sp>
              <p:nvSpPr>
                <p:cNvPr id="146" name="圆角矩形 145">
                  <a:extLst>
                    <a:ext uri="{FF2B5EF4-FFF2-40B4-BE49-F238E27FC236}">
                      <a16:creationId xmlns:a16="http://schemas.microsoft.com/office/drawing/2014/main" id="{7C50AC04-437E-CCE3-A734-74D0752E2F8A}"/>
                    </a:ext>
                  </a:extLst>
                </p:cNvPr>
                <p:cNvSpPr/>
                <p:nvPr/>
              </p:nvSpPr>
              <p:spPr>
                <a:xfrm>
                  <a:off x="4439817" y="2016392"/>
                  <a:ext cx="4883918" cy="1959436"/>
                </a:xfrm>
                <a:prstGeom prst="roundRect">
                  <a:avLst>
                    <a:gd name="adj" fmla="val 4914"/>
                  </a:avLst>
                </a:prstGeom>
                <a:solidFill>
                  <a:srgbClr val="F2F2F2">
                    <a:alpha val="69804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0" name="文本框 219">
                      <a:extLst>
                        <a:ext uri="{FF2B5EF4-FFF2-40B4-BE49-F238E27FC236}">
                          <a16:creationId xmlns:a16="http://schemas.microsoft.com/office/drawing/2014/main" id="{A5A75692-AAE9-4E62-6CE2-C99A8ECACD34}"/>
                        </a:ext>
                      </a:extLst>
                    </p:cNvPr>
                    <p:cNvSpPr txBox="1"/>
                    <p:nvPr/>
                  </p:nvSpPr>
                  <p:spPr>
                    <a:xfrm rot="10800000">
                      <a:off x="4680932" y="2010487"/>
                      <a:ext cx="503583" cy="351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1600" b="1"/>
                    </a:p>
                  </p:txBody>
                </p:sp>
              </mc:Choice>
              <mc:Fallback xmlns="">
                <p:sp>
                  <p:nvSpPr>
                    <p:cNvPr id="220" name="文本框 219">
                      <a:extLst>
                        <a:ext uri="{FF2B5EF4-FFF2-40B4-BE49-F238E27FC236}">
                          <a16:creationId xmlns:a16="http://schemas.microsoft.com/office/drawing/2014/main" id="{A5A75692-AAE9-4E62-6CE2-C99A8ECACD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>
                      <a:off x="4680932" y="2010487"/>
                      <a:ext cx="503583" cy="3510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文本框 148">
                    <a:extLst>
                      <a:ext uri="{FF2B5EF4-FFF2-40B4-BE49-F238E27FC236}">
                        <a16:creationId xmlns:a16="http://schemas.microsoft.com/office/drawing/2014/main" id="{EBB621ED-876C-44EB-AA74-3BAB42C7DFA4}"/>
                      </a:ext>
                    </a:extLst>
                  </p:cNvPr>
                  <p:cNvSpPr txBox="1"/>
                  <p:nvPr/>
                </p:nvSpPr>
                <p:spPr>
                  <a:xfrm>
                    <a:off x="4713023" y="2836205"/>
                    <a:ext cx="503583" cy="351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b="1"/>
                  </a:p>
                </p:txBody>
              </p:sp>
            </mc:Choice>
            <mc:Fallback xmlns="">
              <p:sp>
                <p:nvSpPr>
                  <p:cNvPr id="149" name="文本框 148">
                    <a:extLst>
                      <a:ext uri="{FF2B5EF4-FFF2-40B4-BE49-F238E27FC236}">
                        <a16:creationId xmlns:a16="http://schemas.microsoft.com/office/drawing/2014/main" id="{EBB621ED-876C-44EB-AA74-3BAB42C7DF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3023" y="2836205"/>
                    <a:ext cx="503583" cy="3510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9" name="组合 458">
              <a:extLst>
                <a:ext uri="{FF2B5EF4-FFF2-40B4-BE49-F238E27FC236}">
                  <a16:creationId xmlns:a16="http://schemas.microsoft.com/office/drawing/2014/main" id="{0194DCAA-D6B8-56EE-7048-55C0CB189895}"/>
                </a:ext>
              </a:extLst>
            </p:cNvPr>
            <p:cNvGrpSpPr/>
            <p:nvPr/>
          </p:nvGrpSpPr>
          <p:grpSpPr>
            <a:xfrm>
              <a:off x="4476878" y="3159614"/>
              <a:ext cx="4754181" cy="763483"/>
              <a:chOff x="4476878" y="3159614"/>
              <a:chExt cx="4754181" cy="763483"/>
            </a:xfrm>
          </p:grpSpPr>
          <p:sp>
            <p:nvSpPr>
              <p:cNvPr id="205" name="圆角矩形 204">
                <a:extLst>
                  <a:ext uri="{FF2B5EF4-FFF2-40B4-BE49-F238E27FC236}">
                    <a16:creationId xmlns:a16="http://schemas.microsoft.com/office/drawing/2014/main" id="{0851CDE0-4B2C-79BC-CEBF-91DAD4BDCE84}"/>
                  </a:ext>
                </a:extLst>
              </p:cNvPr>
              <p:cNvSpPr/>
              <p:nvPr/>
            </p:nvSpPr>
            <p:spPr>
              <a:xfrm>
                <a:off x="4492702" y="3159614"/>
                <a:ext cx="4738357" cy="763483"/>
              </a:xfrm>
              <a:prstGeom prst="roundRect">
                <a:avLst>
                  <a:gd name="adj" fmla="val 4914"/>
                </a:avLst>
              </a:prstGeom>
              <a:solidFill>
                <a:srgbClr val="F67B5E">
                  <a:alpha val="30196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文本框 205">
                <a:extLst>
                  <a:ext uri="{FF2B5EF4-FFF2-40B4-BE49-F238E27FC236}">
                    <a16:creationId xmlns:a16="http://schemas.microsoft.com/office/drawing/2014/main" id="{EFFDFA21-5E1F-67A2-554C-30B4AC0DFAE5}"/>
                  </a:ext>
                </a:extLst>
              </p:cNvPr>
              <p:cNvSpPr txBox="1"/>
              <p:nvPr/>
            </p:nvSpPr>
            <p:spPr>
              <a:xfrm>
                <a:off x="5042793" y="3203043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Comp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圆角矩形 206">
                <a:extLst>
                  <a:ext uri="{FF2B5EF4-FFF2-40B4-BE49-F238E27FC236}">
                    <a16:creationId xmlns:a16="http://schemas.microsoft.com/office/drawing/2014/main" id="{51C8BBAB-45B8-2AE9-399D-52FCF49AA9A9}"/>
                  </a:ext>
                </a:extLst>
              </p:cNvPr>
              <p:cNvSpPr/>
              <p:nvPr/>
            </p:nvSpPr>
            <p:spPr>
              <a:xfrm>
                <a:off x="5940298" y="3236614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文本框 207">
                <a:extLst>
                  <a:ext uri="{FF2B5EF4-FFF2-40B4-BE49-F238E27FC236}">
                    <a16:creationId xmlns:a16="http://schemas.microsoft.com/office/drawing/2014/main" id="{13A9A19D-3127-CD00-1D63-4626C1ECBA28}"/>
                  </a:ext>
                </a:extLst>
              </p:cNvPr>
              <p:cNvSpPr txBox="1"/>
              <p:nvPr/>
            </p:nvSpPr>
            <p:spPr>
              <a:xfrm>
                <a:off x="5042793" y="3414385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DP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09" name="圆角矩形 208">
                <a:extLst>
                  <a:ext uri="{FF2B5EF4-FFF2-40B4-BE49-F238E27FC236}">
                    <a16:creationId xmlns:a16="http://schemas.microsoft.com/office/drawing/2014/main" id="{52ADB86A-E53B-A91B-DA99-3FF1C0634867}"/>
                  </a:ext>
                </a:extLst>
              </p:cNvPr>
              <p:cNvSpPr/>
              <p:nvPr/>
            </p:nvSpPr>
            <p:spPr>
              <a:xfrm>
                <a:off x="5940298" y="3447956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文本框 209">
                <a:extLst>
                  <a:ext uri="{FF2B5EF4-FFF2-40B4-BE49-F238E27FC236}">
                    <a16:creationId xmlns:a16="http://schemas.microsoft.com/office/drawing/2014/main" id="{88B33F13-9A7E-A43B-D27F-7198F44A8051}"/>
                  </a:ext>
                </a:extLst>
              </p:cNvPr>
              <p:cNvSpPr txBox="1"/>
              <p:nvPr/>
            </p:nvSpPr>
            <p:spPr>
              <a:xfrm>
                <a:off x="5044136" y="3629804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kern="0">
                    <a:cs typeface="Calibri" panose="020F0502020204030204" pitchFamily="34" charset="0"/>
                  </a:rPr>
                  <a:t>PP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11" name="圆角矩形 210">
                <a:extLst>
                  <a:ext uri="{FF2B5EF4-FFF2-40B4-BE49-F238E27FC236}">
                    <a16:creationId xmlns:a16="http://schemas.microsoft.com/office/drawing/2014/main" id="{9F9AE27F-B6F0-6F01-4E77-130841A1E7A3}"/>
                  </a:ext>
                </a:extLst>
              </p:cNvPr>
              <p:cNvSpPr/>
              <p:nvPr/>
            </p:nvSpPr>
            <p:spPr>
              <a:xfrm>
                <a:off x="5941175" y="3663536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圆角矩形 228">
                <a:extLst>
                  <a:ext uri="{FF2B5EF4-FFF2-40B4-BE49-F238E27FC236}">
                    <a16:creationId xmlns:a16="http://schemas.microsoft.com/office/drawing/2014/main" id="{F5BC9BDA-0161-DC5D-9D98-41EF49A5A6B8}"/>
                  </a:ext>
                </a:extLst>
              </p:cNvPr>
              <p:cNvSpPr/>
              <p:nvPr/>
            </p:nvSpPr>
            <p:spPr>
              <a:xfrm rot="16200000">
                <a:off x="5443981" y="3431027"/>
                <a:ext cx="675696" cy="220659"/>
              </a:xfrm>
              <a:prstGeom prst="roundRect">
                <a:avLst>
                  <a:gd name="adj" fmla="val 21032"/>
                </a:avLst>
              </a:prstGeom>
              <a:solidFill>
                <a:srgbClr val="F9A96C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Streams</a:t>
                </a:r>
                <a:endParaRPr lang="en-US" sz="10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0" name="组合 229">
                <a:extLst>
                  <a:ext uri="{FF2B5EF4-FFF2-40B4-BE49-F238E27FC236}">
                    <a16:creationId xmlns:a16="http://schemas.microsoft.com/office/drawing/2014/main" id="{9CCA2A49-2CB9-E71A-3E74-F54C64CA7DAE}"/>
                  </a:ext>
                </a:extLst>
              </p:cNvPr>
              <p:cNvGrpSpPr/>
              <p:nvPr/>
            </p:nvGrpSpPr>
            <p:grpSpPr>
              <a:xfrm>
                <a:off x="4476878" y="3203337"/>
                <a:ext cx="847053" cy="676036"/>
                <a:chOff x="2362104" y="1427283"/>
                <a:chExt cx="821121" cy="655340"/>
              </a:xfrm>
            </p:grpSpPr>
            <p:sp>
              <p:nvSpPr>
                <p:cNvPr id="246" name="圆角矩形 245">
                  <a:extLst>
                    <a:ext uri="{FF2B5EF4-FFF2-40B4-BE49-F238E27FC236}">
                      <a16:creationId xmlns:a16="http://schemas.microsoft.com/office/drawing/2014/main" id="{BF23E908-2337-A615-107C-E216C77D0722}"/>
                    </a:ext>
                  </a:extLst>
                </p:cNvPr>
                <p:cNvSpPr/>
                <p:nvPr/>
              </p:nvSpPr>
              <p:spPr>
                <a:xfrm>
                  <a:off x="2430710" y="1427283"/>
                  <a:ext cx="683909" cy="655340"/>
                </a:xfrm>
                <a:prstGeom prst="roundRect">
                  <a:avLst>
                    <a:gd name="adj" fmla="val 8699"/>
                  </a:avLst>
                </a:prstGeom>
                <a:solidFill>
                  <a:srgbClr val="F2F2F2">
                    <a:alpha val="40392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7" name="组合 246">
                  <a:extLst>
                    <a:ext uri="{FF2B5EF4-FFF2-40B4-BE49-F238E27FC236}">
                      <a16:creationId xmlns:a16="http://schemas.microsoft.com/office/drawing/2014/main" id="{E13171EB-4416-E28A-0E3F-AB43BCFE5D45}"/>
                    </a:ext>
                  </a:extLst>
                </p:cNvPr>
                <p:cNvGrpSpPr/>
                <p:nvPr/>
              </p:nvGrpSpPr>
              <p:grpSpPr>
                <a:xfrm>
                  <a:off x="2362104" y="1458742"/>
                  <a:ext cx="821121" cy="611115"/>
                  <a:chOff x="3988892" y="756072"/>
                  <a:chExt cx="821121" cy="611115"/>
                </a:xfrm>
              </p:grpSpPr>
              <p:pic>
                <p:nvPicPr>
                  <p:cNvPr id="248" name="图形 247">
                    <a:extLst>
                      <a:ext uri="{FF2B5EF4-FFF2-40B4-BE49-F238E27FC236}">
                        <a16:creationId xmlns:a16="http://schemas.microsoft.com/office/drawing/2014/main" id="{DBBB55BA-97CB-3319-29FA-291B323955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23048" y="756072"/>
                    <a:ext cx="352808" cy="352808"/>
                  </a:xfrm>
                  <a:prstGeom prst="rect">
                    <a:avLst/>
                  </a:prstGeom>
                </p:spPr>
              </p:pic>
              <p:sp>
                <p:nvSpPr>
                  <p:cNvPr id="249" name="文本框 248">
                    <a:extLst>
                      <a:ext uri="{FF2B5EF4-FFF2-40B4-BE49-F238E27FC236}">
                        <a16:creationId xmlns:a16="http://schemas.microsoft.com/office/drawing/2014/main" id="{A7E34FE2-88A7-7C2F-BC28-E55537DE7D4E}"/>
                      </a:ext>
                    </a:extLst>
                  </p:cNvPr>
                  <p:cNvSpPr txBox="1"/>
                  <p:nvPr/>
                </p:nvSpPr>
                <p:spPr>
                  <a:xfrm>
                    <a:off x="3988892" y="1059410"/>
                    <a:ext cx="8211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rPr>
                      <a:t>Node </a:t>
                    </a:r>
                    <a:r>
                      <a:rPr lang="en-US" sz="1400" b="1" kern="0">
                        <a:cs typeface="Calibri" panose="020F0502020204030204" pitchFamily="34" charset="0"/>
                      </a:rPr>
                      <a:t>0</a:t>
                    </a:r>
                    <a:endParaRPr kumimoji="0" lang="en-US" sz="1400" b="1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458" name="组合 457">
              <a:extLst>
                <a:ext uri="{FF2B5EF4-FFF2-40B4-BE49-F238E27FC236}">
                  <a16:creationId xmlns:a16="http://schemas.microsoft.com/office/drawing/2014/main" id="{36E0FF97-8196-4DA9-CBB7-BAB365698373}"/>
                </a:ext>
              </a:extLst>
            </p:cNvPr>
            <p:cNvGrpSpPr/>
            <p:nvPr/>
          </p:nvGrpSpPr>
          <p:grpSpPr>
            <a:xfrm>
              <a:off x="4476878" y="2192618"/>
              <a:ext cx="4766745" cy="763483"/>
              <a:chOff x="4476878" y="2192618"/>
              <a:chExt cx="4766745" cy="763483"/>
            </a:xfrm>
          </p:grpSpPr>
          <p:sp>
            <p:nvSpPr>
              <p:cNvPr id="148" name="圆角矩形 147">
                <a:extLst>
                  <a:ext uri="{FF2B5EF4-FFF2-40B4-BE49-F238E27FC236}">
                    <a16:creationId xmlns:a16="http://schemas.microsoft.com/office/drawing/2014/main" id="{EBD06F27-4FE5-96CD-50E5-3290B3F8D366}"/>
                  </a:ext>
                </a:extLst>
              </p:cNvPr>
              <p:cNvSpPr/>
              <p:nvPr/>
            </p:nvSpPr>
            <p:spPr>
              <a:xfrm>
                <a:off x="4505266" y="2192618"/>
                <a:ext cx="4738357" cy="763483"/>
              </a:xfrm>
              <a:prstGeom prst="roundRect">
                <a:avLst>
                  <a:gd name="adj" fmla="val 4914"/>
                </a:avLst>
              </a:prstGeom>
              <a:solidFill>
                <a:srgbClr val="F67B5E">
                  <a:alpha val="30196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7" name="组合 196">
                <a:extLst>
                  <a:ext uri="{FF2B5EF4-FFF2-40B4-BE49-F238E27FC236}">
                    <a16:creationId xmlns:a16="http://schemas.microsoft.com/office/drawing/2014/main" id="{9CAE4BDB-FE52-ACA4-4E09-244C87BCB233}"/>
                  </a:ext>
                </a:extLst>
              </p:cNvPr>
              <p:cNvGrpSpPr/>
              <p:nvPr/>
            </p:nvGrpSpPr>
            <p:grpSpPr>
              <a:xfrm>
                <a:off x="4476878" y="2237170"/>
                <a:ext cx="847053" cy="676036"/>
                <a:chOff x="2362104" y="1427283"/>
                <a:chExt cx="821121" cy="655340"/>
              </a:xfrm>
            </p:grpSpPr>
            <p:sp>
              <p:nvSpPr>
                <p:cNvPr id="250" name="圆角矩形 249">
                  <a:extLst>
                    <a:ext uri="{FF2B5EF4-FFF2-40B4-BE49-F238E27FC236}">
                      <a16:creationId xmlns:a16="http://schemas.microsoft.com/office/drawing/2014/main" id="{9B2F2A80-09BC-EA13-2AE8-D03C47E6323C}"/>
                    </a:ext>
                  </a:extLst>
                </p:cNvPr>
                <p:cNvSpPr/>
                <p:nvPr/>
              </p:nvSpPr>
              <p:spPr>
                <a:xfrm>
                  <a:off x="2430710" y="1427283"/>
                  <a:ext cx="683909" cy="655340"/>
                </a:xfrm>
                <a:prstGeom prst="roundRect">
                  <a:avLst>
                    <a:gd name="adj" fmla="val 8699"/>
                  </a:avLst>
                </a:prstGeom>
                <a:solidFill>
                  <a:srgbClr val="F2F2F2">
                    <a:alpha val="40392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1" name="组合 250">
                  <a:extLst>
                    <a:ext uri="{FF2B5EF4-FFF2-40B4-BE49-F238E27FC236}">
                      <a16:creationId xmlns:a16="http://schemas.microsoft.com/office/drawing/2014/main" id="{258F2FDD-6DDC-51F0-C853-5DD906E7E333}"/>
                    </a:ext>
                  </a:extLst>
                </p:cNvPr>
                <p:cNvGrpSpPr/>
                <p:nvPr/>
              </p:nvGrpSpPr>
              <p:grpSpPr>
                <a:xfrm>
                  <a:off x="2362104" y="1458742"/>
                  <a:ext cx="821121" cy="611115"/>
                  <a:chOff x="3988892" y="756072"/>
                  <a:chExt cx="821121" cy="611115"/>
                </a:xfrm>
              </p:grpSpPr>
              <p:pic>
                <p:nvPicPr>
                  <p:cNvPr id="252" name="图形 251">
                    <a:extLst>
                      <a:ext uri="{FF2B5EF4-FFF2-40B4-BE49-F238E27FC236}">
                        <a16:creationId xmlns:a16="http://schemas.microsoft.com/office/drawing/2014/main" id="{734D981C-212B-32B1-8C7A-3FFE660A4E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23048" y="756072"/>
                    <a:ext cx="352808" cy="352808"/>
                  </a:xfrm>
                  <a:prstGeom prst="rect">
                    <a:avLst/>
                  </a:prstGeom>
                </p:spPr>
              </p:pic>
              <p:sp>
                <p:nvSpPr>
                  <p:cNvPr id="253" name="文本框 252">
                    <a:extLst>
                      <a:ext uri="{FF2B5EF4-FFF2-40B4-BE49-F238E27FC236}">
                        <a16:creationId xmlns:a16="http://schemas.microsoft.com/office/drawing/2014/main" id="{CABAA2BA-9FE3-7531-8F75-253A1C90A922}"/>
                      </a:ext>
                    </a:extLst>
                  </p:cNvPr>
                  <p:cNvSpPr txBox="1"/>
                  <p:nvPr/>
                </p:nvSpPr>
                <p:spPr>
                  <a:xfrm>
                    <a:off x="3988892" y="1059410"/>
                    <a:ext cx="8211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rPr>
                      <a:t>Node 8</a:t>
                    </a:r>
                  </a:p>
                </p:txBody>
              </p:sp>
            </p:grpSp>
          </p:grpSp>
          <p:sp>
            <p:nvSpPr>
              <p:cNvPr id="198" name="文本框 197">
                <a:extLst>
                  <a:ext uri="{FF2B5EF4-FFF2-40B4-BE49-F238E27FC236}">
                    <a16:creationId xmlns:a16="http://schemas.microsoft.com/office/drawing/2014/main" id="{1F4D51BC-62D0-F0A0-86A6-5F72B46E84A9}"/>
                  </a:ext>
                </a:extLst>
              </p:cNvPr>
              <p:cNvSpPr txBox="1"/>
              <p:nvPr/>
            </p:nvSpPr>
            <p:spPr>
              <a:xfrm>
                <a:off x="5044136" y="2236047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Comp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圆角矩形 198">
                <a:extLst>
                  <a:ext uri="{FF2B5EF4-FFF2-40B4-BE49-F238E27FC236}">
                    <a16:creationId xmlns:a16="http://schemas.microsoft.com/office/drawing/2014/main" id="{5D1C62E9-CB29-5E16-1BF5-BC5C1A71E800}"/>
                  </a:ext>
                </a:extLst>
              </p:cNvPr>
              <p:cNvSpPr/>
              <p:nvPr/>
            </p:nvSpPr>
            <p:spPr>
              <a:xfrm>
                <a:off x="5952862" y="2269618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文本框 200">
                <a:extLst>
                  <a:ext uri="{FF2B5EF4-FFF2-40B4-BE49-F238E27FC236}">
                    <a16:creationId xmlns:a16="http://schemas.microsoft.com/office/drawing/2014/main" id="{09C6EA23-CCF1-D78D-BC51-3139D10FDCC8}"/>
                  </a:ext>
                </a:extLst>
              </p:cNvPr>
              <p:cNvSpPr txBox="1"/>
              <p:nvPr/>
            </p:nvSpPr>
            <p:spPr>
              <a:xfrm>
                <a:off x="5044136" y="2447389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DP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圆角矩形 201">
                <a:extLst>
                  <a:ext uri="{FF2B5EF4-FFF2-40B4-BE49-F238E27FC236}">
                    <a16:creationId xmlns:a16="http://schemas.microsoft.com/office/drawing/2014/main" id="{262B464F-E3CE-689B-7655-2B4A96DF456B}"/>
                  </a:ext>
                </a:extLst>
              </p:cNvPr>
              <p:cNvSpPr/>
              <p:nvPr/>
            </p:nvSpPr>
            <p:spPr>
              <a:xfrm>
                <a:off x="5952862" y="2480960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文本框 202">
                <a:extLst>
                  <a:ext uri="{FF2B5EF4-FFF2-40B4-BE49-F238E27FC236}">
                    <a16:creationId xmlns:a16="http://schemas.microsoft.com/office/drawing/2014/main" id="{AFED73F6-54CC-439A-6868-622AB0145506}"/>
                  </a:ext>
                </a:extLst>
              </p:cNvPr>
              <p:cNvSpPr txBox="1"/>
              <p:nvPr/>
            </p:nvSpPr>
            <p:spPr>
              <a:xfrm>
                <a:off x="5044136" y="2662969"/>
                <a:ext cx="672018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kern="0">
                    <a:cs typeface="Calibri" panose="020F0502020204030204" pitchFamily="34" charset="0"/>
                  </a:rPr>
                  <a:t>PP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圆角矩形 203">
                <a:extLst>
                  <a:ext uri="{FF2B5EF4-FFF2-40B4-BE49-F238E27FC236}">
                    <a16:creationId xmlns:a16="http://schemas.microsoft.com/office/drawing/2014/main" id="{8804B532-252A-1EB6-151A-DD31FDBDCF44}"/>
                  </a:ext>
                </a:extLst>
              </p:cNvPr>
              <p:cNvSpPr/>
              <p:nvPr/>
            </p:nvSpPr>
            <p:spPr>
              <a:xfrm>
                <a:off x="5953738" y="2690222"/>
                <a:ext cx="3167627" cy="186854"/>
              </a:xfrm>
              <a:prstGeom prst="roundRect">
                <a:avLst>
                  <a:gd name="adj" fmla="val 16719"/>
                </a:avLst>
              </a:prstGeom>
              <a:solidFill>
                <a:srgbClr val="F67B5E">
                  <a:alpha val="1451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圆角矩形 231">
                <a:extLst>
                  <a:ext uri="{FF2B5EF4-FFF2-40B4-BE49-F238E27FC236}">
                    <a16:creationId xmlns:a16="http://schemas.microsoft.com/office/drawing/2014/main" id="{CAB29982-D0E5-F557-4852-08F422F253D0}"/>
                  </a:ext>
                </a:extLst>
              </p:cNvPr>
              <p:cNvSpPr/>
              <p:nvPr/>
            </p:nvSpPr>
            <p:spPr>
              <a:xfrm rot="16200000">
                <a:off x="5462557" y="2464030"/>
                <a:ext cx="675696" cy="220659"/>
              </a:xfrm>
              <a:prstGeom prst="roundRect">
                <a:avLst>
                  <a:gd name="adj" fmla="val 21032"/>
                </a:avLst>
              </a:prstGeom>
              <a:solidFill>
                <a:srgbClr val="F9A96C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Streams</a:t>
                </a:r>
                <a:endParaRPr lang="en-US" sz="1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32" name="组合 431">
            <a:extLst>
              <a:ext uri="{FF2B5EF4-FFF2-40B4-BE49-F238E27FC236}">
                <a16:creationId xmlns:a16="http://schemas.microsoft.com/office/drawing/2014/main" id="{F7A93827-FF76-4F73-16EF-BBD969E72BA0}"/>
              </a:ext>
            </a:extLst>
          </p:cNvPr>
          <p:cNvGrpSpPr/>
          <p:nvPr/>
        </p:nvGrpSpPr>
        <p:grpSpPr>
          <a:xfrm>
            <a:off x="1451913" y="1692325"/>
            <a:ext cx="1024350" cy="4133687"/>
            <a:chOff x="687600" y="1281600"/>
            <a:chExt cx="1024350" cy="4133687"/>
          </a:xfrm>
        </p:grpSpPr>
        <p:sp>
          <p:nvSpPr>
            <p:cNvPr id="426" name="圆角矩形 425">
              <a:extLst>
                <a:ext uri="{FF2B5EF4-FFF2-40B4-BE49-F238E27FC236}">
                  <a16:creationId xmlns:a16="http://schemas.microsoft.com/office/drawing/2014/main" id="{49F6E4B4-1CFB-F775-FCB3-8E7438AB31CE}"/>
                </a:ext>
              </a:extLst>
            </p:cNvPr>
            <p:cNvSpPr/>
            <p:nvPr/>
          </p:nvSpPr>
          <p:spPr>
            <a:xfrm>
              <a:off x="738453" y="1595208"/>
              <a:ext cx="919069" cy="3820079"/>
            </a:xfrm>
            <a:prstGeom prst="roundRect">
              <a:avLst>
                <a:gd name="adj" fmla="val 6909"/>
              </a:avLst>
            </a:prstGeom>
            <a:noFill/>
            <a:ln>
              <a:solidFill>
                <a:srgbClr val="D84E8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文本框 429">
              <a:extLst>
                <a:ext uri="{FF2B5EF4-FFF2-40B4-BE49-F238E27FC236}">
                  <a16:creationId xmlns:a16="http://schemas.microsoft.com/office/drawing/2014/main" id="{7A287882-19EB-FA70-33E2-2F3F99D1E264}"/>
                </a:ext>
              </a:extLst>
            </p:cNvPr>
            <p:cNvSpPr txBox="1"/>
            <p:nvPr/>
          </p:nvSpPr>
          <p:spPr>
            <a:xfrm>
              <a:off x="687600" y="1281600"/>
              <a:ext cx="1024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Partition 0</a:t>
              </a:r>
            </a:p>
          </p:txBody>
        </p:sp>
      </p:grpSp>
      <p:grpSp>
        <p:nvGrpSpPr>
          <p:cNvPr id="433" name="组合 432">
            <a:extLst>
              <a:ext uri="{FF2B5EF4-FFF2-40B4-BE49-F238E27FC236}">
                <a16:creationId xmlns:a16="http://schemas.microsoft.com/office/drawing/2014/main" id="{F7C376CD-FEFF-0993-8F56-FB01FF5D69A7}"/>
              </a:ext>
            </a:extLst>
          </p:cNvPr>
          <p:cNvGrpSpPr/>
          <p:nvPr/>
        </p:nvGrpSpPr>
        <p:grpSpPr>
          <a:xfrm>
            <a:off x="2997089" y="1692325"/>
            <a:ext cx="1024350" cy="4133686"/>
            <a:chOff x="2232776" y="1281600"/>
            <a:chExt cx="1024350" cy="4133686"/>
          </a:xfrm>
        </p:grpSpPr>
        <p:sp>
          <p:nvSpPr>
            <p:cNvPr id="429" name="圆角矩形 428">
              <a:extLst>
                <a:ext uri="{FF2B5EF4-FFF2-40B4-BE49-F238E27FC236}">
                  <a16:creationId xmlns:a16="http://schemas.microsoft.com/office/drawing/2014/main" id="{669D52C4-1399-7FA2-52B2-D308031C3B1C}"/>
                </a:ext>
              </a:extLst>
            </p:cNvPr>
            <p:cNvSpPr/>
            <p:nvPr/>
          </p:nvSpPr>
          <p:spPr>
            <a:xfrm>
              <a:off x="2269257" y="1595207"/>
              <a:ext cx="936017" cy="3820079"/>
            </a:xfrm>
            <a:prstGeom prst="roundRect">
              <a:avLst>
                <a:gd name="adj" fmla="val 6909"/>
              </a:avLst>
            </a:prstGeom>
            <a:noFill/>
            <a:ln>
              <a:solidFill>
                <a:srgbClr val="D84E8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文本框 430">
              <a:extLst>
                <a:ext uri="{FF2B5EF4-FFF2-40B4-BE49-F238E27FC236}">
                  <a16:creationId xmlns:a16="http://schemas.microsoft.com/office/drawing/2014/main" id="{D93CB0FF-5126-EAED-4D24-37688EDA8105}"/>
                </a:ext>
              </a:extLst>
            </p:cNvPr>
            <p:cNvSpPr txBox="1"/>
            <p:nvPr/>
          </p:nvSpPr>
          <p:spPr>
            <a:xfrm>
              <a:off x="2232776" y="1281600"/>
              <a:ext cx="1024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Partition 1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4DE23A5-47B5-EC89-F9A5-15D70211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Real Application Traces: An Example</a:t>
            </a:r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6FC7A48E-2403-3A21-1357-7275A5FC474E}"/>
              </a:ext>
            </a:extLst>
          </p:cNvPr>
          <p:cNvGrpSpPr/>
          <p:nvPr/>
        </p:nvGrpSpPr>
        <p:grpSpPr>
          <a:xfrm>
            <a:off x="9714250" y="2172077"/>
            <a:ext cx="1001910" cy="269872"/>
            <a:chOff x="7674808" y="2675042"/>
            <a:chExt cx="971237" cy="261610"/>
          </a:xfrm>
        </p:grpSpPr>
        <p:cxnSp>
          <p:nvCxnSpPr>
            <p:cNvPr id="270" name="直线箭头连接符 269">
              <a:extLst>
                <a:ext uri="{FF2B5EF4-FFF2-40B4-BE49-F238E27FC236}">
                  <a16:creationId xmlns:a16="http://schemas.microsoft.com/office/drawing/2014/main" id="{F34C1352-55CB-104D-F3DB-D10538A38E2C}"/>
                </a:ext>
              </a:extLst>
            </p:cNvPr>
            <p:cNvCxnSpPr>
              <a:cxnSpLocks/>
            </p:cNvCxnSpPr>
            <p:nvPr/>
          </p:nvCxnSpPr>
          <p:spPr>
            <a:xfrm>
              <a:off x="7674808" y="2805847"/>
              <a:ext cx="4844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文本框 270">
              <a:extLst>
                <a:ext uri="{FF2B5EF4-FFF2-40B4-BE49-F238E27FC236}">
                  <a16:creationId xmlns:a16="http://schemas.microsoft.com/office/drawing/2014/main" id="{BA3DD5E9-2002-8113-1E2A-635AD0BA5F0D}"/>
                </a:ext>
              </a:extLst>
            </p:cNvPr>
            <p:cNvSpPr txBox="1"/>
            <p:nvPr/>
          </p:nvSpPr>
          <p:spPr>
            <a:xfrm>
              <a:off x="8100427" y="2675042"/>
              <a:ext cx="545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/>
                <a:t>Time</a:t>
              </a:r>
            </a:p>
          </p:txBody>
        </p:sp>
      </p:grpSp>
      <p:sp>
        <p:nvSpPr>
          <p:cNvPr id="200" name="圆角矩形 199">
            <a:extLst>
              <a:ext uri="{FF2B5EF4-FFF2-40B4-BE49-F238E27FC236}">
                <a16:creationId xmlns:a16="http://schemas.microsoft.com/office/drawing/2014/main" id="{CFC7C2BA-2199-419D-2A09-0DDAC6A65C11}"/>
              </a:ext>
            </a:extLst>
          </p:cNvPr>
          <p:cNvSpPr/>
          <p:nvPr/>
        </p:nvSpPr>
        <p:spPr>
          <a:xfrm>
            <a:off x="7598387" y="1531561"/>
            <a:ext cx="518671" cy="152261"/>
          </a:xfrm>
          <a:prstGeom prst="roundRect">
            <a:avLst>
              <a:gd name="adj" fmla="val 28030"/>
            </a:avLst>
          </a:prstGeom>
          <a:solidFill>
            <a:srgbClr val="F67B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BWD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12" name="圆角矩形 211">
            <a:extLst>
              <a:ext uri="{FF2B5EF4-FFF2-40B4-BE49-F238E27FC236}">
                <a16:creationId xmlns:a16="http://schemas.microsoft.com/office/drawing/2014/main" id="{FC03EE52-061A-1DFA-604D-A09C3BFB2499}"/>
              </a:ext>
            </a:extLst>
          </p:cNvPr>
          <p:cNvSpPr/>
          <p:nvPr/>
        </p:nvSpPr>
        <p:spPr>
          <a:xfrm>
            <a:off x="9534616" y="2710161"/>
            <a:ext cx="1120310" cy="152261"/>
          </a:xfrm>
          <a:prstGeom prst="roundRect">
            <a:avLst>
              <a:gd name="adj" fmla="val 28030"/>
            </a:avLst>
          </a:prstGeom>
          <a:solidFill>
            <a:srgbClr val="D94F8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err="1">
                <a:solidFill>
                  <a:schemeClr val="bg1"/>
                </a:solidFill>
              </a:rPr>
              <a:t>Allreduce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14" name="圆角矩形 213">
            <a:extLst>
              <a:ext uri="{FF2B5EF4-FFF2-40B4-BE49-F238E27FC236}">
                <a16:creationId xmlns:a16="http://schemas.microsoft.com/office/drawing/2014/main" id="{DB81E6D8-D656-FEEF-E3CA-34CC54789593}"/>
              </a:ext>
            </a:extLst>
          </p:cNvPr>
          <p:cNvSpPr/>
          <p:nvPr/>
        </p:nvSpPr>
        <p:spPr>
          <a:xfrm>
            <a:off x="8114856" y="1518149"/>
            <a:ext cx="1112167" cy="1577177"/>
          </a:xfrm>
          <a:prstGeom prst="roundRect">
            <a:avLst>
              <a:gd name="adj" fmla="val 0"/>
            </a:avLst>
          </a:prstGeom>
          <a:solidFill>
            <a:srgbClr val="D94F8A">
              <a:alpha val="20392"/>
            </a:srgbClr>
          </a:solidFill>
          <a:ln w="9525" cap="flat" cmpd="sng" algn="ctr">
            <a:solidFill>
              <a:srgbClr val="D94F8A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5" name="圆角矩形 214">
            <a:extLst>
              <a:ext uri="{FF2B5EF4-FFF2-40B4-BE49-F238E27FC236}">
                <a16:creationId xmlns:a16="http://schemas.microsoft.com/office/drawing/2014/main" id="{56DF5128-893F-02A2-2286-0B419C04AA8E}"/>
              </a:ext>
            </a:extLst>
          </p:cNvPr>
          <p:cNvSpPr/>
          <p:nvPr/>
        </p:nvSpPr>
        <p:spPr>
          <a:xfrm>
            <a:off x="8117058" y="1745312"/>
            <a:ext cx="1120310" cy="152261"/>
          </a:xfrm>
          <a:prstGeom prst="roundRect">
            <a:avLst>
              <a:gd name="adj" fmla="val 28030"/>
            </a:avLst>
          </a:prstGeom>
          <a:solidFill>
            <a:srgbClr val="D94F8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err="1">
                <a:solidFill>
                  <a:schemeClr val="bg1"/>
                </a:solidFill>
              </a:rPr>
              <a:t>Allreduce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16" name="圆角矩形 215">
            <a:extLst>
              <a:ext uri="{FF2B5EF4-FFF2-40B4-BE49-F238E27FC236}">
                <a16:creationId xmlns:a16="http://schemas.microsoft.com/office/drawing/2014/main" id="{F5DDC270-77CE-0EBA-28F9-0AB546F9E44D}"/>
              </a:ext>
            </a:extLst>
          </p:cNvPr>
          <p:cNvSpPr/>
          <p:nvPr/>
        </p:nvSpPr>
        <p:spPr>
          <a:xfrm>
            <a:off x="8333803" y="2925767"/>
            <a:ext cx="690448" cy="152261"/>
          </a:xfrm>
          <a:prstGeom prst="roundRect">
            <a:avLst>
              <a:gd name="adj" fmla="val 28030"/>
            </a:avLst>
          </a:prstGeom>
          <a:solidFill>
            <a:srgbClr val="F25B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Receive</a:t>
            </a:r>
          </a:p>
        </p:txBody>
      </p:sp>
      <p:cxnSp>
        <p:nvCxnSpPr>
          <p:cNvPr id="217" name="直线箭头连接符 216">
            <a:extLst>
              <a:ext uri="{FF2B5EF4-FFF2-40B4-BE49-F238E27FC236}">
                <a16:creationId xmlns:a16="http://schemas.microsoft.com/office/drawing/2014/main" id="{9EF4AC04-E3C0-0A81-E4C2-76B93446DF38}"/>
              </a:ext>
            </a:extLst>
          </p:cNvPr>
          <p:cNvCxnSpPr>
            <a:cxnSpLocks/>
            <a:stCxn id="231" idx="2"/>
            <a:endCxn id="216" idx="0"/>
          </p:cNvCxnSpPr>
          <p:nvPr/>
        </p:nvCxnSpPr>
        <p:spPr>
          <a:xfrm>
            <a:off x="8406379" y="2109556"/>
            <a:ext cx="272648" cy="816211"/>
          </a:xfrm>
          <a:prstGeom prst="straightConnector1">
            <a:avLst/>
          </a:prstGeom>
          <a:ln w="22225">
            <a:solidFill>
              <a:srgbClr val="F25B5D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圆角矩形 217">
            <a:extLst>
              <a:ext uri="{FF2B5EF4-FFF2-40B4-BE49-F238E27FC236}">
                <a16:creationId xmlns:a16="http://schemas.microsoft.com/office/drawing/2014/main" id="{88A92361-4939-435B-8C4F-EFDDC984849A}"/>
              </a:ext>
            </a:extLst>
          </p:cNvPr>
          <p:cNvSpPr/>
          <p:nvPr/>
        </p:nvSpPr>
        <p:spPr>
          <a:xfrm>
            <a:off x="9021204" y="2498846"/>
            <a:ext cx="518671" cy="152261"/>
          </a:xfrm>
          <a:prstGeom prst="roundRect">
            <a:avLst>
              <a:gd name="adj" fmla="val 28030"/>
            </a:avLst>
          </a:prstGeom>
          <a:solidFill>
            <a:srgbClr val="F67B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BWD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31" name="圆角矩形 230">
            <a:extLst>
              <a:ext uri="{FF2B5EF4-FFF2-40B4-BE49-F238E27FC236}">
                <a16:creationId xmlns:a16="http://schemas.microsoft.com/office/drawing/2014/main" id="{611FB9BA-E14F-9760-F1C8-8212D3AFF8BE}"/>
              </a:ext>
            </a:extLst>
          </p:cNvPr>
          <p:cNvSpPr/>
          <p:nvPr/>
        </p:nvSpPr>
        <p:spPr>
          <a:xfrm>
            <a:off x="8112997" y="1957295"/>
            <a:ext cx="586763" cy="152261"/>
          </a:xfrm>
          <a:prstGeom prst="roundRect">
            <a:avLst>
              <a:gd name="adj" fmla="val 28030"/>
            </a:avLst>
          </a:prstGeom>
          <a:solidFill>
            <a:srgbClr val="F25B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Send</a:t>
            </a:r>
          </a:p>
        </p:txBody>
      </p:sp>
      <p:grpSp>
        <p:nvGrpSpPr>
          <p:cNvPr id="456" name="组合 455">
            <a:extLst>
              <a:ext uri="{FF2B5EF4-FFF2-40B4-BE49-F238E27FC236}">
                <a16:creationId xmlns:a16="http://schemas.microsoft.com/office/drawing/2014/main" id="{F6FC2629-C8AF-C6CA-BC97-AEDA967D5870}"/>
              </a:ext>
            </a:extLst>
          </p:cNvPr>
          <p:cNvGrpSpPr/>
          <p:nvPr/>
        </p:nvGrpSpPr>
        <p:grpSpPr>
          <a:xfrm>
            <a:off x="8721190" y="1546690"/>
            <a:ext cx="1994871" cy="994778"/>
            <a:chOff x="7090419" y="2301754"/>
            <a:chExt cx="1994871" cy="994778"/>
          </a:xfrm>
        </p:grpSpPr>
        <p:sp>
          <p:nvSpPr>
            <p:cNvPr id="213" name="圆角矩形 212">
              <a:extLst>
                <a:ext uri="{FF2B5EF4-FFF2-40B4-BE49-F238E27FC236}">
                  <a16:creationId xmlns:a16="http://schemas.microsoft.com/office/drawing/2014/main" id="{2F18C7B3-E02D-94E8-165C-EC9A7B6502E3}"/>
                </a:ext>
              </a:extLst>
            </p:cNvPr>
            <p:cNvSpPr/>
            <p:nvPr/>
          </p:nvSpPr>
          <p:spPr>
            <a:xfrm>
              <a:off x="7682499" y="2301754"/>
              <a:ext cx="1402791" cy="559281"/>
            </a:xfrm>
            <a:prstGeom prst="roundRect">
              <a:avLst>
                <a:gd name="adj" fmla="val 10265"/>
              </a:avLst>
            </a:prstGeom>
            <a:solidFill>
              <a:srgbClr val="F2F2F2">
                <a:alpha val="5019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/>
                <a:t>Pipeline parallelism (PP)</a:t>
              </a:r>
              <a:r>
                <a:rPr lang="en-US" altLang="zh-CN" sz="1050"/>
                <a:t> affected by long running </a:t>
              </a:r>
              <a:r>
                <a:rPr lang="en-US" altLang="zh-CN" sz="1050" err="1"/>
                <a:t>allreduce</a:t>
              </a:r>
              <a:endParaRPr lang="en-US" altLang="zh-CN" sz="1050"/>
            </a:p>
          </p:txBody>
        </p:sp>
        <p:cxnSp>
          <p:nvCxnSpPr>
            <p:cNvPr id="238" name="直线连接符 237">
              <a:extLst>
                <a:ext uri="{FF2B5EF4-FFF2-40B4-BE49-F238E27FC236}">
                  <a16:creationId xmlns:a16="http://schemas.microsoft.com/office/drawing/2014/main" id="{66E96C38-4391-E593-A508-BE5B1FE799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0419" y="2878986"/>
              <a:ext cx="735130" cy="4175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圆角矩形 238">
            <a:extLst>
              <a:ext uri="{FF2B5EF4-FFF2-40B4-BE49-F238E27FC236}">
                <a16:creationId xmlns:a16="http://schemas.microsoft.com/office/drawing/2014/main" id="{67D9A993-5D79-0C56-C357-62096CBF9868}"/>
              </a:ext>
            </a:extLst>
          </p:cNvPr>
          <p:cNvSpPr/>
          <p:nvPr/>
        </p:nvSpPr>
        <p:spPr>
          <a:xfrm>
            <a:off x="7583632" y="1518150"/>
            <a:ext cx="1644403" cy="603863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F25B5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文本框 239">
                <a:extLst>
                  <a:ext uri="{FF2B5EF4-FFF2-40B4-BE49-F238E27FC236}">
                    <a16:creationId xmlns:a16="http://schemas.microsoft.com/office/drawing/2014/main" id="{FC715C5A-29B2-2867-4530-93F47C37A78F}"/>
                  </a:ext>
                </a:extLst>
              </p:cNvPr>
              <p:cNvSpPr txBox="1"/>
              <p:nvPr/>
            </p:nvSpPr>
            <p:spPr>
              <a:xfrm>
                <a:off x="7485380" y="1901587"/>
                <a:ext cx="738292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rgbClr val="F25B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1000" b="1">
                  <a:solidFill>
                    <a:srgbClr val="F25B5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0" name="文本框 239">
                <a:extLst>
                  <a:ext uri="{FF2B5EF4-FFF2-40B4-BE49-F238E27FC236}">
                    <a16:creationId xmlns:a16="http://schemas.microsoft.com/office/drawing/2014/main" id="{FC715C5A-29B2-2867-4530-93F47C37A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380" y="1901587"/>
                <a:ext cx="738292" cy="253997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" name="圆角矩形 240">
            <a:extLst>
              <a:ext uri="{FF2B5EF4-FFF2-40B4-BE49-F238E27FC236}">
                <a16:creationId xmlns:a16="http://schemas.microsoft.com/office/drawing/2014/main" id="{872903F5-2DC5-AD80-5378-5B6ED263B484}"/>
              </a:ext>
            </a:extLst>
          </p:cNvPr>
          <p:cNvSpPr/>
          <p:nvPr/>
        </p:nvSpPr>
        <p:spPr>
          <a:xfrm>
            <a:off x="9021205" y="2479427"/>
            <a:ext cx="1633723" cy="615899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F25B5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文本框 241">
                <a:extLst>
                  <a:ext uri="{FF2B5EF4-FFF2-40B4-BE49-F238E27FC236}">
                    <a16:creationId xmlns:a16="http://schemas.microsoft.com/office/drawing/2014/main" id="{F605DE73-7E59-0C74-47D1-476285857657}"/>
                  </a:ext>
                </a:extLst>
              </p:cNvPr>
              <p:cNvSpPr txBox="1"/>
              <p:nvPr/>
            </p:nvSpPr>
            <p:spPr>
              <a:xfrm>
                <a:off x="9779056" y="2873745"/>
                <a:ext cx="860066" cy="2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rgbClr val="F25B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000" b="1" i="1" smtClean="0">
                            <a:solidFill>
                              <a:srgbClr val="F25B5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000" b="1">
                  <a:solidFill>
                    <a:srgbClr val="F25B5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2" name="文本框 241">
                <a:extLst>
                  <a:ext uri="{FF2B5EF4-FFF2-40B4-BE49-F238E27FC236}">
                    <a16:creationId xmlns:a16="http://schemas.microsoft.com/office/drawing/2014/main" id="{F605DE73-7E59-0C74-47D1-476285857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56" y="2873745"/>
                <a:ext cx="860066" cy="253997"/>
              </a:xfrm>
              <a:prstGeom prst="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5" name="组合 454">
            <a:extLst>
              <a:ext uri="{FF2B5EF4-FFF2-40B4-BE49-F238E27FC236}">
                <a16:creationId xmlns:a16="http://schemas.microsoft.com/office/drawing/2014/main" id="{17D4F0B5-E1F1-7BD4-D81B-870D5B0282CD}"/>
              </a:ext>
            </a:extLst>
          </p:cNvPr>
          <p:cNvGrpSpPr/>
          <p:nvPr/>
        </p:nvGrpSpPr>
        <p:grpSpPr>
          <a:xfrm>
            <a:off x="6837648" y="1226198"/>
            <a:ext cx="1180945" cy="265665"/>
            <a:chOff x="5206877" y="1981262"/>
            <a:chExt cx="1180945" cy="265665"/>
          </a:xfrm>
        </p:grpSpPr>
        <p:sp>
          <p:nvSpPr>
            <p:cNvPr id="244" name="文本框 243">
              <a:extLst>
                <a:ext uri="{FF2B5EF4-FFF2-40B4-BE49-F238E27FC236}">
                  <a16:creationId xmlns:a16="http://schemas.microsoft.com/office/drawing/2014/main" id="{30B6BAE0-2232-8EB0-02D5-C0DE713D4218}"/>
                </a:ext>
              </a:extLst>
            </p:cNvPr>
            <p:cNvSpPr txBox="1"/>
            <p:nvPr/>
          </p:nvSpPr>
          <p:spPr>
            <a:xfrm>
              <a:off x="5206877" y="1981262"/>
              <a:ext cx="1180945" cy="2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/>
                <a:t>Backpropagation</a:t>
              </a:r>
              <a:endParaRPr lang="en-US" sz="1000" b="1"/>
            </a:p>
          </p:txBody>
        </p:sp>
        <p:cxnSp>
          <p:nvCxnSpPr>
            <p:cNvPr id="245" name="直线连接符 244">
              <a:extLst>
                <a:ext uri="{FF2B5EF4-FFF2-40B4-BE49-F238E27FC236}">
                  <a16:creationId xmlns:a16="http://schemas.microsoft.com/office/drawing/2014/main" id="{25A466FF-A743-2D88-EC22-D39FB829E1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79358" y="2177440"/>
              <a:ext cx="97133" cy="6948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5" name="文本框 424">
                <a:extLst>
                  <a:ext uri="{FF2B5EF4-FFF2-40B4-BE49-F238E27FC236}">
                    <a16:creationId xmlns:a16="http://schemas.microsoft.com/office/drawing/2014/main" id="{00A3C449-E0F3-28D4-EBEA-5366B804EDE7}"/>
                  </a:ext>
                </a:extLst>
              </p:cNvPr>
              <p:cNvSpPr txBox="1"/>
              <p:nvPr/>
            </p:nvSpPr>
            <p:spPr>
              <a:xfrm>
                <a:off x="1714746" y="4561304"/>
                <a:ext cx="503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425" name="文本框 424">
                <a:extLst>
                  <a:ext uri="{FF2B5EF4-FFF2-40B4-BE49-F238E27FC236}">
                    <a16:creationId xmlns:a16="http://schemas.microsoft.com/office/drawing/2014/main" id="{00A3C449-E0F3-28D4-EBEA-5366B804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746" y="4561304"/>
                <a:ext cx="50358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5" name="组合 274">
            <a:extLst>
              <a:ext uri="{FF2B5EF4-FFF2-40B4-BE49-F238E27FC236}">
                <a16:creationId xmlns:a16="http://schemas.microsoft.com/office/drawing/2014/main" id="{4047DC09-D93B-F4F9-AE8A-39E07D9072AF}"/>
              </a:ext>
            </a:extLst>
          </p:cNvPr>
          <p:cNvGrpSpPr/>
          <p:nvPr/>
        </p:nvGrpSpPr>
        <p:grpSpPr>
          <a:xfrm>
            <a:off x="1538711" y="2129256"/>
            <a:ext cx="847053" cy="676036"/>
            <a:chOff x="450646" y="1694777"/>
            <a:chExt cx="847053" cy="676036"/>
          </a:xfrm>
        </p:grpSpPr>
        <p:sp>
          <p:nvSpPr>
            <p:cNvPr id="272" name="圆角矩形 271">
              <a:extLst>
                <a:ext uri="{FF2B5EF4-FFF2-40B4-BE49-F238E27FC236}">
                  <a16:creationId xmlns:a16="http://schemas.microsoft.com/office/drawing/2014/main" id="{487BF9D3-68AC-C358-A1BE-A95FF18D5321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273" name="图形 272">
              <a:extLst>
                <a:ext uri="{FF2B5EF4-FFF2-40B4-BE49-F238E27FC236}">
                  <a16:creationId xmlns:a16="http://schemas.microsoft.com/office/drawing/2014/main" id="{09B8C9B2-EFDE-E26B-EA36-8DE55D454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274" name="文本框 273">
              <a:extLst>
                <a:ext uri="{FF2B5EF4-FFF2-40B4-BE49-F238E27FC236}">
                  <a16:creationId xmlns:a16="http://schemas.microsoft.com/office/drawing/2014/main" id="{EC29F40D-D99A-9E40-37BD-2346405E0FDD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lang="en-US" altLang="zh-CN" sz="1400" b="1" kern="0">
                  <a:cs typeface="Calibri" panose="020F0502020204030204" pitchFamily="34" charset="0"/>
                </a:rPr>
                <a:t>0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grpSp>
        <p:nvGrpSpPr>
          <p:cNvPr id="276" name="组合 275">
            <a:extLst>
              <a:ext uri="{FF2B5EF4-FFF2-40B4-BE49-F238E27FC236}">
                <a16:creationId xmlns:a16="http://schemas.microsoft.com/office/drawing/2014/main" id="{47D01DD6-4509-7003-DC7A-EB43BBF3E74E}"/>
              </a:ext>
            </a:extLst>
          </p:cNvPr>
          <p:cNvGrpSpPr/>
          <p:nvPr/>
        </p:nvGrpSpPr>
        <p:grpSpPr>
          <a:xfrm>
            <a:off x="3083213" y="2129256"/>
            <a:ext cx="847053" cy="676036"/>
            <a:chOff x="450646" y="1694777"/>
            <a:chExt cx="847053" cy="676036"/>
          </a:xfrm>
        </p:grpSpPr>
        <p:sp>
          <p:nvSpPr>
            <p:cNvPr id="277" name="圆角矩形 276">
              <a:extLst>
                <a:ext uri="{FF2B5EF4-FFF2-40B4-BE49-F238E27FC236}">
                  <a16:creationId xmlns:a16="http://schemas.microsoft.com/office/drawing/2014/main" id="{7C9E8CC4-D57F-AF48-DDB4-E5A91F85B7D7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278" name="图形 277">
              <a:extLst>
                <a:ext uri="{FF2B5EF4-FFF2-40B4-BE49-F238E27FC236}">
                  <a16:creationId xmlns:a16="http://schemas.microsoft.com/office/drawing/2014/main" id="{B0DFC86A-D83C-7463-A5FE-AA86CF485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279" name="文本框 278">
              <a:extLst>
                <a:ext uri="{FF2B5EF4-FFF2-40B4-BE49-F238E27FC236}">
                  <a16:creationId xmlns:a16="http://schemas.microsoft.com/office/drawing/2014/main" id="{108589B6-8BB5-8A4D-3318-D8D0367111AF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lang="en-US" altLang="zh-CN" sz="1400" b="1" kern="0">
                  <a:cs typeface="Calibri" panose="020F0502020204030204" pitchFamily="34" charset="0"/>
                </a:rPr>
                <a:t>8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cxnSp>
        <p:nvCxnSpPr>
          <p:cNvPr id="347" name="直线箭头连接符 346">
            <a:extLst>
              <a:ext uri="{FF2B5EF4-FFF2-40B4-BE49-F238E27FC236}">
                <a16:creationId xmlns:a16="http://schemas.microsoft.com/office/drawing/2014/main" id="{44027A75-B00C-3F2B-C0E3-8452482C14D5}"/>
              </a:ext>
            </a:extLst>
          </p:cNvPr>
          <p:cNvCxnSpPr>
            <a:cxnSpLocks/>
          </p:cNvCxnSpPr>
          <p:nvPr/>
        </p:nvCxnSpPr>
        <p:spPr>
          <a:xfrm flipH="1">
            <a:off x="3834296" y="2502896"/>
            <a:ext cx="307593" cy="1518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组合 368">
            <a:extLst>
              <a:ext uri="{FF2B5EF4-FFF2-40B4-BE49-F238E27FC236}">
                <a16:creationId xmlns:a16="http://schemas.microsoft.com/office/drawing/2014/main" id="{F2CF8FDC-AFF4-0B0E-965C-D78AAC20E3E8}"/>
              </a:ext>
            </a:extLst>
          </p:cNvPr>
          <p:cNvGrpSpPr/>
          <p:nvPr/>
        </p:nvGrpSpPr>
        <p:grpSpPr>
          <a:xfrm>
            <a:off x="1532730" y="2980637"/>
            <a:ext cx="847053" cy="676036"/>
            <a:chOff x="450646" y="1694777"/>
            <a:chExt cx="847053" cy="676036"/>
          </a:xfrm>
        </p:grpSpPr>
        <p:sp>
          <p:nvSpPr>
            <p:cNvPr id="384" name="圆角矩形 383">
              <a:extLst>
                <a:ext uri="{FF2B5EF4-FFF2-40B4-BE49-F238E27FC236}">
                  <a16:creationId xmlns:a16="http://schemas.microsoft.com/office/drawing/2014/main" id="{4F645880-DE63-D1D7-30FE-0B8782315E69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385" name="图形 384">
              <a:extLst>
                <a:ext uri="{FF2B5EF4-FFF2-40B4-BE49-F238E27FC236}">
                  <a16:creationId xmlns:a16="http://schemas.microsoft.com/office/drawing/2014/main" id="{73FFA15D-644D-0694-8197-B0336392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386" name="文本框 385">
              <a:extLst>
                <a:ext uri="{FF2B5EF4-FFF2-40B4-BE49-F238E27FC236}">
                  <a16:creationId xmlns:a16="http://schemas.microsoft.com/office/drawing/2014/main" id="{DC6663DE-E740-DFBA-1385-8337C782D127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lang="en-US" altLang="zh-CN" sz="1400" b="1" kern="0">
                  <a:cs typeface="Calibri" panose="020F0502020204030204" pitchFamily="34" charset="0"/>
                </a:rPr>
                <a:t>1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grpSp>
        <p:nvGrpSpPr>
          <p:cNvPr id="370" name="组合 369">
            <a:extLst>
              <a:ext uri="{FF2B5EF4-FFF2-40B4-BE49-F238E27FC236}">
                <a16:creationId xmlns:a16="http://schemas.microsoft.com/office/drawing/2014/main" id="{5A673C15-520C-BE29-C0E8-BC20C6CA33FE}"/>
              </a:ext>
            </a:extLst>
          </p:cNvPr>
          <p:cNvGrpSpPr/>
          <p:nvPr/>
        </p:nvGrpSpPr>
        <p:grpSpPr>
          <a:xfrm>
            <a:off x="3077232" y="2980637"/>
            <a:ext cx="847053" cy="676036"/>
            <a:chOff x="450646" y="1694777"/>
            <a:chExt cx="847053" cy="676036"/>
          </a:xfrm>
        </p:grpSpPr>
        <p:sp>
          <p:nvSpPr>
            <p:cNvPr id="381" name="圆角矩形 380">
              <a:extLst>
                <a:ext uri="{FF2B5EF4-FFF2-40B4-BE49-F238E27FC236}">
                  <a16:creationId xmlns:a16="http://schemas.microsoft.com/office/drawing/2014/main" id="{CD8919F3-614B-E01A-2901-006BAD1826EE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382" name="图形 381">
              <a:extLst>
                <a:ext uri="{FF2B5EF4-FFF2-40B4-BE49-F238E27FC236}">
                  <a16:creationId xmlns:a16="http://schemas.microsoft.com/office/drawing/2014/main" id="{83FA1CA5-FFDE-7E08-8A92-0584AD9F0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383" name="文本框 382">
              <a:extLst>
                <a:ext uri="{FF2B5EF4-FFF2-40B4-BE49-F238E27FC236}">
                  <a16:creationId xmlns:a16="http://schemas.microsoft.com/office/drawing/2014/main" id="{619EA973-CB6F-602B-D1FA-5FB86E7A2B45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9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cxnSp>
        <p:nvCxnSpPr>
          <p:cNvPr id="376" name="直线箭头连接符 375">
            <a:extLst>
              <a:ext uri="{FF2B5EF4-FFF2-40B4-BE49-F238E27FC236}">
                <a16:creationId xmlns:a16="http://schemas.microsoft.com/office/drawing/2014/main" id="{6BA69E32-C2E7-6A25-7DAA-1CD90D55303C}"/>
              </a:ext>
            </a:extLst>
          </p:cNvPr>
          <p:cNvCxnSpPr>
            <a:cxnSpLocks/>
          </p:cNvCxnSpPr>
          <p:nvPr/>
        </p:nvCxnSpPr>
        <p:spPr>
          <a:xfrm flipH="1">
            <a:off x="3828315" y="3354277"/>
            <a:ext cx="307593" cy="1518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8" name="组合 387">
            <a:extLst>
              <a:ext uri="{FF2B5EF4-FFF2-40B4-BE49-F238E27FC236}">
                <a16:creationId xmlns:a16="http://schemas.microsoft.com/office/drawing/2014/main" id="{68B6E399-2771-8DB5-7DC3-20FA0EA4CC44}"/>
              </a:ext>
            </a:extLst>
          </p:cNvPr>
          <p:cNvGrpSpPr/>
          <p:nvPr/>
        </p:nvGrpSpPr>
        <p:grpSpPr>
          <a:xfrm>
            <a:off x="1534421" y="3846436"/>
            <a:ext cx="847053" cy="676036"/>
            <a:chOff x="450646" y="1694777"/>
            <a:chExt cx="847053" cy="676036"/>
          </a:xfrm>
        </p:grpSpPr>
        <p:sp>
          <p:nvSpPr>
            <p:cNvPr id="403" name="圆角矩形 402">
              <a:extLst>
                <a:ext uri="{FF2B5EF4-FFF2-40B4-BE49-F238E27FC236}">
                  <a16:creationId xmlns:a16="http://schemas.microsoft.com/office/drawing/2014/main" id="{EEC43266-8E99-1952-7055-ABECC6BD8C1B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404" name="图形 403">
              <a:extLst>
                <a:ext uri="{FF2B5EF4-FFF2-40B4-BE49-F238E27FC236}">
                  <a16:creationId xmlns:a16="http://schemas.microsoft.com/office/drawing/2014/main" id="{ADFD1D50-869C-A0E0-EC84-0673D402F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405" name="文本框 404">
              <a:extLst>
                <a:ext uri="{FF2B5EF4-FFF2-40B4-BE49-F238E27FC236}">
                  <a16:creationId xmlns:a16="http://schemas.microsoft.com/office/drawing/2014/main" id="{07AD53C1-D551-EF7B-7632-39A56854CA62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2</a:t>
              </a:r>
            </a:p>
          </p:txBody>
        </p:sp>
      </p:grpSp>
      <p:grpSp>
        <p:nvGrpSpPr>
          <p:cNvPr id="389" name="组合 388">
            <a:extLst>
              <a:ext uri="{FF2B5EF4-FFF2-40B4-BE49-F238E27FC236}">
                <a16:creationId xmlns:a16="http://schemas.microsoft.com/office/drawing/2014/main" id="{931FECD3-5573-B8B6-CE4D-43C37BFD89B3}"/>
              </a:ext>
            </a:extLst>
          </p:cNvPr>
          <p:cNvGrpSpPr/>
          <p:nvPr/>
        </p:nvGrpSpPr>
        <p:grpSpPr>
          <a:xfrm>
            <a:off x="3078923" y="3846436"/>
            <a:ext cx="847053" cy="676036"/>
            <a:chOff x="450646" y="1694777"/>
            <a:chExt cx="847053" cy="676036"/>
          </a:xfrm>
        </p:grpSpPr>
        <p:sp>
          <p:nvSpPr>
            <p:cNvPr id="400" name="圆角矩形 399">
              <a:extLst>
                <a:ext uri="{FF2B5EF4-FFF2-40B4-BE49-F238E27FC236}">
                  <a16:creationId xmlns:a16="http://schemas.microsoft.com/office/drawing/2014/main" id="{63B606D4-6B95-8393-CCAB-039D46C6D00C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401" name="图形 400">
              <a:extLst>
                <a:ext uri="{FF2B5EF4-FFF2-40B4-BE49-F238E27FC236}">
                  <a16:creationId xmlns:a16="http://schemas.microsoft.com/office/drawing/2014/main" id="{05A74E67-80AD-2154-8868-D58B323BF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402" name="文本框 401">
              <a:extLst>
                <a:ext uri="{FF2B5EF4-FFF2-40B4-BE49-F238E27FC236}">
                  <a16:creationId xmlns:a16="http://schemas.microsoft.com/office/drawing/2014/main" id="{9B9589C4-3F5D-4AB3-1DCB-6ACF9BECB153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10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cxnSp>
        <p:nvCxnSpPr>
          <p:cNvPr id="395" name="直线箭头连接符 394">
            <a:extLst>
              <a:ext uri="{FF2B5EF4-FFF2-40B4-BE49-F238E27FC236}">
                <a16:creationId xmlns:a16="http://schemas.microsoft.com/office/drawing/2014/main" id="{2E5787F2-FC53-CD70-933D-0EDF7D1A4DEE}"/>
              </a:ext>
            </a:extLst>
          </p:cNvPr>
          <p:cNvCxnSpPr>
            <a:cxnSpLocks/>
          </p:cNvCxnSpPr>
          <p:nvPr/>
        </p:nvCxnSpPr>
        <p:spPr>
          <a:xfrm flipH="1">
            <a:off x="3830006" y="4220076"/>
            <a:ext cx="307593" cy="1518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7" name="组合 406">
            <a:extLst>
              <a:ext uri="{FF2B5EF4-FFF2-40B4-BE49-F238E27FC236}">
                <a16:creationId xmlns:a16="http://schemas.microsoft.com/office/drawing/2014/main" id="{D2CB3207-F000-513F-81C3-9A4FD6EE8043}"/>
              </a:ext>
            </a:extLst>
          </p:cNvPr>
          <p:cNvGrpSpPr/>
          <p:nvPr/>
        </p:nvGrpSpPr>
        <p:grpSpPr>
          <a:xfrm>
            <a:off x="1539396" y="5007514"/>
            <a:ext cx="847053" cy="676036"/>
            <a:chOff x="450646" y="1694777"/>
            <a:chExt cx="847053" cy="676036"/>
          </a:xfrm>
        </p:grpSpPr>
        <p:sp>
          <p:nvSpPr>
            <p:cNvPr id="422" name="圆角矩形 421">
              <a:extLst>
                <a:ext uri="{FF2B5EF4-FFF2-40B4-BE49-F238E27FC236}">
                  <a16:creationId xmlns:a16="http://schemas.microsoft.com/office/drawing/2014/main" id="{6300A86B-9069-BB47-F9FA-97E719E45E27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423" name="图形 422">
              <a:extLst>
                <a:ext uri="{FF2B5EF4-FFF2-40B4-BE49-F238E27FC236}">
                  <a16:creationId xmlns:a16="http://schemas.microsoft.com/office/drawing/2014/main" id="{7F8005F7-DBFD-1B3B-4553-1E8D824FE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424" name="文本框 423">
              <a:extLst>
                <a:ext uri="{FF2B5EF4-FFF2-40B4-BE49-F238E27FC236}">
                  <a16:creationId xmlns:a16="http://schemas.microsoft.com/office/drawing/2014/main" id="{7EAF41AF-3F19-E748-C4C8-99078058FDA6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7</a:t>
              </a:r>
            </a:p>
          </p:txBody>
        </p:sp>
      </p:grpSp>
      <p:grpSp>
        <p:nvGrpSpPr>
          <p:cNvPr id="408" name="组合 407">
            <a:extLst>
              <a:ext uri="{FF2B5EF4-FFF2-40B4-BE49-F238E27FC236}">
                <a16:creationId xmlns:a16="http://schemas.microsoft.com/office/drawing/2014/main" id="{8FB1A62A-D9C8-45BF-A190-B1727D4415E8}"/>
              </a:ext>
            </a:extLst>
          </p:cNvPr>
          <p:cNvGrpSpPr/>
          <p:nvPr/>
        </p:nvGrpSpPr>
        <p:grpSpPr>
          <a:xfrm>
            <a:off x="3083898" y="5007514"/>
            <a:ext cx="847053" cy="676036"/>
            <a:chOff x="450646" y="1694777"/>
            <a:chExt cx="847053" cy="676036"/>
          </a:xfrm>
        </p:grpSpPr>
        <p:sp>
          <p:nvSpPr>
            <p:cNvPr id="419" name="圆角矩形 418">
              <a:extLst>
                <a:ext uri="{FF2B5EF4-FFF2-40B4-BE49-F238E27FC236}">
                  <a16:creationId xmlns:a16="http://schemas.microsoft.com/office/drawing/2014/main" id="{56318EB3-69F8-59B0-E487-8A12F680635A}"/>
                </a:ext>
              </a:extLst>
            </p:cNvPr>
            <p:cNvSpPr/>
            <p:nvPr/>
          </p:nvSpPr>
          <p:spPr>
            <a:xfrm>
              <a:off x="521419" y="1694777"/>
              <a:ext cx="705508" cy="676036"/>
            </a:xfrm>
            <a:prstGeom prst="roundRect">
              <a:avLst>
                <a:gd name="adj" fmla="val 8699"/>
              </a:avLst>
            </a:prstGeom>
            <a:solidFill>
              <a:srgbClr val="F6D2A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420" name="图形 419">
              <a:extLst>
                <a:ext uri="{FF2B5EF4-FFF2-40B4-BE49-F238E27FC236}">
                  <a16:creationId xmlns:a16="http://schemas.microsoft.com/office/drawing/2014/main" id="{5BD1B1AB-65F1-2BA5-A880-90236C8B6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197" y="1727229"/>
              <a:ext cx="363950" cy="363950"/>
            </a:xfrm>
            <a:prstGeom prst="rect">
              <a:avLst/>
            </a:prstGeom>
          </p:spPr>
        </p:pic>
        <p:sp>
          <p:nvSpPr>
            <p:cNvPr id="421" name="文本框 420">
              <a:extLst>
                <a:ext uri="{FF2B5EF4-FFF2-40B4-BE49-F238E27FC236}">
                  <a16:creationId xmlns:a16="http://schemas.microsoft.com/office/drawing/2014/main" id="{BFC0AAE2-89FF-D1DC-4852-33767C873372}"/>
                </a:ext>
              </a:extLst>
            </p:cNvPr>
            <p:cNvSpPr txBox="1"/>
            <p:nvPr/>
          </p:nvSpPr>
          <p:spPr>
            <a:xfrm>
              <a:off x="450646" y="2040146"/>
              <a:ext cx="847053" cy="3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Node </a:t>
              </a: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15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grpSp>
        <p:nvGrpSpPr>
          <p:cNvPr id="435" name="组合 434">
            <a:extLst>
              <a:ext uri="{FF2B5EF4-FFF2-40B4-BE49-F238E27FC236}">
                <a16:creationId xmlns:a16="http://schemas.microsoft.com/office/drawing/2014/main" id="{42CF5C71-5E41-FC0E-9CE8-C1828D57E32C}"/>
              </a:ext>
            </a:extLst>
          </p:cNvPr>
          <p:cNvGrpSpPr/>
          <p:nvPr/>
        </p:nvGrpSpPr>
        <p:grpSpPr>
          <a:xfrm>
            <a:off x="2303473" y="2100649"/>
            <a:ext cx="853719" cy="3143456"/>
            <a:chOff x="1539160" y="1689924"/>
            <a:chExt cx="853719" cy="3143456"/>
          </a:xfrm>
        </p:grpSpPr>
        <p:sp>
          <p:nvSpPr>
            <p:cNvPr id="378" name="文本框 377">
              <a:extLst>
                <a:ext uri="{FF2B5EF4-FFF2-40B4-BE49-F238E27FC236}">
                  <a16:creationId xmlns:a16="http://schemas.microsoft.com/office/drawing/2014/main" id="{8F3E64DC-3143-D8B9-1EA5-57A437C8180C}"/>
                </a:ext>
              </a:extLst>
            </p:cNvPr>
            <p:cNvSpPr txBox="1"/>
            <p:nvPr/>
          </p:nvSpPr>
          <p:spPr>
            <a:xfrm>
              <a:off x="1539160" y="2541305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Forward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397" name="文本框 396">
              <a:extLst>
                <a:ext uri="{FF2B5EF4-FFF2-40B4-BE49-F238E27FC236}">
                  <a16:creationId xmlns:a16="http://schemas.microsoft.com/office/drawing/2014/main" id="{42DFF84B-D733-60FC-3C6A-2B953EC32531}"/>
                </a:ext>
              </a:extLst>
            </p:cNvPr>
            <p:cNvSpPr txBox="1"/>
            <p:nvPr/>
          </p:nvSpPr>
          <p:spPr>
            <a:xfrm>
              <a:off x="1540851" y="3407104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Forward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416" name="文本框 415">
              <a:extLst>
                <a:ext uri="{FF2B5EF4-FFF2-40B4-BE49-F238E27FC236}">
                  <a16:creationId xmlns:a16="http://schemas.microsoft.com/office/drawing/2014/main" id="{CD725993-233E-7DA3-B510-FC0119EF2D19}"/>
                </a:ext>
              </a:extLst>
            </p:cNvPr>
            <p:cNvSpPr txBox="1"/>
            <p:nvPr/>
          </p:nvSpPr>
          <p:spPr>
            <a:xfrm>
              <a:off x="1545826" y="4568182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Forward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87" name="文本框 286">
              <a:extLst>
                <a:ext uri="{FF2B5EF4-FFF2-40B4-BE49-F238E27FC236}">
                  <a16:creationId xmlns:a16="http://schemas.microsoft.com/office/drawing/2014/main" id="{BDC4C5E1-8681-79AC-FC4E-E06BFF65BF15}"/>
                </a:ext>
              </a:extLst>
            </p:cNvPr>
            <p:cNvSpPr txBox="1"/>
            <p:nvPr/>
          </p:nvSpPr>
          <p:spPr>
            <a:xfrm>
              <a:off x="1545141" y="1689924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Forward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cxnSp>
          <p:nvCxnSpPr>
            <p:cNvPr id="281" name="直线箭头连接符 280">
              <a:extLst>
                <a:ext uri="{FF2B5EF4-FFF2-40B4-BE49-F238E27FC236}">
                  <a16:creationId xmlns:a16="http://schemas.microsoft.com/office/drawing/2014/main" id="{22537692-C452-C4D9-FFC6-3C1AF0D92553}"/>
                </a:ext>
              </a:extLst>
            </p:cNvPr>
            <p:cNvCxnSpPr>
              <a:cxnSpLocks/>
            </p:cNvCxnSpPr>
            <p:nvPr/>
          </p:nvCxnSpPr>
          <p:spPr>
            <a:xfrm>
              <a:off x="1550679" y="1955122"/>
              <a:ext cx="822072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线箭头连接符 376">
              <a:extLst>
                <a:ext uri="{FF2B5EF4-FFF2-40B4-BE49-F238E27FC236}">
                  <a16:creationId xmlns:a16="http://schemas.microsoft.com/office/drawing/2014/main" id="{E3C107AB-5A2D-C724-95EA-2D8643CF7E1E}"/>
                </a:ext>
              </a:extLst>
            </p:cNvPr>
            <p:cNvCxnSpPr>
              <a:cxnSpLocks/>
            </p:cNvCxnSpPr>
            <p:nvPr/>
          </p:nvCxnSpPr>
          <p:spPr>
            <a:xfrm>
              <a:off x="1544698" y="2806503"/>
              <a:ext cx="822072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线箭头连接符 395">
              <a:extLst>
                <a:ext uri="{FF2B5EF4-FFF2-40B4-BE49-F238E27FC236}">
                  <a16:creationId xmlns:a16="http://schemas.microsoft.com/office/drawing/2014/main" id="{DD3D6076-10EE-3CD5-6018-3643BCCC075B}"/>
                </a:ext>
              </a:extLst>
            </p:cNvPr>
            <p:cNvCxnSpPr>
              <a:cxnSpLocks/>
            </p:cNvCxnSpPr>
            <p:nvPr/>
          </p:nvCxnSpPr>
          <p:spPr>
            <a:xfrm>
              <a:off x="1546389" y="3672302"/>
              <a:ext cx="822072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线箭头连接符 414">
              <a:extLst>
                <a:ext uri="{FF2B5EF4-FFF2-40B4-BE49-F238E27FC236}">
                  <a16:creationId xmlns:a16="http://schemas.microsoft.com/office/drawing/2014/main" id="{F536BECE-9787-F7E9-0DB3-F097E39D61FC}"/>
                </a:ext>
              </a:extLst>
            </p:cNvPr>
            <p:cNvCxnSpPr>
              <a:cxnSpLocks/>
            </p:cNvCxnSpPr>
            <p:nvPr/>
          </p:nvCxnSpPr>
          <p:spPr>
            <a:xfrm>
              <a:off x="1551364" y="4833380"/>
              <a:ext cx="822072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7" name="组合 436">
            <a:extLst>
              <a:ext uri="{FF2B5EF4-FFF2-40B4-BE49-F238E27FC236}">
                <a16:creationId xmlns:a16="http://schemas.microsoft.com/office/drawing/2014/main" id="{FBA4366B-D6EF-4F69-DD21-852A6F546DDA}"/>
              </a:ext>
            </a:extLst>
          </p:cNvPr>
          <p:cNvGrpSpPr/>
          <p:nvPr/>
        </p:nvGrpSpPr>
        <p:grpSpPr>
          <a:xfrm>
            <a:off x="2303473" y="2556900"/>
            <a:ext cx="853719" cy="3139868"/>
            <a:chOff x="1539160" y="2146175"/>
            <a:chExt cx="853719" cy="3139868"/>
          </a:xfrm>
        </p:grpSpPr>
        <p:sp>
          <p:nvSpPr>
            <p:cNvPr id="380" name="文本框 379">
              <a:extLst>
                <a:ext uri="{FF2B5EF4-FFF2-40B4-BE49-F238E27FC236}">
                  <a16:creationId xmlns:a16="http://schemas.microsoft.com/office/drawing/2014/main" id="{4BDA930F-FA50-9750-FF20-BD1EA37D21F4}"/>
                </a:ext>
              </a:extLst>
            </p:cNvPr>
            <p:cNvSpPr txBox="1"/>
            <p:nvPr/>
          </p:nvSpPr>
          <p:spPr>
            <a:xfrm>
              <a:off x="1539160" y="2997556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Backward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399" name="文本框 398">
              <a:extLst>
                <a:ext uri="{FF2B5EF4-FFF2-40B4-BE49-F238E27FC236}">
                  <a16:creationId xmlns:a16="http://schemas.microsoft.com/office/drawing/2014/main" id="{3C325CAD-2C44-4692-FEE0-8F67D88A46A0}"/>
                </a:ext>
              </a:extLst>
            </p:cNvPr>
            <p:cNvSpPr txBox="1"/>
            <p:nvPr/>
          </p:nvSpPr>
          <p:spPr>
            <a:xfrm>
              <a:off x="1540851" y="3863355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Backward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418" name="文本框 417">
              <a:extLst>
                <a:ext uri="{FF2B5EF4-FFF2-40B4-BE49-F238E27FC236}">
                  <a16:creationId xmlns:a16="http://schemas.microsoft.com/office/drawing/2014/main" id="{901C7B4D-F123-96C8-74CA-B8EA3F6C5AA6}"/>
                </a:ext>
              </a:extLst>
            </p:cNvPr>
            <p:cNvSpPr txBox="1"/>
            <p:nvPr/>
          </p:nvSpPr>
          <p:spPr>
            <a:xfrm>
              <a:off x="1545826" y="5024433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Backward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89" name="文本框 288">
              <a:extLst>
                <a:ext uri="{FF2B5EF4-FFF2-40B4-BE49-F238E27FC236}">
                  <a16:creationId xmlns:a16="http://schemas.microsoft.com/office/drawing/2014/main" id="{84A6A181-0D01-91F5-5811-001F12F0F2D6}"/>
                </a:ext>
              </a:extLst>
            </p:cNvPr>
            <p:cNvSpPr txBox="1"/>
            <p:nvPr/>
          </p:nvSpPr>
          <p:spPr>
            <a:xfrm>
              <a:off x="1545141" y="2146175"/>
              <a:ext cx="847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>
                  <a:solidFill>
                    <a:srgbClr val="F35A5D"/>
                  </a:solidFill>
                  <a:cs typeface="Calibri" panose="020F0502020204030204" pitchFamily="34" charset="0"/>
                </a:rPr>
                <a:t>Backward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35A5D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cxnSp>
          <p:nvCxnSpPr>
            <p:cNvPr id="288" name="直线箭头连接符 287">
              <a:extLst>
                <a:ext uri="{FF2B5EF4-FFF2-40B4-BE49-F238E27FC236}">
                  <a16:creationId xmlns:a16="http://schemas.microsoft.com/office/drawing/2014/main" id="{62FB81F9-A3C2-15F2-892D-5051F41DE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0678" y="2157562"/>
              <a:ext cx="822073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线箭头连接符 378">
              <a:extLst>
                <a:ext uri="{FF2B5EF4-FFF2-40B4-BE49-F238E27FC236}">
                  <a16:creationId xmlns:a16="http://schemas.microsoft.com/office/drawing/2014/main" id="{BD54CF78-F631-9900-6845-E238C2942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4697" y="3008943"/>
              <a:ext cx="822073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线箭头连接符 397">
              <a:extLst>
                <a:ext uri="{FF2B5EF4-FFF2-40B4-BE49-F238E27FC236}">
                  <a16:creationId xmlns:a16="http://schemas.microsoft.com/office/drawing/2014/main" id="{8556402F-05F6-7C84-32FC-7ADB63EB8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6388" y="3874742"/>
              <a:ext cx="822073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线箭头连接符 416">
              <a:extLst>
                <a:ext uri="{FF2B5EF4-FFF2-40B4-BE49-F238E27FC236}">
                  <a16:creationId xmlns:a16="http://schemas.microsoft.com/office/drawing/2014/main" id="{B6C2A644-103E-3030-4266-D6F5A0B82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1363" y="5035820"/>
              <a:ext cx="822073" cy="0"/>
            </a:xfrm>
            <a:prstGeom prst="straightConnector1">
              <a:avLst/>
            </a:prstGeom>
            <a:ln w="19050">
              <a:solidFill>
                <a:srgbClr val="F35A5D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4" name="组合 433">
            <a:extLst>
              <a:ext uri="{FF2B5EF4-FFF2-40B4-BE49-F238E27FC236}">
                <a16:creationId xmlns:a16="http://schemas.microsoft.com/office/drawing/2014/main" id="{21E15FC1-1C86-E49C-65AD-9648A4448E21}"/>
              </a:ext>
            </a:extLst>
          </p:cNvPr>
          <p:cNvGrpSpPr/>
          <p:nvPr/>
        </p:nvGrpSpPr>
        <p:grpSpPr>
          <a:xfrm>
            <a:off x="1087045" y="2134895"/>
            <a:ext cx="540478" cy="3543015"/>
            <a:chOff x="322732" y="1724170"/>
            <a:chExt cx="540478" cy="3543015"/>
          </a:xfrm>
        </p:grpSpPr>
        <p:sp>
          <p:nvSpPr>
            <p:cNvPr id="334" name="圆角矩形 333">
              <a:extLst>
                <a:ext uri="{FF2B5EF4-FFF2-40B4-BE49-F238E27FC236}">
                  <a16:creationId xmlns:a16="http://schemas.microsoft.com/office/drawing/2014/main" id="{95C4E097-32B0-D6F0-1B59-4B131B4CF0EC}"/>
                </a:ext>
              </a:extLst>
            </p:cNvPr>
            <p:cNvSpPr/>
            <p:nvPr/>
          </p:nvSpPr>
          <p:spPr>
            <a:xfrm rot="16200000">
              <a:off x="137022" y="1915861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Input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40" name="直线箭头连接符 339">
              <a:extLst>
                <a:ext uri="{FF2B5EF4-FFF2-40B4-BE49-F238E27FC236}">
                  <a16:creationId xmlns:a16="http://schemas.microsoft.com/office/drawing/2014/main" id="{66624DF8-E7F1-23E2-C5DF-97C99EBC03FF}"/>
                </a:ext>
              </a:extLst>
            </p:cNvPr>
            <p:cNvCxnSpPr>
              <a:cxnSpLocks/>
              <a:stCxn id="334" idx="2"/>
              <a:endCxn id="272" idx="1"/>
            </p:cNvCxnSpPr>
            <p:nvPr/>
          </p:nvCxnSpPr>
          <p:spPr>
            <a:xfrm>
              <a:off x="610088" y="2056548"/>
              <a:ext cx="23508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圆角矩形 371">
              <a:extLst>
                <a:ext uri="{FF2B5EF4-FFF2-40B4-BE49-F238E27FC236}">
                  <a16:creationId xmlns:a16="http://schemas.microsoft.com/office/drawing/2014/main" id="{7CD3DA6B-1BE8-EAE8-45B2-C63051C87B6D}"/>
                </a:ext>
              </a:extLst>
            </p:cNvPr>
            <p:cNvSpPr/>
            <p:nvPr/>
          </p:nvSpPr>
          <p:spPr>
            <a:xfrm rot="16200000">
              <a:off x="131041" y="2767242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Input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73" name="直线箭头连接符 372">
              <a:extLst>
                <a:ext uri="{FF2B5EF4-FFF2-40B4-BE49-F238E27FC236}">
                  <a16:creationId xmlns:a16="http://schemas.microsoft.com/office/drawing/2014/main" id="{9C3ACAF8-5E9E-6BFF-ABFA-5442B7293347}"/>
                </a:ext>
              </a:extLst>
            </p:cNvPr>
            <p:cNvCxnSpPr>
              <a:cxnSpLocks/>
              <a:stCxn id="372" idx="2"/>
            </p:cNvCxnSpPr>
            <p:nvPr/>
          </p:nvCxnSpPr>
          <p:spPr>
            <a:xfrm>
              <a:off x="604107" y="2907929"/>
              <a:ext cx="259103" cy="12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圆角矩形 390">
              <a:extLst>
                <a:ext uri="{FF2B5EF4-FFF2-40B4-BE49-F238E27FC236}">
                  <a16:creationId xmlns:a16="http://schemas.microsoft.com/office/drawing/2014/main" id="{90781CD9-8BBE-B3D9-1046-38FBBC64DA27}"/>
                </a:ext>
              </a:extLst>
            </p:cNvPr>
            <p:cNvSpPr/>
            <p:nvPr/>
          </p:nvSpPr>
          <p:spPr>
            <a:xfrm rot="16200000">
              <a:off x="132732" y="3633041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Input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92" name="直线箭头连接符 391">
              <a:extLst>
                <a:ext uri="{FF2B5EF4-FFF2-40B4-BE49-F238E27FC236}">
                  <a16:creationId xmlns:a16="http://schemas.microsoft.com/office/drawing/2014/main" id="{A0AB0C7B-79D0-419C-BD12-996E237EB32F}"/>
                </a:ext>
              </a:extLst>
            </p:cNvPr>
            <p:cNvCxnSpPr>
              <a:cxnSpLocks/>
              <a:stCxn id="391" idx="2"/>
              <a:endCxn id="403" idx="1"/>
            </p:cNvCxnSpPr>
            <p:nvPr/>
          </p:nvCxnSpPr>
          <p:spPr>
            <a:xfrm>
              <a:off x="605798" y="3773728"/>
              <a:ext cx="23508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圆角矩形 409">
              <a:extLst>
                <a:ext uri="{FF2B5EF4-FFF2-40B4-BE49-F238E27FC236}">
                  <a16:creationId xmlns:a16="http://schemas.microsoft.com/office/drawing/2014/main" id="{431D5806-EC4C-DBD7-D821-EDF295290E65}"/>
                </a:ext>
              </a:extLst>
            </p:cNvPr>
            <p:cNvSpPr/>
            <p:nvPr/>
          </p:nvSpPr>
          <p:spPr>
            <a:xfrm rot="16200000">
              <a:off x="137707" y="4794119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Input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411" name="直线箭头连接符 410">
              <a:extLst>
                <a:ext uri="{FF2B5EF4-FFF2-40B4-BE49-F238E27FC236}">
                  <a16:creationId xmlns:a16="http://schemas.microsoft.com/office/drawing/2014/main" id="{D1B4D407-7C53-84F0-37F0-C6C406F31730}"/>
                </a:ext>
              </a:extLst>
            </p:cNvPr>
            <p:cNvCxnSpPr>
              <a:cxnSpLocks/>
              <a:stCxn id="410" idx="2"/>
              <a:endCxn id="422" idx="1"/>
            </p:cNvCxnSpPr>
            <p:nvPr/>
          </p:nvCxnSpPr>
          <p:spPr>
            <a:xfrm>
              <a:off x="610773" y="4934806"/>
              <a:ext cx="23508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6" name="组合 435">
            <a:extLst>
              <a:ext uri="{FF2B5EF4-FFF2-40B4-BE49-F238E27FC236}">
                <a16:creationId xmlns:a16="http://schemas.microsoft.com/office/drawing/2014/main" id="{23A7B0F2-4CD4-7D00-29BE-A8386DD958B7}"/>
              </a:ext>
            </a:extLst>
          </p:cNvPr>
          <p:cNvGrpSpPr/>
          <p:nvPr/>
        </p:nvGrpSpPr>
        <p:grpSpPr>
          <a:xfrm>
            <a:off x="3850944" y="2137612"/>
            <a:ext cx="567374" cy="3543015"/>
            <a:chOff x="3086631" y="1726887"/>
            <a:chExt cx="567374" cy="3543015"/>
          </a:xfrm>
        </p:grpSpPr>
        <p:sp>
          <p:nvSpPr>
            <p:cNvPr id="343" name="圆角矩形 342">
              <a:extLst>
                <a:ext uri="{FF2B5EF4-FFF2-40B4-BE49-F238E27FC236}">
                  <a16:creationId xmlns:a16="http://schemas.microsoft.com/office/drawing/2014/main" id="{CC84C271-E92F-9FCC-1878-266A0BAD15F1}"/>
                </a:ext>
              </a:extLst>
            </p:cNvPr>
            <p:cNvSpPr/>
            <p:nvPr/>
          </p:nvSpPr>
          <p:spPr>
            <a:xfrm rot="16200000">
              <a:off x="3180254" y="1918578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Loss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44" name="直线箭头连接符 343">
              <a:extLst>
                <a:ext uri="{FF2B5EF4-FFF2-40B4-BE49-F238E27FC236}">
                  <a16:creationId xmlns:a16="http://schemas.microsoft.com/office/drawing/2014/main" id="{5969E274-2B2F-6042-CCDD-6945CB57A89F}"/>
                </a:ext>
              </a:extLst>
            </p:cNvPr>
            <p:cNvCxnSpPr>
              <a:cxnSpLocks/>
            </p:cNvCxnSpPr>
            <p:nvPr/>
          </p:nvCxnSpPr>
          <p:spPr>
            <a:xfrm>
              <a:off x="3092612" y="1888042"/>
              <a:ext cx="307593" cy="1518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圆角矩形 373">
              <a:extLst>
                <a:ext uri="{FF2B5EF4-FFF2-40B4-BE49-F238E27FC236}">
                  <a16:creationId xmlns:a16="http://schemas.microsoft.com/office/drawing/2014/main" id="{B4A78B94-DC88-2AAC-812D-C4A12C630300}"/>
                </a:ext>
              </a:extLst>
            </p:cNvPr>
            <p:cNvSpPr/>
            <p:nvPr/>
          </p:nvSpPr>
          <p:spPr>
            <a:xfrm rot="16200000">
              <a:off x="3174273" y="2769959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Loss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75" name="直线箭头连接符 374">
              <a:extLst>
                <a:ext uri="{FF2B5EF4-FFF2-40B4-BE49-F238E27FC236}">
                  <a16:creationId xmlns:a16="http://schemas.microsoft.com/office/drawing/2014/main" id="{B2E4686B-FCF0-6067-575D-FF4FE40026FE}"/>
                </a:ext>
              </a:extLst>
            </p:cNvPr>
            <p:cNvCxnSpPr>
              <a:cxnSpLocks/>
            </p:cNvCxnSpPr>
            <p:nvPr/>
          </p:nvCxnSpPr>
          <p:spPr>
            <a:xfrm>
              <a:off x="3086631" y="2739423"/>
              <a:ext cx="307593" cy="1518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圆角矩形 392">
              <a:extLst>
                <a:ext uri="{FF2B5EF4-FFF2-40B4-BE49-F238E27FC236}">
                  <a16:creationId xmlns:a16="http://schemas.microsoft.com/office/drawing/2014/main" id="{363D58FE-2995-2714-105F-317BDD9C58EC}"/>
                </a:ext>
              </a:extLst>
            </p:cNvPr>
            <p:cNvSpPr/>
            <p:nvPr/>
          </p:nvSpPr>
          <p:spPr>
            <a:xfrm rot="16200000">
              <a:off x="3175964" y="3635758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Loss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394" name="直线箭头连接符 393">
              <a:extLst>
                <a:ext uri="{FF2B5EF4-FFF2-40B4-BE49-F238E27FC236}">
                  <a16:creationId xmlns:a16="http://schemas.microsoft.com/office/drawing/2014/main" id="{3CE5F8FB-5227-2E05-034A-9BA3F2C4A5E3}"/>
                </a:ext>
              </a:extLst>
            </p:cNvPr>
            <p:cNvCxnSpPr>
              <a:cxnSpLocks/>
            </p:cNvCxnSpPr>
            <p:nvPr/>
          </p:nvCxnSpPr>
          <p:spPr>
            <a:xfrm>
              <a:off x="3088322" y="3605222"/>
              <a:ext cx="307593" cy="1518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圆角矩形 411">
              <a:extLst>
                <a:ext uri="{FF2B5EF4-FFF2-40B4-BE49-F238E27FC236}">
                  <a16:creationId xmlns:a16="http://schemas.microsoft.com/office/drawing/2014/main" id="{76889B01-EDB5-AB90-7DE5-042D2983C0B5}"/>
                </a:ext>
              </a:extLst>
            </p:cNvPr>
            <p:cNvSpPr/>
            <p:nvPr/>
          </p:nvSpPr>
          <p:spPr>
            <a:xfrm rot="16200000">
              <a:off x="3180939" y="4796836"/>
              <a:ext cx="664757" cy="281375"/>
            </a:xfrm>
            <a:prstGeom prst="roundRect">
              <a:avLst>
                <a:gd name="adj" fmla="val 210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Loss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cxnSp>
          <p:nvCxnSpPr>
            <p:cNvPr id="413" name="直线箭头连接符 412">
              <a:extLst>
                <a:ext uri="{FF2B5EF4-FFF2-40B4-BE49-F238E27FC236}">
                  <a16:creationId xmlns:a16="http://schemas.microsoft.com/office/drawing/2014/main" id="{FCD57764-CD01-3AFA-013B-AAA62869D754}"/>
                </a:ext>
              </a:extLst>
            </p:cNvPr>
            <p:cNvCxnSpPr>
              <a:cxnSpLocks/>
            </p:cNvCxnSpPr>
            <p:nvPr/>
          </p:nvCxnSpPr>
          <p:spPr>
            <a:xfrm>
              <a:off x="3093297" y="4766300"/>
              <a:ext cx="307593" cy="1518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4" name="直线箭头连接符 413">
            <a:extLst>
              <a:ext uri="{FF2B5EF4-FFF2-40B4-BE49-F238E27FC236}">
                <a16:creationId xmlns:a16="http://schemas.microsoft.com/office/drawing/2014/main" id="{122C1B20-6A82-A291-8A9F-593D95767516}"/>
              </a:ext>
            </a:extLst>
          </p:cNvPr>
          <p:cNvCxnSpPr>
            <a:cxnSpLocks/>
          </p:cNvCxnSpPr>
          <p:nvPr/>
        </p:nvCxnSpPr>
        <p:spPr>
          <a:xfrm flipH="1">
            <a:off x="3834981" y="5381154"/>
            <a:ext cx="307593" cy="1518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文本框 438">
                <a:extLst>
                  <a:ext uri="{FF2B5EF4-FFF2-40B4-BE49-F238E27FC236}">
                    <a16:creationId xmlns:a16="http://schemas.microsoft.com/office/drawing/2014/main" id="{45F0E377-A9B1-2F66-7015-51D326B128DF}"/>
                  </a:ext>
                </a:extLst>
              </p:cNvPr>
              <p:cNvSpPr txBox="1"/>
              <p:nvPr/>
            </p:nvSpPr>
            <p:spPr>
              <a:xfrm>
                <a:off x="3250245" y="4561304"/>
                <a:ext cx="503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439" name="文本框 438">
                <a:extLst>
                  <a:ext uri="{FF2B5EF4-FFF2-40B4-BE49-F238E27FC236}">
                    <a16:creationId xmlns:a16="http://schemas.microsoft.com/office/drawing/2014/main" id="{45F0E377-A9B1-2F66-7015-51D326B12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45" y="4561304"/>
                <a:ext cx="50358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4" name="圆角矩形标注 443">
            <a:extLst>
              <a:ext uri="{FF2B5EF4-FFF2-40B4-BE49-F238E27FC236}">
                <a16:creationId xmlns:a16="http://schemas.microsoft.com/office/drawing/2014/main" id="{53492E17-47A5-7481-FFC4-B4AC7FC3721B}"/>
              </a:ext>
            </a:extLst>
          </p:cNvPr>
          <p:cNvSpPr/>
          <p:nvPr/>
        </p:nvSpPr>
        <p:spPr>
          <a:xfrm>
            <a:off x="1242937" y="6086476"/>
            <a:ext cx="2372155" cy="523461"/>
          </a:xfrm>
          <a:prstGeom prst="wedgeRoundRectCallout">
            <a:avLst>
              <a:gd name="adj1" fmla="val 12434"/>
              <a:gd name="adj2" fmla="val -13010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Implemented with </a:t>
            </a:r>
            <a:r>
              <a:rPr lang="en-US" sz="1200" b="1">
                <a:solidFill>
                  <a:schemeClr val="tx1"/>
                </a:solidFill>
              </a:rPr>
              <a:t>point-to-point operations</a:t>
            </a:r>
            <a:r>
              <a:rPr lang="zh-CN" altLang="en-US" sz="1200" b="1">
                <a:solidFill>
                  <a:schemeClr val="tx1"/>
                </a:solidFill>
              </a:rPr>
              <a:t> </a:t>
            </a:r>
            <a:r>
              <a:rPr lang="en-US" altLang="zh-CN" sz="1200">
                <a:solidFill>
                  <a:schemeClr val="tx1"/>
                </a:solidFill>
              </a:rPr>
              <a:t>(i.e., send, receive)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445" name="圆角矩形标注 444">
            <a:extLst>
              <a:ext uri="{FF2B5EF4-FFF2-40B4-BE49-F238E27FC236}">
                <a16:creationId xmlns:a16="http://schemas.microsoft.com/office/drawing/2014/main" id="{400B8BEF-9B45-1B6C-53BC-7EA2468A6D52}"/>
              </a:ext>
            </a:extLst>
          </p:cNvPr>
          <p:cNvSpPr/>
          <p:nvPr/>
        </p:nvSpPr>
        <p:spPr>
          <a:xfrm>
            <a:off x="4063565" y="1253350"/>
            <a:ext cx="1877494" cy="561024"/>
          </a:xfrm>
          <a:prstGeom prst="wedgeRoundRectCallout">
            <a:avLst>
              <a:gd name="adj1" fmla="val -49516"/>
              <a:gd name="adj2" fmla="val 9893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Gradient synchronization is done with </a:t>
            </a:r>
            <a:r>
              <a:rPr lang="en-US" sz="1200" b="1" err="1">
                <a:solidFill>
                  <a:schemeClr val="tx1"/>
                </a:solidFill>
              </a:rPr>
              <a:t>Allreduce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447" name="圆角矩形 446">
            <a:extLst>
              <a:ext uri="{FF2B5EF4-FFF2-40B4-BE49-F238E27FC236}">
                <a16:creationId xmlns:a16="http://schemas.microsoft.com/office/drawing/2014/main" id="{B80A317E-5C4E-019B-FC52-860DF16EBD02}"/>
              </a:ext>
            </a:extLst>
          </p:cNvPr>
          <p:cNvSpPr/>
          <p:nvPr/>
        </p:nvSpPr>
        <p:spPr>
          <a:xfrm>
            <a:off x="1497445" y="1269177"/>
            <a:ext cx="2472440" cy="312403"/>
          </a:xfrm>
          <a:prstGeom prst="roundRect">
            <a:avLst/>
          </a:prstGeom>
          <a:solidFill>
            <a:srgbClr val="F3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Pipeline Parallelism (PP = 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7426C-FE5C-2EFA-D065-91E9DFE8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282" name="图片 281" descr="背景图案&#10;&#10;描述已自动生成">
            <a:extLst>
              <a:ext uri="{FF2B5EF4-FFF2-40B4-BE49-F238E27FC236}">
                <a16:creationId xmlns:a16="http://schemas.microsoft.com/office/drawing/2014/main" id="{EA81BB1F-A625-7E10-DA97-BB1EF28574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506" y="-1118460"/>
            <a:ext cx="11424987" cy="469803"/>
          </a:xfrm>
          <a:prstGeom prst="rect">
            <a:avLst/>
          </a:prstGeom>
        </p:spPr>
      </p:pic>
      <p:pic>
        <p:nvPicPr>
          <p:cNvPr id="283" name="图片 282">
            <a:extLst>
              <a:ext uri="{FF2B5EF4-FFF2-40B4-BE49-F238E27FC236}">
                <a16:creationId xmlns:a16="http://schemas.microsoft.com/office/drawing/2014/main" id="{B1767D4E-7E9A-0195-77E2-EE5304287C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3" y="-1656554"/>
            <a:ext cx="11424987" cy="469803"/>
          </a:xfrm>
          <a:prstGeom prst="rect">
            <a:avLst/>
          </a:prstGeom>
        </p:spPr>
      </p:pic>
      <p:pic>
        <p:nvPicPr>
          <p:cNvPr id="284" name="图片 283">
            <a:extLst>
              <a:ext uri="{FF2B5EF4-FFF2-40B4-BE49-F238E27FC236}">
                <a16:creationId xmlns:a16="http://schemas.microsoft.com/office/drawing/2014/main" id="{7C2D82F5-1DF9-177D-56D0-2C61589274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504" y="-560707"/>
            <a:ext cx="11424987" cy="428457"/>
          </a:xfrm>
          <a:prstGeom prst="rect">
            <a:avLst/>
          </a:prstGeom>
        </p:spPr>
      </p:pic>
      <p:pic>
        <p:nvPicPr>
          <p:cNvPr id="285" name="图片 284">
            <a:extLst>
              <a:ext uri="{FF2B5EF4-FFF2-40B4-BE49-F238E27FC236}">
                <a16:creationId xmlns:a16="http://schemas.microsoft.com/office/drawing/2014/main" id="{F997D48A-538C-60EB-89A0-8F1AA3FEBF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2" y="-2128192"/>
            <a:ext cx="11424987" cy="378671"/>
          </a:xfrm>
          <a:prstGeom prst="rect">
            <a:avLst/>
          </a:prstGeom>
        </p:spPr>
      </p:pic>
      <p:sp>
        <p:nvSpPr>
          <p:cNvPr id="454" name="圆角矩形 453">
            <a:extLst>
              <a:ext uri="{FF2B5EF4-FFF2-40B4-BE49-F238E27FC236}">
                <a16:creationId xmlns:a16="http://schemas.microsoft.com/office/drawing/2014/main" id="{D1ECAF4E-75C7-182E-7B5A-676425083B3F}"/>
              </a:ext>
            </a:extLst>
          </p:cNvPr>
          <p:cNvSpPr/>
          <p:nvPr/>
        </p:nvSpPr>
        <p:spPr>
          <a:xfrm rot="16200000">
            <a:off x="-933353" y="3751559"/>
            <a:ext cx="3540301" cy="312403"/>
          </a:xfrm>
          <a:prstGeom prst="roundRect">
            <a:avLst/>
          </a:prstGeom>
          <a:solidFill>
            <a:srgbClr val="D84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Data Parallelism (DP = 8)</a:t>
            </a:r>
          </a:p>
        </p:txBody>
      </p:sp>
      <p:grpSp>
        <p:nvGrpSpPr>
          <p:cNvPr id="329" name="组合 328">
            <a:extLst>
              <a:ext uri="{FF2B5EF4-FFF2-40B4-BE49-F238E27FC236}">
                <a16:creationId xmlns:a16="http://schemas.microsoft.com/office/drawing/2014/main" id="{F6082851-B59D-6D4A-4442-C7DDD2A4D08B}"/>
              </a:ext>
            </a:extLst>
          </p:cNvPr>
          <p:cNvGrpSpPr/>
          <p:nvPr/>
        </p:nvGrpSpPr>
        <p:grpSpPr>
          <a:xfrm>
            <a:off x="6070588" y="3145915"/>
            <a:ext cx="4887218" cy="1820519"/>
            <a:chOff x="4439817" y="3900979"/>
            <a:chExt cx="4887218" cy="1820519"/>
          </a:xfrm>
        </p:grpSpPr>
        <p:sp>
          <p:nvSpPr>
            <p:cNvPr id="305" name="圆角矩形 304">
              <a:extLst>
                <a:ext uri="{FF2B5EF4-FFF2-40B4-BE49-F238E27FC236}">
                  <a16:creationId xmlns:a16="http://schemas.microsoft.com/office/drawing/2014/main" id="{F2CFE7C8-BCD5-AFC9-ADA6-24AAE3D09973}"/>
                </a:ext>
              </a:extLst>
            </p:cNvPr>
            <p:cNvSpPr/>
            <p:nvPr/>
          </p:nvSpPr>
          <p:spPr>
            <a:xfrm>
              <a:off x="4439817" y="4025884"/>
              <a:ext cx="4887218" cy="1695614"/>
            </a:xfrm>
            <a:prstGeom prst="roundRect">
              <a:avLst>
                <a:gd name="adj" fmla="val 4914"/>
              </a:avLst>
            </a:prstGeom>
            <a:solidFill>
              <a:srgbClr val="F2F2F2">
                <a:alpha val="69804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318" name="组合 317">
              <a:extLst>
                <a:ext uri="{FF2B5EF4-FFF2-40B4-BE49-F238E27FC236}">
                  <a16:creationId xmlns:a16="http://schemas.microsoft.com/office/drawing/2014/main" id="{1522D47F-EC33-BCC8-1C36-B5DCDAB61DB3}"/>
                </a:ext>
              </a:extLst>
            </p:cNvPr>
            <p:cNvGrpSpPr/>
            <p:nvPr/>
          </p:nvGrpSpPr>
          <p:grpSpPr>
            <a:xfrm>
              <a:off x="4539864" y="3900979"/>
              <a:ext cx="4616624" cy="1505740"/>
              <a:chOff x="4539864" y="3900979"/>
              <a:chExt cx="4616624" cy="15057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id="{C026A659-3DBF-899E-3377-6B5934ED7539}"/>
                      </a:ext>
                    </a:extLst>
                  </p:cNvPr>
                  <p:cNvSpPr txBox="1"/>
                  <p:nvPr/>
                </p:nvSpPr>
                <p:spPr>
                  <a:xfrm>
                    <a:off x="6240126" y="5055620"/>
                    <a:ext cx="503583" cy="351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b="1"/>
                  </a:p>
                </p:txBody>
              </p:sp>
            </mc:Choice>
            <mc:Fallback xmlns=""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id="{C026A659-3DBF-899E-3377-6B5934ED75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0126" y="5055620"/>
                    <a:ext cx="503583" cy="351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>
                    <a:extLst>
                      <a:ext uri="{FF2B5EF4-FFF2-40B4-BE49-F238E27FC236}">
                        <a16:creationId xmlns:a16="http://schemas.microsoft.com/office/drawing/2014/main" id="{7887F5AA-FF50-3C28-5DB0-9FC665AB493A}"/>
                      </a:ext>
                    </a:extLst>
                  </p:cNvPr>
                  <p:cNvSpPr txBox="1"/>
                  <p:nvPr/>
                </p:nvSpPr>
                <p:spPr>
                  <a:xfrm>
                    <a:off x="8652905" y="5055620"/>
                    <a:ext cx="503583" cy="351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b="1"/>
                  </a:p>
                </p:txBody>
              </p:sp>
            </mc:Choice>
            <mc:Fallback xmlns="">
              <p:sp>
                <p:nvSpPr>
                  <p:cNvPr id="181" name="文本框 180">
                    <a:extLst>
                      <a:ext uri="{FF2B5EF4-FFF2-40B4-BE49-F238E27FC236}">
                        <a16:creationId xmlns:a16="http://schemas.microsoft.com/office/drawing/2014/main" id="{7887F5AA-FF50-3C28-5DB0-9FC665AB49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52905" y="5055620"/>
                    <a:ext cx="503583" cy="351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3" name="组合 312">
                <a:extLst>
                  <a:ext uri="{FF2B5EF4-FFF2-40B4-BE49-F238E27FC236}">
                    <a16:creationId xmlns:a16="http://schemas.microsoft.com/office/drawing/2014/main" id="{7F5153C3-3BCD-E18C-289E-2A38D7D6BDBD}"/>
                  </a:ext>
                </a:extLst>
              </p:cNvPr>
              <p:cNvGrpSpPr/>
              <p:nvPr/>
            </p:nvGrpSpPr>
            <p:grpSpPr>
              <a:xfrm>
                <a:off x="4539864" y="3900979"/>
                <a:ext cx="4441180" cy="1482080"/>
                <a:chOff x="4539864" y="3900979"/>
                <a:chExt cx="4441180" cy="1482080"/>
              </a:xfrm>
            </p:grpSpPr>
            <p:cxnSp>
              <p:nvCxnSpPr>
                <p:cNvPr id="183" name="直线连接符 182">
                  <a:extLst>
                    <a:ext uri="{FF2B5EF4-FFF2-40B4-BE49-F238E27FC236}">
                      <a16:creationId xmlns:a16="http://schemas.microsoft.com/office/drawing/2014/main" id="{960C054C-EA8A-2302-9BFF-D337B74443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1527" y="4226765"/>
                  <a:ext cx="1944791" cy="255407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线连接符 183">
                  <a:extLst>
                    <a:ext uri="{FF2B5EF4-FFF2-40B4-BE49-F238E27FC236}">
                      <a16:creationId xmlns:a16="http://schemas.microsoft.com/office/drawing/2014/main" id="{10BF158D-3435-CD3D-7DE5-3673839F67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07436" y="4226166"/>
                  <a:ext cx="1959948" cy="253000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线连接符 184">
                  <a:extLst>
                    <a:ext uri="{FF2B5EF4-FFF2-40B4-BE49-F238E27FC236}">
                      <a16:creationId xmlns:a16="http://schemas.microsoft.com/office/drawing/2014/main" id="{D173B6A1-B164-41D6-A551-A197288A6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662516" y="4226765"/>
                  <a:ext cx="3064539" cy="255407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直线连接符 259">
                  <a:extLst>
                    <a:ext uri="{FF2B5EF4-FFF2-40B4-BE49-F238E27FC236}">
                      <a16:creationId xmlns:a16="http://schemas.microsoft.com/office/drawing/2014/main" id="{33787D1C-EB1D-BA92-2454-E506E57561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84645" y="4215924"/>
                  <a:ext cx="579336" cy="260992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线连接符 260">
                  <a:extLst>
                    <a:ext uri="{FF2B5EF4-FFF2-40B4-BE49-F238E27FC236}">
                      <a16:creationId xmlns:a16="http://schemas.microsoft.com/office/drawing/2014/main" id="{2084BEB3-091F-7BEE-4DF9-42E59EA4E5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628115" y="4215924"/>
                  <a:ext cx="580786" cy="260992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线连接符 253">
                  <a:extLst>
                    <a:ext uri="{FF2B5EF4-FFF2-40B4-BE49-F238E27FC236}">
                      <a16:creationId xmlns:a16="http://schemas.microsoft.com/office/drawing/2014/main" id="{BE4ED5BB-5E73-447C-6D6D-6622AF21D5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60115" y="4216521"/>
                  <a:ext cx="580786" cy="260992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直线连接符 464">
                  <a:extLst>
                    <a:ext uri="{FF2B5EF4-FFF2-40B4-BE49-F238E27FC236}">
                      <a16:creationId xmlns:a16="http://schemas.microsoft.com/office/drawing/2014/main" id="{996CED92-9F5F-5D02-4E2C-9EBB99D959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1865" y="4238161"/>
                  <a:ext cx="3062556" cy="229853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直线连接符 469">
                  <a:extLst>
                    <a:ext uri="{FF2B5EF4-FFF2-40B4-BE49-F238E27FC236}">
                      <a16:creationId xmlns:a16="http://schemas.microsoft.com/office/drawing/2014/main" id="{BE65556F-919F-5BAC-0218-7E44685CEB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26341" y="4238161"/>
                  <a:ext cx="541043" cy="238755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63" name="图形 262">
                  <a:extLst>
                    <a:ext uri="{FF2B5EF4-FFF2-40B4-BE49-F238E27FC236}">
                      <a16:creationId xmlns:a16="http://schemas.microsoft.com/office/drawing/2014/main" id="{6198E2E6-F2CB-08B0-914A-A5A9D580C6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7973" y="3900979"/>
                  <a:ext cx="505164" cy="505164"/>
                </a:xfrm>
                <a:prstGeom prst="rect">
                  <a:avLst/>
                </a:prstGeom>
              </p:spPr>
            </p:pic>
            <p:pic>
              <p:nvPicPr>
                <p:cNvPr id="266" name="图形 265">
                  <a:extLst>
                    <a:ext uri="{FF2B5EF4-FFF2-40B4-BE49-F238E27FC236}">
                      <a16:creationId xmlns:a16="http://schemas.microsoft.com/office/drawing/2014/main" id="{71851F03-454C-198B-B306-7532FF8632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880" y="4300016"/>
                  <a:ext cx="505164" cy="505164"/>
                </a:xfrm>
                <a:prstGeom prst="rect">
                  <a:avLst/>
                </a:prstGeom>
              </p:spPr>
            </p:pic>
            <p:pic>
              <p:nvPicPr>
                <p:cNvPr id="256" name="图形 255">
                  <a:extLst>
                    <a:ext uri="{FF2B5EF4-FFF2-40B4-BE49-F238E27FC236}">
                      <a16:creationId xmlns:a16="http://schemas.microsoft.com/office/drawing/2014/main" id="{F8298A97-AA58-BCF6-0815-FD1BAA6A7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9973" y="3901576"/>
                  <a:ext cx="505164" cy="505164"/>
                </a:xfrm>
                <a:prstGeom prst="rect">
                  <a:avLst/>
                </a:prstGeom>
              </p:spPr>
            </p:pic>
            <p:pic>
              <p:nvPicPr>
                <p:cNvPr id="259" name="图形 258">
                  <a:extLst>
                    <a:ext uri="{FF2B5EF4-FFF2-40B4-BE49-F238E27FC236}">
                      <a16:creationId xmlns:a16="http://schemas.microsoft.com/office/drawing/2014/main" id="{EF649829-A442-A719-A06C-6EC4FC9E33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75880" y="4300613"/>
                  <a:ext cx="505164" cy="505164"/>
                </a:xfrm>
                <a:prstGeom prst="rect">
                  <a:avLst/>
                </a:prstGeom>
              </p:spPr>
            </p:pic>
            <p:grpSp>
              <p:nvGrpSpPr>
                <p:cNvPr id="310" name="组合 309">
                  <a:extLst>
                    <a:ext uri="{FF2B5EF4-FFF2-40B4-BE49-F238E27FC236}">
                      <a16:creationId xmlns:a16="http://schemas.microsoft.com/office/drawing/2014/main" id="{2C8BD526-2A15-95E1-FF69-AC1E051B9166}"/>
                    </a:ext>
                  </a:extLst>
                </p:cNvPr>
                <p:cNvGrpSpPr/>
                <p:nvPr/>
              </p:nvGrpSpPr>
              <p:grpSpPr>
                <a:xfrm>
                  <a:off x="4539864" y="4303829"/>
                  <a:ext cx="1724281" cy="1079122"/>
                  <a:chOff x="4539864" y="4303829"/>
                  <a:chExt cx="1724281" cy="1079122"/>
                </a:xfrm>
              </p:grpSpPr>
              <p:grpSp>
                <p:nvGrpSpPr>
                  <p:cNvPr id="308" name="组合 307">
                    <a:extLst>
                      <a:ext uri="{FF2B5EF4-FFF2-40B4-BE49-F238E27FC236}">
                        <a16:creationId xmlns:a16="http://schemas.microsoft.com/office/drawing/2014/main" id="{5CE73A76-8FE9-4420-AE9E-A1FD6F30E8F1}"/>
                      </a:ext>
                    </a:extLst>
                  </p:cNvPr>
                  <p:cNvGrpSpPr/>
                  <p:nvPr/>
                </p:nvGrpSpPr>
                <p:grpSpPr>
                  <a:xfrm>
                    <a:off x="4539864" y="4781480"/>
                    <a:ext cx="1724281" cy="601471"/>
                    <a:chOff x="4539864" y="4781480"/>
                    <a:chExt cx="1724281" cy="601471"/>
                  </a:xfrm>
                </p:grpSpPr>
                <p:sp>
                  <p:nvSpPr>
                    <p:cNvPr id="152" name="圆角矩形 151">
                      <a:extLst>
                        <a:ext uri="{FF2B5EF4-FFF2-40B4-BE49-F238E27FC236}">
                          <a16:creationId xmlns:a16="http://schemas.microsoft.com/office/drawing/2014/main" id="{62F4388D-C6EB-51DD-B9E3-271C7E00D7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39864" y="4784521"/>
                      <a:ext cx="423015" cy="598430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53" name="图形 152" descr="服务器 纯色填充">
                      <a:extLst>
                        <a:ext uri="{FF2B5EF4-FFF2-40B4-BE49-F238E27FC236}">
                          <a16:creationId xmlns:a16="http://schemas.microsoft.com/office/drawing/2014/main" id="{8F050BB0-74A4-529C-AEF9-5578F226513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587162" y="483432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4" name="文本框 153">
                      <a:extLst>
                        <a:ext uri="{FF2B5EF4-FFF2-40B4-BE49-F238E27FC236}">
                          <a16:creationId xmlns:a16="http://schemas.microsoft.com/office/drawing/2014/main" id="{95B107D8-CBB6-3456-BDB5-DFB529B7A1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39864" y="5110632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N0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5" name="圆角矩形 154">
                      <a:extLst>
                        <a:ext uri="{FF2B5EF4-FFF2-40B4-BE49-F238E27FC236}">
                          <a16:creationId xmlns:a16="http://schemas.microsoft.com/office/drawing/2014/main" id="{A4B6BF90-7C67-1067-016B-19929E986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1701" y="4781480"/>
                      <a:ext cx="423015" cy="601471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56" name="图形 155" descr="服务器 纯色填充">
                      <a:extLst>
                        <a:ext uri="{FF2B5EF4-FFF2-40B4-BE49-F238E27FC236}">
                          <a16:creationId xmlns:a16="http://schemas.microsoft.com/office/drawing/2014/main" id="{BDB992EB-3012-B403-B874-9F6E233EB1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018999" y="483432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7" name="文本框 156">
                      <a:extLst>
                        <a:ext uri="{FF2B5EF4-FFF2-40B4-BE49-F238E27FC236}">
                          <a16:creationId xmlns:a16="http://schemas.microsoft.com/office/drawing/2014/main" id="{0679F448-948E-317C-DB73-B841E7F53A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1701" y="5110632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N1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8" name="圆角矩形 157">
                      <a:extLst>
                        <a:ext uri="{FF2B5EF4-FFF2-40B4-BE49-F238E27FC236}">
                          <a16:creationId xmlns:a16="http://schemas.microsoft.com/office/drawing/2014/main" id="{54660B93-29A6-9780-C47B-6F75F6997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293" y="4784521"/>
                      <a:ext cx="423015" cy="598430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59" name="图形 158" descr="服务器 纯色填充">
                      <a:extLst>
                        <a:ext uri="{FF2B5EF4-FFF2-40B4-BE49-F238E27FC236}">
                          <a16:creationId xmlns:a16="http://schemas.microsoft.com/office/drawing/2014/main" id="{A5BEB7CA-06C4-A9BE-DBD4-B4EBFCFA8F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456591" y="483432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0" name="文本框 159">
                      <a:extLst>
                        <a:ext uri="{FF2B5EF4-FFF2-40B4-BE49-F238E27FC236}">
                          <a16:creationId xmlns:a16="http://schemas.microsoft.com/office/drawing/2014/main" id="{7B7E1253-C7C5-3CAC-2F0C-B7E10B4CA6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09293" y="5110632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N2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1" name="圆角矩形 160">
                      <a:extLst>
                        <a:ext uri="{FF2B5EF4-FFF2-40B4-BE49-F238E27FC236}">
                          <a16:creationId xmlns:a16="http://schemas.microsoft.com/office/drawing/2014/main" id="{172607FD-711C-4E29-E037-CFC7BCC093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1130" y="4784521"/>
                      <a:ext cx="423015" cy="598430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62" name="图形 161" descr="服务器 纯色填充">
                      <a:extLst>
                        <a:ext uri="{FF2B5EF4-FFF2-40B4-BE49-F238E27FC236}">
                          <a16:creationId xmlns:a16="http://schemas.microsoft.com/office/drawing/2014/main" id="{23FF25AF-75D7-00EC-1F4A-FF55450FF27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888428" y="483432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3" name="文本框 162">
                      <a:extLst>
                        <a:ext uri="{FF2B5EF4-FFF2-40B4-BE49-F238E27FC236}">
                          <a16:creationId xmlns:a16="http://schemas.microsoft.com/office/drawing/2014/main" id="{5E231618-5584-AEF7-951D-75DBDEAFDB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41130" y="5111325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N3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</p:grpSp>
              <p:cxnSp>
                <p:nvCxnSpPr>
                  <p:cNvPr id="476" name="直线连接符 475">
                    <a:extLst>
                      <a:ext uri="{FF2B5EF4-FFF2-40B4-BE49-F238E27FC236}">
                        <a16:creationId xmlns:a16="http://schemas.microsoft.com/office/drawing/2014/main" id="{91E74F77-C008-370D-0BF7-3153C66B5A3D}"/>
                      </a:ext>
                    </a:extLst>
                  </p:cNvPr>
                  <p:cNvCxnSpPr>
                    <a:cxnSpLocks/>
                    <a:endCxn id="153" idx="0"/>
                  </p:cNvCxnSpPr>
                  <p:nvPr/>
                </p:nvCxnSpPr>
                <p:spPr>
                  <a:xfrm flipH="1">
                    <a:off x="4751371" y="4635909"/>
                    <a:ext cx="320890" cy="198411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线连接符 165">
                    <a:extLst>
                      <a:ext uri="{FF2B5EF4-FFF2-40B4-BE49-F238E27FC236}">
                        <a16:creationId xmlns:a16="http://schemas.microsoft.com/office/drawing/2014/main" id="{15D8E42D-0718-2C7E-D964-2A4D9FD873A9}"/>
                      </a:ext>
                    </a:extLst>
                  </p:cNvPr>
                  <p:cNvCxnSpPr>
                    <a:cxnSpLocks/>
                    <a:endCxn id="159" idx="0"/>
                  </p:cNvCxnSpPr>
                  <p:nvPr/>
                </p:nvCxnSpPr>
                <p:spPr>
                  <a:xfrm>
                    <a:off x="5084646" y="4634805"/>
                    <a:ext cx="536154" cy="199515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线连接符 166">
                    <a:extLst>
                      <a:ext uri="{FF2B5EF4-FFF2-40B4-BE49-F238E27FC236}">
                        <a16:creationId xmlns:a16="http://schemas.microsoft.com/office/drawing/2014/main" id="{810FC9A3-8B3B-B673-966C-6E39B19C11DD}"/>
                      </a:ext>
                    </a:extLst>
                  </p:cNvPr>
                  <p:cNvCxnSpPr>
                    <a:cxnSpLocks/>
                    <a:endCxn id="162" idx="0"/>
                  </p:cNvCxnSpPr>
                  <p:nvPr/>
                </p:nvCxnSpPr>
                <p:spPr>
                  <a:xfrm>
                    <a:off x="5084646" y="4634690"/>
                    <a:ext cx="967991" cy="199629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线连接符 164">
                    <a:extLst>
                      <a:ext uri="{FF2B5EF4-FFF2-40B4-BE49-F238E27FC236}">
                        <a16:creationId xmlns:a16="http://schemas.microsoft.com/office/drawing/2014/main" id="{5CF5B76F-69B6-DF12-BA23-7AF7392B3386}"/>
                      </a:ext>
                    </a:extLst>
                  </p:cNvPr>
                  <p:cNvCxnSpPr>
                    <a:cxnSpLocks/>
                    <a:endCxn id="156" idx="0"/>
                  </p:cNvCxnSpPr>
                  <p:nvPr/>
                </p:nvCxnSpPr>
                <p:spPr>
                  <a:xfrm>
                    <a:off x="5084646" y="4634805"/>
                    <a:ext cx="98562" cy="199515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65" name="图形 264">
                    <a:extLst>
                      <a:ext uri="{FF2B5EF4-FFF2-40B4-BE49-F238E27FC236}">
                        <a16:creationId xmlns:a16="http://schemas.microsoft.com/office/drawing/2014/main" id="{19CE4A7A-0984-61B6-CE97-4A58C70D0E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32064" y="4303829"/>
                    <a:ext cx="505164" cy="5057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9" name="组合 308">
                  <a:extLst>
                    <a:ext uri="{FF2B5EF4-FFF2-40B4-BE49-F238E27FC236}">
                      <a16:creationId xmlns:a16="http://schemas.microsoft.com/office/drawing/2014/main" id="{9553A529-00E0-55CD-C7A5-7B3EC12355CC}"/>
                    </a:ext>
                  </a:extLst>
                </p:cNvPr>
                <p:cNvGrpSpPr/>
                <p:nvPr/>
              </p:nvGrpSpPr>
              <p:grpSpPr>
                <a:xfrm>
                  <a:off x="6961641" y="4304426"/>
                  <a:ext cx="1758185" cy="1078633"/>
                  <a:chOff x="6961641" y="4304426"/>
                  <a:chExt cx="1758185" cy="1078633"/>
                </a:xfrm>
              </p:grpSpPr>
              <p:grpSp>
                <p:nvGrpSpPr>
                  <p:cNvPr id="307" name="组合 306">
                    <a:extLst>
                      <a:ext uri="{FF2B5EF4-FFF2-40B4-BE49-F238E27FC236}">
                        <a16:creationId xmlns:a16="http://schemas.microsoft.com/office/drawing/2014/main" id="{A426D44F-34BE-F19E-0185-B5BD7EF601D4}"/>
                      </a:ext>
                    </a:extLst>
                  </p:cNvPr>
                  <p:cNvGrpSpPr/>
                  <p:nvPr/>
                </p:nvGrpSpPr>
                <p:grpSpPr>
                  <a:xfrm>
                    <a:off x="6961641" y="4778601"/>
                    <a:ext cx="1758185" cy="604458"/>
                    <a:chOff x="6961641" y="4778601"/>
                    <a:chExt cx="1758185" cy="604458"/>
                  </a:xfrm>
                </p:grpSpPr>
                <p:sp>
                  <p:nvSpPr>
                    <p:cNvPr id="169" name="圆角矩形 168">
                      <a:extLst>
                        <a:ext uri="{FF2B5EF4-FFF2-40B4-BE49-F238E27FC236}">
                          <a16:creationId xmlns:a16="http://schemas.microsoft.com/office/drawing/2014/main" id="{E0952412-6707-FEC7-303D-F8A88912F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1641" y="4784901"/>
                      <a:ext cx="423015" cy="598157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70" name="图形 169" descr="服务器 纯色填充">
                      <a:extLst>
                        <a:ext uri="{FF2B5EF4-FFF2-40B4-BE49-F238E27FC236}">
                          <a16:creationId xmlns:a16="http://schemas.microsoft.com/office/drawing/2014/main" id="{F6D3EC8F-441A-C37C-2374-AB5C7359AF9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7008939" y="483470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1" name="文本框 170">
                      <a:extLst>
                        <a:ext uri="{FF2B5EF4-FFF2-40B4-BE49-F238E27FC236}">
                          <a16:creationId xmlns:a16="http://schemas.microsoft.com/office/drawing/2014/main" id="{9BC89C21-BECF-7205-5CBF-8F39DD0DAC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61641" y="5111325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N8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圆角矩形 171">
                      <a:extLst>
                        <a:ext uri="{FF2B5EF4-FFF2-40B4-BE49-F238E27FC236}">
                          <a16:creationId xmlns:a16="http://schemas.microsoft.com/office/drawing/2014/main" id="{7C8A652B-25C2-115A-C7EB-28B3422B81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3479" y="4778601"/>
                      <a:ext cx="423015" cy="604458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73" name="图形 172" descr="服务器 纯色填充">
                      <a:extLst>
                        <a:ext uri="{FF2B5EF4-FFF2-40B4-BE49-F238E27FC236}">
                          <a16:creationId xmlns:a16="http://schemas.microsoft.com/office/drawing/2014/main" id="{9B698123-EAB4-6BA4-729F-382D7EED39E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7440777" y="483470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4" name="文本框 173">
                      <a:extLst>
                        <a:ext uri="{FF2B5EF4-FFF2-40B4-BE49-F238E27FC236}">
                          <a16:creationId xmlns:a16="http://schemas.microsoft.com/office/drawing/2014/main" id="{CA2DBF9D-C8BB-52E8-7CA8-B38EC77933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93479" y="5111325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N9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5" name="圆角矩形 174">
                      <a:extLst>
                        <a:ext uri="{FF2B5EF4-FFF2-40B4-BE49-F238E27FC236}">
                          <a16:creationId xmlns:a16="http://schemas.microsoft.com/office/drawing/2014/main" id="{FE0D2FF2-3FA8-8BA3-34E3-046253284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1070" y="4784901"/>
                      <a:ext cx="423015" cy="598157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76" name="图形 175" descr="服务器 纯色填充">
                      <a:extLst>
                        <a:ext uri="{FF2B5EF4-FFF2-40B4-BE49-F238E27FC236}">
                          <a16:creationId xmlns:a16="http://schemas.microsoft.com/office/drawing/2014/main" id="{1DFB2853-9B9E-E0D2-70DF-AF80EF395AD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7878368" y="483470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7" name="文本框 176">
                      <a:extLst>
                        <a:ext uri="{FF2B5EF4-FFF2-40B4-BE49-F238E27FC236}">
                          <a16:creationId xmlns:a16="http://schemas.microsoft.com/office/drawing/2014/main" id="{D463C141-AF7F-D878-C945-E69DC9038C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31070" y="5111325"/>
                      <a:ext cx="423015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N10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圆角矩形 177">
                      <a:extLst>
                        <a:ext uri="{FF2B5EF4-FFF2-40B4-BE49-F238E27FC236}">
                          <a16:creationId xmlns:a16="http://schemas.microsoft.com/office/drawing/2014/main" id="{6F5CB586-E84D-FD27-3A95-8023C51EEA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2908" y="4784901"/>
                      <a:ext cx="423015" cy="598157"/>
                    </a:xfrm>
                    <a:prstGeom prst="roundRect">
                      <a:avLst>
                        <a:gd name="adj" fmla="val 4914"/>
                      </a:avLst>
                    </a:prstGeom>
                    <a:solidFill>
                      <a:srgbClr val="D9D9D9">
                        <a:alpha val="75294"/>
                      </a:srgbClr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79" name="图形 178" descr="服务器 纯色填充">
                      <a:extLst>
                        <a:ext uri="{FF2B5EF4-FFF2-40B4-BE49-F238E27FC236}">
                          <a16:creationId xmlns:a16="http://schemas.microsoft.com/office/drawing/2014/main" id="{D4C09F02-3521-2576-D889-FFD2E8CA4D2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8310206" y="4834700"/>
                      <a:ext cx="328418" cy="3284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0" name="文本框 179">
                      <a:extLst>
                        <a:ext uri="{FF2B5EF4-FFF2-40B4-BE49-F238E27FC236}">
                          <a16:creationId xmlns:a16="http://schemas.microsoft.com/office/drawing/2014/main" id="{31A79998-5516-5474-5EB7-D5867FD9E1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16243" y="5111325"/>
                      <a:ext cx="503583" cy="269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>
                          <a:cs typeface="Calibri" panose="020F0502020204030204" pitchFamily="34" charset="0"/>
                        </a:rPr>
                        <a:t>N11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Calibri" panose="020F0502020204030204" pitchFamily="34" charset="0"/>
                      </a:endParaRPr>
                    </a:p>
                  </p:txBody>
                </p:sp>
              </p:grpSp>
              <p:cxnSp>
                <p:nvCxnSpPr>
                  <p:cNvPr id="479" name="直线连接符 478">
                    <a:extLst>
                      <a:ext uri="{FF2B5EF4-FFF2-40B4-BE49-F238E27FC236}">
                        <a16:creationId xmlns:a16="http://schemas.microsoft.com/office/drawing/2014/main" id="{AC81D47F-F2EF-94D9-5790-428F95716369}"/>
                      </a:ext>
                    </a:extLst>
                  </p:cNvPr>
                  <p:cNvCxnSpPr>
                    <a:cxnSpLocks/>
                    <a:endCxn id="170" idx="0"/>
                  </p:cNvCxnSpPr>
                  <p:nvPr/>
                </p:nvCxnSpPr>
                <p:spPr>
                  <a:xfrm flipH="1">
                    <a:off x="7173148" y="4636767"/>
                    <a:ext cx="423011" cy="19793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直线连接符 267">
                    <a:extLst>
                      <a:ext uri="{FF2B5EF4-FFF2-40B4-BE49-F238E27FC236}">
                        <a16:creationId xmlns:a16="http://schemas.microsoft.com/office/drawing/2014/main" id="{D5376C9B-4F9E-79B2-DECC-26205D00F5D1}"/>
                      </a:ext>
                    </a:extLst>
                  </p:cNvPr>
                  <p:cNvCxnSpPr>
                    <a:cxnSpLocks/>
                    <a:endCxn id="176" idx="0"/>
                  </p:cNvCxnSpPr>
                  <p:nvPr/>
                </p:nvCxnSpPr>
                <p:spPr>
                  <a:xfrm>
                    <a:off x="7612699" y="4624897"/>
                    <a:ext cx="429878" cy="20980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直线连接符 268">
                    <a:extLst>
                      <a:ext uri="{FF2B5EF4-FFF2-40B4-BE49-F238E27FC236}">
                        <a16:creationId xmlns:a16="http://schemas.microsoft.com/office/drawing/2014/main" id="{C48683CD-4F78-1F3C-49EA-8DF6359FD48F}"/>
                      </a:ext>
                    </a:extLst>
                  </p:cNvPr>
                  <p:cNvCxnSpPr>
                    <a:cxnSpLocks/>
                    <a:endCxn id="179" idx="0"/>
                  </p:cNvCxnSpPr>
                  <p:nvPr/>
                </p:nvCxnSpPr>
                <p:spPr>
                  <a:xfrm>
                    <a:off x="7612697" y="4636238"/>
                    <a:ext cx="861718" cy="19846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直线连接符 266">
                    <a:extLst>
                      <a:ext uri="{FF2B5EF4-FFF2-40B4-BE49-F238E27FC236}">
                        <a16:creationId xmlns:a16="http://schemas.microsoft.com/office/drawing/2014/main" id="{4AB2889A-4970-99EB-8C8F-F4A8756E209A}"/>
                      </a:ext>
                    </a:extLst>
                  </p:cNvPr>
                  <p:cNvCxnSpPr>
                    <a:cxnSpLocks/>
                    <a:endCxn id="173" idx="0"/>
                  </p:cNvCxnSpPr>
                  <p:nvPr/>
                </p:nvCxnSpPr>
                <p:spPr>
                  <a:xfrm flipH="1">
                    <a:off x="7604986" y="4650037"/>
                    <a:ext cx="7708" cy="184663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" name="图形 17">
                    <a:extLst>
                      <a:ext uri="{FF2B5EF4-FFF2-40B4-BE49-F238E27FC236}">
                        <a16:creationId xmlns:a16="http://schemas.microsoft.com/office/drawing/2014/main" id="{271EF14E-C93A-5CA4-8FD8-0211343AAF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64064" y="4304426"/>
                    <a:ext cx="505164" cy="505164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15" name="组合 314">
            <a:extLst>
              <a:ext uri="{FF2B5EF4-FFF2-40B4-BE49-F238E27FC236}">
                <a16:creationId xmlns:a16="http://schemas.microsoft.com/office/drawing/2014/main" id="{86B85536-118E-5FAA-8F62-C43A849EEBD2}"/>
              </a:ext>
            </a:extLst>
          </p:cNvPr>
          <p:cNvGrpSpPr/>
          <p:nvPr/>
        </p:nvGrpSpPr>
        <p:grpSpPr>
          <a:xfrm>
            <a:off x="7717129" y="3947752"/>
            <a:ext cx="1013298" cy="729951"/>
            <a:chOff x="6086358" y="4702816"/>
            <a:chExt cx="1013298" cy="729951"/>
          </a:xfrm>
        </p:grpSpPr>
        <p:cxnSp>
          <p:nvCxnSpPr>
            <p:cNvPr id="194" name="直线连接符 193">
              <a:extLst>
                <a:ext uri="{FF2B5EF4-FFF2-40B4-BE49-F238E27FC236}">
                  <a16:creationId xmlns:a16="http://schemas.microsoft.com/office/drawing/2014/main" id="{66CC6421-6F8A-36B6-5005-2D0651ACB636}"/>
                </a:ext>
              </a:extLst>
            </p:cNvPr>
            <p:cNvCxnSpPr>
              <a:cxnSpLocks/>
            </p:cNvCxnSpPr>
            <p:nvPr/>
          </p:nvCxnSpPr>
          <p:spPr>
            <a:xfrm>
              <a:off x="6684250" y="5101970"/>
              <a:ext cx="415406" cy="3307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线连接符 195">
              <a:extLst>
                <a:ext uri="{FF2B5EF4-FFF2-40B4-BE49-F238E27FC236}">
                  <a16:creationId xmlns:a16="http://schemas.microsoft.com/office/drawing/2014/main" id="{C4677C36-9A89-A4F5-3005-E6038FFC1B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6358" y="5081080"/>
              <a:ext cx="309517" cy="33702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文本框 194">
              <a:extLst>
                <a:ext uri="{FF2B5EF4-FFF2-40B4-BE49-F238E27FC236}">
                  <a16:creationId xmlns:a16="http://schemas.microsoft.com/office/drawing/2014/main" id="{FA77F453-7D36-FF00-302A-5EA766816761}"/>
                </a:ext>
              </a:extLst>
            </p:cNvPr>
            <p:cNvSpPr txBox="1"/>
            <p:nvPr/>
          </p:nvSpPr>
          <p:spPr>
            <a:xfrm>
              <a:off x="6169234" y="4702816"/>
              <a:ext cx="763123" cy="412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/>
                <a:t>DP Ring </a:t>
              </a:r>
              <a:r>
                <a:rPr lang="en-US" sz="1000" err="1"/>
                <a:t>Allreduce</a:t>
              </a:r>
              <a:r>
                <a:rPr lang="en-US" sz="1000"/>
                <a:t> </a:t>
              </a:r>
            </a:p>
          </p:txBody>
        </p:sp>
      </p:grpSp>
      <p:grpSp>
        <p:nvGrpSpPr>
          <p:cNvPr id="314" name="组合 313">
            <a:extLst>
              <a:ext uri="{FF2B5EF4-FFF2-40B4-BE49-F238E27FC236}">
                <a16:creationId xmlns:a16="http://schemas.microsoft.com/office/drawing/2014/main" id="{B89AE47B-2A55-5B05-B442-FF364AB4FA16}"/>
              </a:ext>
            </a:extLst>
          </p:cNvPr>
          <p:cNvGrpSpPr/>
          <p:nvPr/>
        </p:nvGrpSpPr>
        <p:grpSpPr>
          <a:xfrm>
            <a:off x="7801932" y="3270820"/>
            <a:ext cx="1395589" cy="253997"/>
            <a:chOff x="6171161" y="4025884"/>
            <a:chExt cx="1395589" cy="253997"/>
          </a:xfrm>
        </p:grpSpPr>
        <p:cxnSp>
          <p:nvCxnSpPr>
            <p:cNvPr id="192" name="直线连接符 191">
              <a:extLst>
                <a:ext uri="{FF2B5EF4-FFF2-40B4-BE49-F238E27FC236}">
                  <a16:creationId xmlns:a16="http://schemas.microsoft.com/office/drawing/2014/main" id="{780365B7-0F97-6890-AA51-9889741B0919}"/>
                </a:ext>
              </a:extLst>
            </p:cNvPr>
            <p:cNvCxnSpPr>
              <a:cxnSpLocks/>
            </p:cNvCxnSpPr>
            <p:nvPr/>
          </p:nvCxnSpPr>
          <p:spPr>
            <a:xfrm>
              <a:off x="7182130" y="4221725"/>
              <a:ext cx="384620" cy="402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文本框 192">
              <a:extLst>
                <a:ext uri="{FF2B5EF4-FFF2-40B4-BE49-F238E27FC236}">
                  <a16:creationId xmlns:a16="http://schemas.microsoft.com/office/drawing/2014/main" id="{BA919FC5-C8F6-0962-27C8-A216B6EF4B97}"/>
                </a:ext>
              </a:extLst>
            </p:cNvPr>
            <p:cNvSpPr txBox="1"/>
            <p:nvPr/>
          </p:nvSpPr>
          <p:spPr>
            <a:xfrm>
              <a:off x="6171161" y="4025884"/>
              <a:ext cx="1114106" cy="2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/>
                <a:t>PP Victim Flow</a:t>
              </a:r>
            </a:p>
          </p:txBody>
        </p:sp>
      </p:grpSp>
      <p:grpSp>
        <p:nvGrpSpPr>
          <p:cNvPr id="316" name="组合 315">
            <a:extLst>
              <a:ext uri="{FF2B5EF4-FFF2-40B4-BE49-F238E27FC236}">
                <a16:creationId xmlns:a16="http://schemas.microsoft.com/office/drawing/2014/main" id="{F1777C8B-9A4B-C3FC-901E-BABFA4AC2939}"/>
              </a:ext>
            </a:extLst>
          </p:cNvPr>
          <p:cNvGrpSpPr/>
          <p:nvPr/>
        </p:nvGrpSpPr>
        <p:grpSpPr>
          <a:xfrm>
            <a:off x="8567906" y="3949769"/>
            <a:ext cx="2307618" cy="991848"/>
            <a:chOff x="6937135" y="4662308"/>
            <a:chExt cx="2307618" cy="991848"/>
          </a:xfrm>
        </p:grpSpPr>
        <p:sp>
          <p:nvSpPr>
            <p:cNvPr id="168" name="圆角矩形 167">
              <a:extLst>
                <a:ext uri="{FF2B5EF4-FFF2-40B4-BE49-F238E27FC236}">
                  <a16:creationId xmlns:a16="http://schemas.microsoft.com/office/drawing/2014/main" id="{15D4C42A-73D0-4EE6-FC3F-1D2862BC0AB2}"/>
                </a:ext>
              </a:extLst>
            </p:cNvPr>
            <p:cNvSpPr/>
            <p:nvPr/>
          </p:nvSpPr>
          <p:spPr>
            <a:xfrm>
              <a:off x="6937135" y="4662308"/>
              <a:ext cx="2307618" cy="99184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rgbClr val="D94F8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cxnSp>
          <p:nvCxnSpPr>
            <p:cNvPr id="226" name="曲线连接符 225">
              <a:extLst>
                <a:ext uri="{FF2B5EF4-FFF2-40B4-BE49-F238E27FC236}">
                  <a16:creationId xmlns:a16="http://schemas.microsoft.com/office/drawing/2014/main" id="{F9E65AB1-170F-35C8-078A-2F90F040CEA5}"/>
                </a:ext>
              </a:extLst>
            </p:cNvPr>
            <p:cNvCxnSpPr>
              <a:cxnSpLocks/>
              <a:stCxn id="177" idx="2"/>
              <a:endCxn id="180" idx="2"/>
            </p:cNvCxnSpPr>
            <p:nvPr/>
          </p:nvCxnSpPr>
          <p:spPr>
            <a:xfrm rot="16200000" flipH="1">
              <a:off x="8255306" y="5125943"/>
              <a:ext cx="12700" cy="425457"/>
            </a:xfrm>
            <a:prstGeom prst="curvedConnector3">
              <a:avLst>
                <a:gd name="adj1" fmla="val 1088874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曲线连接符 226">
              <a:extLst>
                <a:ext uri="{FF2B5EF4-FFF2-40B4-BE49-F238E27FC236}">
                  <a16:creationId xmlns:a16="http://schemas.microsoft.com/office/drawing/2014/main" id="{D515DE4B-1594-1F47-FB63-944D041FD16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993039" y="4457329"/>
              <a:ext cx="16809" cy="1787684"/>
            </a:xfrm>
            <a:prstGeom prst="curvedConnector3">
              <a:avLst>
                <a:gd name="adj1" fmla="val -1034297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曲线连接符 224">
              <a:extLst>
                <a:ext uri="{FF2B5EF4-FFF2-40B4-BE49-F238E27FC236}">
                  <a16:creationId xmlns:a16="http://schemas.microsoft.com/office/drawing/2014/main" id="{2EFD02F2-0A97-AAB3-2518-022D02730C0A}"/>
                </a:ext>
              </a:extLst>
            </p:cNvPr>
            <p:cNvCxnSpPr>
              <a:cxnSpLocks/>
              <a:stCxn id="174" idx="2"/>
              <a:endCxn id="177" idx="2"/>
            </p:cNvCxnSpPr>
            <p:nvPr/>
          </p:nvCxnSpPr>
          <p:spPr>
            <a:xfrm rot="16200000" flipH="1">
              <a:off x="7823782" y="5119876"/>
              <a:ext cx="12700" cy="437591"/>
            </a:xfrm>
            <a:prstGeom prst="curvedConnector3">
              <a:avLst>
                <a:gd name="adj1" fmla="val 1118504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曲线连接符 223">
              <a:extLst>
                <a:ext uri="{FF2B5EF4-FFF2-40B4-BE49-F238E27FC236}">
                  <a16:creationId xmlns:a16="http://schemas.microsoft.com/office/drawing/2014/main" id="{5774C6A5-84C2-1C56-910C-642C649C1D68}"/>
                </a:ext>
              </a:extLst>
            </p:cNvPr>
            <p:cNvCxnSpPr>
              <a:cxnSpLocks/>
              <a:stCxn id="171" idx="2"/>
              <a:endCxn id="174" idx="2"/>
            </p:cNvCxnSpPr>
            <p:nvPr/>
          </p:nvCxnSpPr>
          <p:spPr>
            <a:xfrm rot="16200000" flipH="1">
              <a:off x="7389068" y="5122753"/>
              <a:ext cx="12700" cy="431838"/>
            </a:xfrm>
            <a:prstGeom prst="curvedConnector3">
              <a:avLst>
                <a:gd name="adj1" fmla="val 822220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组合 316">
            <a:extLst>
              <a:ext uri="{FF2B5EF4-FFF2-40B4-BE49-F238E27FC236}">
                <a16:creationId xmlns:a16="http://schemas.microsoft.com/office/drawing/2014/main" id="{273A5FBB-4B8E-AC2B-63EE-2BBDB042C32A}"/>
              </a:ext>
            </a:extLst>
          </p:cNvPr>
          <p:cNvGrpSpPr/>
          <p:nvPr/>
        </p:nvGrpSpPr>
        <p:grpSpPr>
          <a:xfrm>
            <a:off x="6149569" y="3948746"/>
            <a:ext cx="2307618" cy="991848"/>
            <a:chOff x="4518798" y="4661450"/>
            <a:chExt cx="2307618" cy="991848"/>
          </a:xfrm>
        </p:grpSpPr>
        <p:sp>
          <p:nvSpPr>
            <p:cNvPr id="151" name="圆角矩形 150">
              <a:extLst>
                <a:ext uri="{FF2B5EF4-FFF2-40B4-BE49-F238E27FC236}">
                  <a16:creationId xmlns:a16="http://schemas.microsoft.com/office/drawing/2014/main" id="{970F6391-B45F-2D5F-F6A9-BD0794E91D53}"/>
                </a:ext>
              </a:extLst>
            </p:cNvPr>
            <p:cNvSpPr/>
            <p:nvPr/>
          </p:nvSpPr>
          <p:spPr>
            <a:xfrm>
              <a:off x="4518798" y="4661450"/>
              <a:ext cx="2307618" cy="99184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rgbClr val="D94F8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cxnSp>
          <p:nvCxnSpPr>
            <p:cNvPr id="228" name="曲线连接符 227">
              <a:extLst>
                <a:ext uri="{FF2B5EF4-FFF2-40B4-BE49-F238E27FC236}">
                  <a16:creationId xmlns:a16="http://schemas.microsoft.com/office/drawing/2014/main" id="{FC542BCF-8523-229C-D26B-A21EC19AA4E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566369" y="4459158"/>
              <a:ext cx="16809" cy="1787684"/>
            </a:xfrm>
            <a:prstGeom prst="curvedConnector3">
              <a:avLst>
                <a:gd name="adj1" fmla="val -1021929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曲线连接符 220">
              <a:extLst>
                <a:ext uri="{FF2B5EF4-FFF2-40B4-BE49-F238E27FC236}">
                  <a16:creationId xmlns:a16="http://schemas.microsoft.com/office/drawing/2014/main" id="{CBEACE7E-E6BD-F219-C2A3-9B19B4D37D55}"/>
                </a:ext>
              </a:extLst>
            </p:cNvPr>
            <p:cNvCxnSpPr>
              <a:cxnSpLocks/>
              <a:stCxn id="154" idx="2"/>
              <a:endCxn id="157" idx="2"/>
            </p:cNvCxnSpPr>
            <p:nvPr/>
          </p:nvCxnSpPr>
          <p:spPr>
            <a:xfrm rot="16200000" flipH="1">
              <a:off x="4967290" y="5122225"/>
              <a:ext cx="12700" cy="431837"/>
            </a:xfrm>
            <a:prstGeom prst="curvedConnector3">
              <a:avLst>
                <a:gd name="adj1" fmla="val 881480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曲线连接符 221">
              <a:extLst>
                <a:ext uri="{FF2B5EF4-FFF2-40B4-BE49-F238E27FC236}">
                  <a16:creationId xmlns:a16="http://schemas.microsoft.com/office/drawing/2014/main" id="{E1249F7B-4586-2D30-3C23-95915F665108}"/>
                </a:ext>
              </a:extLst>
            </p:cNvPr>
            <p:cNvCxnSpPr>
              <a:cxnSpLocks/>
              <a:stCxn id="155" idx="2"/>
              <a:endCxn id="160" idx="2"/>
            </p:cNvCxnSpPr>
            <p:nvPr/>
          </p:nvCxnSpPr>
          <p:spPr>
            <a:xfrm rot="5400000" flipH="1" flipV="1">
              <a:off x="5400781" y="5120572"/>
              <a:ext cx="2447" cy="437592"/>
            </a:xfrm>
            <a:prstGeom prst="curvedConnector3">
              <a:avLst>
                <a:gd name="adj1" fmla="val -5343809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曲线连接符 222">
              <a:extLst>
                <a:ext uri="{FF2B5EF4-FFF2-40B4-BE49-F238E27FC236}">
                  <a16:creationId xmlns:a16="http://schemas.microsoft.com/office/drawing/2014/main" id="{193A7251-946D-7E5C-846D-D6E88FCF9B66}"/>
                </a:ext>
              </a:extLst>
            </p:cNvPr>
            <p:cNvCxnSpPr>
              <a:cxnSpLocks/>
              <a:stCxn id="160" idx="2"/>
              <a:endCxn id="163" idx="2"/>
            </p:cNvCxnSpPr>
            <p:nvPr/>
          </p:nvCxnSpPr>
          <p:spPr>
            <a:xfrm rot="16200000" flipH="1">
              <a:off x="5836373" y="5122571"/>
              <a:ext cx="693" cy="431837"/>
            </a:xfrm>
            <a:prstGeom prst="curvedConnector3">
              <a:avLst>
                <a:gd name="adj1" fmla="val 18969120"/>
              </a:avLst>
            </a:prstGeom>
            <a:ln w="28575">
              <a:solidFill>
                <a:srgbClr val="D94F8A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组合 327">
            <a:extLst>
              <a:ext uri="{FF2B5EF4-FFF2-40B4-BE49-F238E27FC236}">
                <a16:creationId xmlns:a16="http://schemas.microsoft.com/office/drawing/2014/main" id="{7127267B-B0EF-C6D5-474A-A59ADDAE252F}"/>
              </a:ext>
            </a:extLst>
          </p:cNvPr>
          <p:cNvGrpSpPr/>
          <p:nvPr/>
        </p:nvGrpSpPr>
        <p:grpSpPr>
          <a:xfrm>
            <a:off x="6355153" y="3466891"/>
            <a:ext cx="3456244" cy="625507"/>
            <a:chOff x="4724382" y="4223160"/>
            <a:chExt cx="3456244" cy="625507"/>
          </a:xfrm>
        </p:grpSpPr>
        <p:cxnSp>
          <p:nvCxnSpPr>
            <p:cNvPr id="189" name="直线箭头连接符 188">
              <a:extLst>
                <a:ext uri="{FF2B5EF4-FFF2-40B4-BE49-F238E27FC236}">
                  <a16:creationId xmlns:a16="http://schemas.microsoft.com/office/drawing/2014/main" id="{6E6B7DD9-B552-1606-2521-D8791583D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4666" y="4630540"/>
              <a:ext cx="443891" cy="201665"/>
            </a:xfrm>
            <a:prstGeom prst="straightConnector1">
              <a:avLst/>
            </a:prstGeom>
            <a:ln w="38100">
              <a:solidFill>
                <a:srgbClr val="F25B5D"/>
              </a:solidFill>
              <a:prstDash val="solid"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线箭头连接符 189">
              <a:extLst>
                <a:ext uri="{FF2B5EF4-FFF2-40B4-BE49-F238E27FC236}">
                  <a16:creationId xmlns:a16="http://schemas.microsoft.com/office/drawing/2014/main" id="{CDF8AB22-98BB-84A6-6A79-69483547F3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45" y="4248409"/>
              <a:ext cx="3008299" cy="216837"/>
            </a:xfrm>
            <a:prstGeom prst="straightConnector1">
              <a:avLst/>
            </a:prstGeom>
            <a:ln w="38100">
              <a:solidFill>
                <a:srgbClr val="F25B5D"/>
              </a:solidFill>
              <a:prstDash val="solid"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线箭头连接符 319">
              <a:extLst>
                <a:ext uri="{FF2B5EF4-FFF2-40B4-BE49-F238E27FC236}">
                  <a16:creationId xmlns:a16="http://schemas.microsoft.com/office/drawing/2014/main" id="{3CFA6097-2013-6865-4A16-05370AF409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2501" y="4223160"/>
              <a:ext cx="558125" cy="253398"/>
            </a:xfrm>
            <a:prstGeom prst="straightConnector1">
              <a:avLst/>
            </a:prstGeom>
            <a:ln w="38100">
              <a:solidFill>
                <a:srgbClr val="F25B5D"/>
              </a:solidFill>
              <a:prstDash val="solid"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线箭头连接符 324">
              <a:extLst>
                <a:ext uri="{FF2B5EF4-FFF2-40B4-BE49-F238E27FC236}">
                  <a16:creationId xmlns:a16="http://schemas.microsoft.com/office/drawing/2014/main" id="{6CD86853-C09B-6713-39C9-7D7819761A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4382" y="4640199"/>
              <a:ext cx="335466" cy="208468"/>
            </a:xfrm>
            <a:prstGeom prst="straightConnector1">
              <a:avLst/>
            </a:prstGeom>
            <a:ln w="38100">
              <a:solidFill>
                <a:srgbClr val="F25B5D"/>
              </a:solidFill>
              <a:prstDash val="solid"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5" name="组合 334">
            <a:extLst>
              <a:ext uri="{FF2B5EF4-FFF2-40B4-BE49-F238E27FC236}">
                <a16:creationId xmlns:a16="http://schemas.microsoft.com/office/drawing/2014/main" id="{DC91F505-7E64-E4F5-362F-78FF7D47792D}"/>
              </a:ext>
            </a:extLst>
          </p:cNvPr>
          <p:cNvGrpSpPr/>
          <p:nvPr/>
        </p:nvGrpSpPr>
        <p:grpSpPr>
          <a:xfrm>
            <a:off x="7859864" y="1234330"/>
            <a:ext cx="3089200" cy="469201"/>
            <a:chOff x="6229093" y="1989394"/>
            <a:chExt cx="3089200" cy="469201"/>
          </a:xfrm>
        </p:grpSpPr>
        <p:cxnSp>
          <p:nvCxnSpPr>
            <p:cNvPr id="330" name="直线连接符 329">
              <a:extLst>
                <a:ext uri="{FF2B5EF4-FFF2-40B4-BE49-F238E27FC236}">
                  <a16:creationId xmlns:a16="http://schemas.microsoft.com/office/drawing/2014/main" id="{58B9BB18-3393-C6D9-B404-B98CB3A7A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9748" y="2184846"/>
              <a:ext cx="80802" cy="27374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文本框 330">
              <a:extLst>
                <a:ext uri="{FF2B5EF4-FFF2-40B4-BE49-F238E27FC236}">
                  <a16:creationId xmlns:a16="http://schemas.microsoft.com/office/drawing/2014/main" id="{EA350CC1-768B-2A9C-1873-72956D1F7558}"/>
                </a:ext>
              </a:extLst>
            </p:cNvPr>
            <p:cNvSpPr txBox="1"/>
            <p:nvPr/>
          </p:nvSpPr>
          <p:spPr>
            <a:xfrm>
              <a:off x="6229093" y="1989394"/>
              <a:ext cx="3089200" cy="26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/>
                <a:t>Ring </a:t>
              </a:r>
              <a:r>
                <a:rPr lang="en-US" sz="1000" err="1"/>
                <a:t>allreduce</a:t>
              </a:r>
              <a:r>
                <a:rPr lang="en-US" sz="1000"/>
                <a:t> for </a:t>
              </a:r>
              <a:r>
                <a:rPr lang="en-US" sz="1000" b="1"/>
                <a:t>data parallelism (DP)</a:t>
              </a:r>
            </a:p>
          </p:txBody>
        </p:sp>
      </p:grpSp>
      <p:pic>
        <p:nvPicPr>
          <p:cNvPr id="40" name="图形 39">
            <a:extLst>
              <a:ext uri="{FF2B5EF4-FFF2-40B4-BE49-F238E27FC236}">
                <a16:creationId xmlns:a16="http://schemas.microsoft.com/office/drawing/2014/main" id="{C29D60A9-F887-1AF5-0938-6D9F8748F2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75847" y="5027833"/>
            <a:ext cx="4874400" cy="1582488"/>
          </a:xfrm>
          <a:prstGeom prst="rect">
            <a:avLst/>
          </a:prstGeom>
        </p:spPr>
      </p:pic>
      <p:pic>
        <p:nvPicPr>
          <p:cNvPr id="63" name="图形 62">
            <a:extLst>
              <a:ext uri="{FF2B5EF4-FFF2-40B4-BE49-F238E27FC236}">
                <a16:creationId xmlns:a16="http://schemas.microsoft.com/office/drawing/2014/main" id="{6B86E383-79F6-DBCA-209C-3D97E694C1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83406" y="5023656"/>
            <a:ext cx="4874400" cy="1582488"/>
          </a:xfrm>
          <a:prstGeom prst="rect">
            <a:avLst/>
          </a:prstGeom>
        </p:spPr>
      </p:pic>
      <p:pic>
        <p:nvPicPr>
          <p:cNvPr id="449" name="图形 448">
            <a:extLst>
              <a:ext uri="{FF2B5EF4-FFF2-40B4-BE49-F238E27FC236}">
                <a16:creationId xmlns:a16="http://schemas.microsoft.com/office/drawing/2014/main" id="{6FC56F3B-DCC3-3883-E343-4D98265689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77026" y="5033416"/>
            <a:ext cx="4874400" cy="1582488"/>
          </a:xfrm>
          <a:prstGeom prst="rect">
            <a:avLst/>
          </a:prstGeom>
        </p:spPr>
      </p:pic>
      <p:sp>
        <p:nvSpPr>
          <p:cNvPr id="463" name="矩形 462">
            <a:extLst>
              <a:ext uri="{FF2B5EF4-FFF2-40B4-BE49-F238E27FC236}">
                <a16:creationId xmlns:a16="http://schemas.microsoft.com/office/drawing/2014/main" id="{161630A7-BC1B-94BF-0514-BC791AE914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9161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64" name="矩形 463">
            <a:extLst>
              <a:ext uri="{FF2B5EF4-FFF2-40B4-BE49-F238E27FC236}">
                <a16:creationId xmlns:a16="http://schemas.microsoft.com/office/drawing/2014/main" id="{E8C21E9F-7F15-B5A4-BCC8-1EDB67E84399}"/>
              </a:ext>
            </a:extLst>
          </p:cNvPr>
          <p:cNvSpPr/>
          <p:nvPr/>
        </p:nvSpPr>
        <p:spPr>
          <a:xfrm>
            <a:off x="0" y="2439547"/>
            <a:ext cx="12192000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We need an </a:t>
            </a:r>
            <a:r>
              <a:rPr lang="en-US" sz="3600" b="1">
                <a:solidFill>
                  <a:srgbClr val="F9A96C"/>
                </a:solidFill>
              </a:rPr>
              <a:t>application-centric approach </a:t>
            </a:r>
            <a:r>
              <a:rPr lang="en-US" sz="3600"/>
              <a:t>for generating workloads for network simulators</a:t>
            </a:r>
          </a:p>
        </p:txBody>
      </p:sp>
    </p:spTree>
    <p:extLst>
      <p:ext uri="{BB962C8B-B14F-4D97-AF65-F5344CB8AC3E}">
        <p14:creationId xmlns:p14="http://schemas.microsoft.com/office/powerpoint/2010/main" val="120424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622E13-C544-F6F4-1073-312B8B1F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70FEC95-EA01-8E53-5EC2-51DDB3E0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Another Simulator?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19FE5D2-821E-FB78-329A-5B39E861EB1C}"/>
              </a:ext>
            </a:extLst>
          </p:cNvPr>
          <p:cNvGrpSpPr/>
          <p:nvPr/>
        </p:nvGrpSpPr>
        <p:grpSpPr>
          <a:xfrm>
            <a:off x="119336" y="1587839"/>
            <a:ext cx="5101569" cy="2957285"/>
            <a:chOff x="2255213" y="880024"/>
            <a:chExt cx="4975791" cy="2957285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AE634441-34F0-AA56-9678-25987A26F748}"/>
                </a:ext>
              </a:extLst>
            </p:cNvPr>
            <p:cNvSpPr/>
            <p:nvPr/>
          </p:nvSpPr>
          <p:spPr>
            <a:xfrm>
              <a:off x="2255213" y="1110593"/>
              <a:ext cx="4975791" cy="2726716"/>
            </a:xfrm>
            <a:prstGeom prst="roundRect">
              <a:avLst>
                <a:gd name="adj" fmla="val 35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同侧圆角矩形 7">
              <a:extLst>
                <a:ext uri="{FF2B5EF4-FFF2-40B4-BE49-F238E27FC236}">
                  <a16:creationId xmlns:a16="http://schemas.microsoft.com/office/drawing/2014/main" id="{06463A75-1EEF-69E2-6CAA-043BEAB656C9}"/>
                </a:ext>
              </a:extLst>
            </p:cNvPr>
            <p:cNvSpPr/>
            <p:nvPr/>
          </p:nvSpPr>
          <p:spPr>
            <a:xfrm>
              <a:off x="2258707" y="880024"/>
              <a:ext cx="4972297" cy="432048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Requirements</a:t>
              </a:r>
              <a:endParaRPr lang="en-US" sz="1600" b="1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DB618F8-E691-6A68-806E-A2898A2A42DB}"/>
              </a:ext>
            </a:extLst>
          </p:cNvPr>
          <p:cNvGrpSpPr/>
          <p:nvPr/>
        </p:nvGrpSpPr>
        <p:grpSpPr>
          <a:xfrm>
            <a:off x="340368" y="2090635"/>
            <a:ext cx="4659504" cy="744678"/>
            <a:chOff x="1004442" y="2180266"/>
            <a:chExt cx="4659504" cy="744678"/>
          </a:xfrm>
        </p:grpSpPr>
        <p:sp>
          <p:nvSpPr>
            <p:cNvPr id="2" name="圆角矩形 1">
              <a:extLst>
                <a:ext uri="{FF2B5EF4-FFF2-40B4-BE49-F238E27FC236}">
                  <a16:creationId xmlns:a16="http://schemas.microsoft.com/office/drawing/2014/main" id="{1C431527-A62D-1870-2277-7082F0AB60A3}"/>
                </a:ext>
              </a:extLst>
            </p:cNvPr>
            <p:cNvSpPr/>
            <p:nvPr/>
          </p:nvSpPr>
          <p:spPr>
            <a:xfrm>
              <a:off x="1004442" y="2180266"/>
              <a:ext cx="4659504" cy="744678"/>
            </a:xfrm>
            <a:prstGeom prst="roundRect">
              <a:avLst>
                <a:gd name="adj" fmla="val 9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altLang="zh-CN" sz="1600">
                  <a:solidFill>
                    <a:schemeClr val="tx1"/>
                  </a:solidFill>
                </a:rPr>
                <a:t>     Support </a:t>
              </a:r>
              <a:r>
                <a:rPr lang="en-US" altLang="zh-CN" sz="1600" b="1">
                  <a:solidFill>
                    <a:srgbClr val="F8A96C"/>
                  </a:solidFill>
                </a:rPr>
                <a:t>real</a:t>
              </a:r>
              <a:r>
                <a:rPr lang="en-US" altLang="zh-CN" sz="1600">
                  <a:solidFill>
                    <a:schemeClr val="tx1"/>
                  </a:solidFill>
                </a:rPr>
                <a:t> applications from </a:t>
              </a:r>
              <a:r>
                <a:rPr lang="en-US" altLang="zh-CN" sz="1600" b="1">
                  <a:solidFill>
                    <a:srgbClr val="F9A96C"/>
                  </a:solidFill>
                </a:rPr>
                <a:t>various domains </a:t>
              </a:r>
              <a:r>
                <a:rPr lang="en-US" altLang="zh-CN" sz="1600">
                  <a:solidFill>
                    <a:schemeClr val="tx1"/>
                  </a:solidFill>
                </a:rPr>
                <a:t>(e.g., HPC, AI, distributed storage, etc.)</a:t>
              </a:r>
            </a:p>
          </p:txBody>
        </p:sp>
        <p:pic>
          <p:nvPicPr>
            <p:cNvPr id="28" name="图形 27" descr="徽章 1 纯色填充">
              <a:extLst>
                <a:ext uri="{FF2B5EF4-FFF2-40B4-BE49-F238E27FC236}">
                  <a16:creationId xmlns:a16="http://schemas.microsoft.com/office/drawing/2014/main" id="{7DCD7FB1-1588-9E49-8BC2-517BCC3C2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5098" y="2286181"/>
              <a:ext cx="294012" cy="294012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3C53667-DF5A-709D-DCCF-B2F226C2465C}"/>
              </a:ext>
            </a:extLst>
          </p:cNvPr>
          <p:cNvGrpSpPr/>
          <p:nvPr/>
        </p:nvGrpSpPr>
        <p:grpSpPr>
          <a:xfrm>
            <a:off x="340368" y="2909022"/>
            <a:ext cx="4659504" cy="744678"/>
            <a:chOff x="1004441" y="3044362"/>
            <a:chExt cx="4659504" cy="744678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4904642E-1802-948F-A773-FA44D2D6296D}"/>
                </a:ext>
              </a:extLst>
            </p:cNvPr>
            <p:cNvSpPr/>
            <p:nvPr/>
          </p:nvSpPr>
          <p:spPr>
            <a:xfrm>
              <a:off x="1004441" y="3044362"/>
              <a:ext cx="4659504" cy="744678"/>
            </a:xfrm>
            <a:prstGeom prst="roundRect">
              <a:avLst>
                <a:gd name="adj" fmla="val 9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altLang="zh-CN" sz="1600">
                  <a:solidFill>
                    <a:schemeClr val="tx1"/>
                  </a:solidFill>
                </a:rPr>
                <a:t>     Allow all types of workloads to be stored and executed in a </a:t>
              </a:r>
              <a:r>
                <a:rPr lang="en-US" altLang="zh-CN" sz="1600" b="1">
                  <a:solidFill>
                    <a:srgbClr val="F9A96C"/>
                  </a:solidFill>
                </a:rPr>
                <a:t>standardized </a:t>
              </a:r>
              <a:r>
                <a:rPr lang="en-US" altLang="zh-CN" sz="1600">
                  <a:solidFill>
                    <a:schemeClr val="tx1"/>
                  </a:solidFill>
                </a:rPr>
                <a:t>trace format (not ad-hoc)</a:t>
              </a:r>
            </a:p>
          </p:txBody>
        </p:sp>
        <p:pic>
          <p:nvPicPr>
            <p:cNvPr id="29" name="图形 28" descr="徽章 纯色填充">
              <a:extLst>
                <a:ext uri="{FF2B5EF4-FFF2-40B4-BE49-F238E27FC236}">
                  <a16:creationId xmlns:a16="http://schemas.microsoft.com/office/drawing/2014/main" id="{0B5A0DCE-A183-B171-AC6E-ADC4361BE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15098" y="3140667"/>
              <a:ext cx="294012" cy="294012"/>
            </a:xfrm>
            <a:prstGeom prst="rect">
              <a:avLst/>
            </a:prstGeom>
          </p:spPr>
        </p:pic>
      </p:grp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835D4A4A-2B75-8AD6-8BE4-E4F16228019E}"/>
              </a:ext>
            </a:extLst>
          </p:cNvPr>
          <p:cNvSpPr/>
          <p:nvPr/>
        </p:nvSpPr>
        <p:spPr>
          <a:xfrm>
            <a:off x="5339822" y="1076099"/>
            <a:ext cx="6507147" cy="432048"/>
          </a:xfrm>
          <a:prstGeom prst="roundRect">
            <a:avLst/>
          </a:prstGeom>
          <a:solidFill>
            <a:srgbClr val="B3E7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Simulator Toolchains</a:t>
            </a: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12469761-7BD7-C5F8-23A5-0A37EC5AA559}"/>
              </a:ext>
            </a:extLst>
          </p:cNvPr>
          <p:cNvSpPr/>
          <p:nvPr/>
        </p:nvSpPr>
        <p:spPr>
          <a:xfrm>
            <a:off x="5341970" y="1587839"/>
            <a:ext cx="1541490" cy="432048"/>
          </a:xfrm>
          <a:prstGeom prst="roundRect">
            <a:avLst/>
          </a:prstGeom>
          <a:solidFill>
            <a:srgbClr val="B3E7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/>
              <a:t>LogGOPSim [1]</a:t>
            </a: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587263E5-D133-2B60-FB16-546B5B78C643}"/>
              </a:ext>
            </a:extLst>
          </p:cNvPr>
          <p:cNvSpPr/>
          <p:nvPr/>
        </p:nvSpPr>
        <p:spPr>
          <a:xfrm>
            <a:off x="6994961" y="1587839"/>
            <a:ext cx="1541490" cy="432048"/>
          </a:xfrm>
          <a:prstGeom prst="roundRect">
            <a:avLst/>
          </a:prstGeom>
          <a:solidFill>
            <a:srgbClr val="B3E7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/>
              <a:t>CODES [3]</a:t>
            </a: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9141D121-12AC-9E2C-6A2C-3B5D04E244D5}"/>
              </a:ext>
            </a:extLst>
          </p:cNvPr>
          <p:cNvSpPr/>
          <p:nvPr/>
        </p:nvSpPr>
        <p:spPr>
          <a:xfrm>
            <a:off x="8647953" y="1587839"/>
            <a:ext cx="1541490" cy="432048"/>
          </a:xfrm>
          <a:prstGeom prst="roundRect">
            <a:avLst/>
          </a:prstGeom>
          <a:solidFill>
            <a:srgbClr val="B3E7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err="1"/>
              <a:t>AstraSim</a:t>
            </a:r>
            <a:r>
              <a:rPr lang="en-US" sz="1600" b="1"/>
              <a:t> [5]</a:t>
            </a:r>
            <a:endParaRPr lang="en-US" b="1"/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CC38AD50-8C5E-95DD-B898-71438756BB61}"/>
              </a:ext>
            </a:extLst>
          </p:cNvPr>
          <p:cNvSpPr/>
          <p:nvPr/>
        </p:nvSpPr>
        <p:spPr>
          <a:xfrm>
            <a:off x="10300945" y="1587839"/>
            <a:ext cx="1541490" cy="432048"/>
          </a:xfrm>
          <a:prstGeom prst="roundRect">
            <a:avLst/>
          </a:prstGeom>
          <a:solidFill>
            <a:srgbClr val="B3E7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err="1"/>
              <a:t>SimAI</a:t>
            </a:r>
            <a:r>
              <a:rPr lang="en-US" sz="1600" b="1"/>
              <a:t> [7]</a:t>
            </a:r>
            <a:endParaRPr lang="en-US" b="1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100CC5F6-6ECF-DEC4-76BA-58717B499D69}"/>
              </a:ext>
            </a:extLst>
          </p:cNvPr>
          <p:cNvGrpSpPr/>
          <p:nvPr/>
        </p:nvGrpSpPr>
        <p:grpSpPr>
          <a:xfrm>
            <a:off x="5339822" y="2192011"/>
            <a:ext cx="1541489" cy="541927"/>
            <a:chOff x="5750322" y="2381237"/>
            <a:chExt cx="1541489" cy="541927"/>
          </a:xfrm>
        </p:grpSpPr>
        <p:sp>
          <p:nvSpPr>
            <p:cNvPr id="48" name="圆角矩形 47">
              <a:extLst>
                <a:ext uri="{FF2B5EF4-FFF2-40B4-BE49-F238E27FC236}">
                  <a16:creationId xmlns:a16="http://schemas.microsoft.com/office/drawing/2014/main" id="{41D7642A-D307-851B-0EBB-F8517BDEA513}"/>
                </a:ext>
              </a:extLst>
            </p:cNvPr>
            <p:cNvSpPr/>
            <p:nvPr/>
          </p:nvSpPr>
          <p:spPr>
            <a:xfrm>
              <a:off x="5750322" y="2381237"/>
              <a:ext cx="1541489" cy="541927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/>
                <a:t>HPC</a:t>
              </a: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7BF1D95-533C-DA9F-6164-B16B4A9EB70D}"/>
                </a:ext>
              </a:extLst>
            </p:cNvPr>
            <p:cNvGrpSpPr/>
            <p:nvPr/>
          </p:nvGrpSpPr>
          <p:grpSpPr>
            <a:xfrm>
              <a:off x="5807968" y="2539382"/>
              <a:ext cx="225636" cy="225636"/>
              <a:chOff x="7597287" y="1817850"/>
              <a:chExt cx="225636" cy="225636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37825414-8DC8-4FC1-5212-CE840084ACBB}"/>
                  </a:ext>
                </a:extLst>
              </p:cNvPr>
              <p:cNvSpPr/>
              <p:nvPr/>
            </p:nvSpPr>
            <p:spPr>
              <a:xfrm>
                <a:off x="7597287" y="1817850"/>
                <a:ext cx="225636" cy="225636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53" name="图形 52" descr="关闭 纯色填充">
                <a:extLst>
                  <a:ext uri="{FF2B5EF4-FFF2-40B4-BE49-F238E27FC236}">
                    <a16:creationId xmlns:a16="http://schemas.microsoft.com/office/drawing/2014/main" id="{5BA4FFB0-F09F-7D40-7AA7-3F3ADC322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7620897" y="1841460"/>
                <a:ext cx="178416" cy="178416"/>
              </a:xfrm>
              <a:prstGeom prst="rect">
                <a:avLst/>
              </a:prstGeom>
            </p:spPr>
          </p:pic>
        </p:grp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EDAF17CE-DE08-238E-3405-60E190E07B12}"/>
              </a:ext>
            </a:extLst>
          </p:cNvPr>
          <p:cNvGrpSpPr/>
          <p:nvPr/>
        </p:nvGrpSpPr>
        <p:grpSpPr>
          <a:xfrm>
            <a:off x="10300688" y="3005327"/>
            <a:ext cx="1535711" cy="541927"/>
            <a:chOff x="5750322" y="2381237"/>
            <a:chExt cx="1535711" cy="541927"/>
          </a:xfrm>
        </p:grpSpPr>
        <p:sp>
          <p:nvSpPr>
            <p:cNvPr id="117" name="圆角矩形 116">
              <a:extLst>
                <a:ext uri="{FF2B5EF4-FFF2-40B4-BE49-F238E27FC236}">
                  <a16:creationId xmlns:a16="http://schemas.microsoft.com/office/drawing/2014/main" id="{BC4151C9-46D6-5819-934E-5AE9FF38685E}"/>
                </a:ext>
              </a:extLst>
            </p:cNvPr>
            <p:cNvSpPr/>
            <p:nvPr/>
          </p:nvSpPr>
          <p:spPr>
            <a:xfrm>
              <a:off x="5750322" y="2381237"/>
              <a:ext cx="1535711" cy="541927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BD6FFAE2-F897-D4CE-84D3-6C04037E4A34}"/>
                </a:ext>
              </a:extLst>
            </p:cNvPr>
            <p:cNvGrpSpPr/>
            <p:nvPr/>
          </p:nvGrpSpPr>
          <p:grpSpPr>
            <a:xfrm>
              <a:off x="6402977" y="2537000"/>
              <a:ext cx="230400" cy="230400"/>
              <a:chOff x="8192296" y="1815468"/>
              <a:chExt cx="230400" cy="230400"/>
            </a:xfrm>
          </p:grpSpPr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1D75B7E9-E2BE-CB80-B1DB-C988184574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2296" y="1815468"/>
                <a:ext cx="230400" cy="230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20" name="图形 119" descr="关闭 纯色填充">
                <a:extLst>
                  <a:ext uri="{FF2B5EF4-FFF2-40B4-BE49-F238E27FC236}">
                    <a16:creationId xmlns:a16="http://schemas.microsoft.com/office/drawing/2014/main" id="{AB89FF68-2531-3816-87BC-6819462FA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8215696" y="1838868"/>
                <a:ext cx="183600" cy="183600"/>
              </a:xfrm>
              <a:prstGeom prst="rect">
                <a:avLst/>
              </a:prstGeom>
            </p:spPr>
          </p:pic>
        </p:grp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8ECF3BD2-C7D2-761C-7CF3-6CB3A3414061}"/>
              </a:ext>
            </a:extLst>
          </p:cNvPr>
          <p:cNvGrpSpPr/>
          <p:nvPr/>
        </p:nvGrpSpPr>
        <p:grpSpPr>
          <a:xfrm>
            <a:off x="5334626" y="3839268"/>
            <a:ext cx="1544934" cy="541927"/>
            <a:chOff x="5750323" y="2381237"/>
            <a:chExt cx="1544934" cy="541927"/>
          </a:xfrm>
        </p:grpSpPr>
        <p:sp>
          <p:nvSpPr>
            <p:cNvPr id="122" name="圆角矩形 121">
              <a:extLst>
                <a:ext uri="{FF2B5EF4-FFF2-40B4-BE49-F238E27FC236}">
                  <a16:creationId xmlns:a16="http://schemas.microsoft.com/office/drawing/2014/main" id="{741577B7-96E3-7897-41AF-AB8BCB1F814F}"/>
                </a:ext>
              </a:extLst>
            </p:cNvPr>
            <p:cNvSpPr/>
            <p:nvPr/>
          </p:nvSpPr>
          <p:spPr>
            <a:xfrm>
              <a:off x="5750323" y="2381237"/>
              <a:ext cx="1544934" cy="541927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/>
            </a:p>
          </p:txBody>
        </p: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7FA5E64C-1B44-6461-1F2A-CB2CC07B90E5}"/>
                </a:ext>
              </a:extLst>
            </p:cNvPr>
            <p:cNvGrpSpPr/>
            <p:nvPr/>
          </p:nvGrpSpPr>
          <p:grpSpPr>
            <a:xfrm>
              <a:off x="6407590" y="2537000"/>
              <a:ext cx="230400" cy="230400"/>
              <a:chOff x="8196909" y="1815468"/>
              <a:chExt cx="230400" cy="230400"/>
            </a:xfrm>
          </p:grpSpPr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08BE5846-4EE5-239E-148F-ADB3367D81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909" y="1815468"/>
                <a:ext cx="230400" cy="230400"/>
              </a:xfrm>
              <a:prstGeom prst="ellipse">
                <a:avLst/>
              </a:prstGeom>
              <a:ln>
                <a:solidFill>
                  <a:srgbClr val="73791B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25" name="图形 124" descr="复选标记 纯色填充">
                <a:extLst>
                  <a:ext uri="{FF2B5EF4-FFF2-40B4-BE49-F238E27FC236}">
                    <a16:creationId xmlns:a16="http://schemas.microsoft.com/office/drawing/2014/main" id="{B7159962-3A82-4295-5D8F-BA38014CD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8220309" y="1838868"/>
                <a:ext cx="183600" cy="183600"/>
              </a:xfrm>
              <a:prstGeom prst="rect">
                <a:avLst/>
              </a:prstGeom>
            </p:spPr>
          </p:pic>
        </p:grp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B8C31859-ECCE-DE9F-C4F6-ED116E383694}"/>
              </a:ext>
            </a:extLst>
          </p:cNvPr>
          <p:cNvGrpSpPr/>
          <p:nvPr/>
        </p:nvGrpSpPr>
        <p:grpSpPr>
          <a:xfrm>
            <a:off x="340368" y="3737893"/>
            <a:ext cx="4659504" cy="744678"/>
            <a:chOff x="1004441" y="3044362"/>
            <a:chExt cx="4659504" cy="744678"/>
          </a:xfrm>
        </p:grpSpPr>
        <p:sp>
          <p:nvSpPr>
            <p:cNvPr id="143" name="圆角矩形 142">
              <a:extLst>
                <a:ext uri="{FF2B5EF4-FFF2-40B4-BE49-F238E27FC236}">
                  <a16:creationId xmlns:a16="http://schemas.microsoft.com/office/drawing/2014/main" id="{52E6F203-2BB0-634C-D6BF-7DD81EF9318C}"/>
                </a:ext>
              </a:extLst>
            </p:cNvPr>
            <p:cNvSpPr/>
            <p:nvPr/>
          </p:nvSpPr>
          <p:spPr>
            <a:xfrm>
              <a:off x="1004441" y="3044362"/>
              <a:ext cx="4659504" cy="744678"/>
            </a:xfrm>
            <a:prstGeom prst="roundRect">
              <a:avLst>
                <a:gd name="adj" fmla="val 9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altLang="zh-CN" sz="1600">
                  <a:solidFill>
                    <a:schemeClr val="tx1"/>
                  </a:solidFill>
                </a:rPr>
                <a:t>     The trace format and the toolchain need to be </a:t>
              </a:r>
              <a:r>
                <a:rPr lang="en-US" altLang="zh-CN" sz="1600" b="1">
                  <a:solidFill>
                    <a:srgbClr val="F9A96C"/>
                  </a:solidFill>
                </a:rPr>
                <a:t>flexible</a:t>
              </a:r>
              <a:r>
                <a:rPr lang="en-US" altLang="zh-CN" sz="1600">
                  <a:solidFill>
                    <a:schemeClr val="tx1"/>
                  </a:solidFill>
                </a:rPr>
                <a:t> and </a:t>
              </a:r>
              <a:r>
                <a:rPr lang="en-US" altLang="zh-CN" sz="1600" b="1">
                  <a:solidFill>
                    <a:srgbClr val="F9A96C"/>
                  </a:solidFill>
                </a:rPr>
                <a:t>extensible</a:t>
              </a:r>
            </a:p>
          </p:txBody>
        </p:sp>
        <p:pic>
          <p:nvPicPr>
            <p:cNvPr id="144" name="图形 143" descr="徽章 3 纯色填充">
              <a:extLst>
                <a:ext uri="{FF2B5EF4-FFF2-40B4-BE49-F238E27FC236}">
                  <a16:creationId xmlns:a16="http://schemas.microsoft.com/office/drawing/2014/main" id="{02527710-8DA5-A318-2520-2C88E60CE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015098" y="3140667"/>
              <a:ext cx="294012" cy="294012"/>
            </a:xfrm>
            <a:prstGeom prst="rect">
              <a:avLst/>
            </a:prstGeom>
          </p:spPr>
        </p:pic>
      </p:grpSp>
      <p:sp>
        <p:nvSpPr>
          <p:cNvPr id="145" name="圆角矩形 144">
            <a:extLst>
              <a:ext uri="{FF2B5EF4-FFF2-40B4-BE49-F238E27FC236}">
                <a16:creationId xmlns:a16="http://schemas.microsoft.com/office/drawing/2014/main" id="{25B60D24-9FE3-5FDA-1FE5-D8F505536BCB}"/>
              </a:ext>
            </a:extLst>
          </p:cNvPr>
          <p:cNvSpPr/>
          <p:nvPr/>
        </p:nvSpPr>
        <p:spPr>
          <a:xfrm>
            <a:off x="119335" y="4594261"/>
            <a:ext cx="5112568" cy="441785"/>
          </a:xfrm>
          <a:prstGeom prst="roundRect">
            <a:avLst>
              <a:gd name="adj" fmla="val 97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GB" altLang="zh-CN" sz="1100" b="0" i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Hoefler</a:t>
            </a:r>
            <a:r>
              <a:rPr lang="en-GB" altLang="zh-CN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</a:t>
            </a:r>
            <a:r>
              <a:rPr lang="en-GB" altLang="zh-CN" sz="11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(2010). LogGOPSim: simulating large-scale applications in the </a:t>
            </a:r>
            <a:r>
              <a:rPr lang="en-GB" altLang="zh-CN" sz="1100" b="0" i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LogGOPS</a:t>
            </a:r>
            <a:r>
              <a:rPr lang="en-GB" altLang="zh-CN" sz="11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model. </a:t>
            </a:r>
            <a:r>
              <a:rPr lang="en-GB" altLang="zh-CN" sz="1100" b="0" i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HPDC</a:t>
            </a:r>
            <a:endParaRPr lang="en-GB" altLang="zh-CN" sz="1100" b="0" i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2986865-2E1F-85B2-2E21-5FD6A108DA59}"/>
              </a:ext>
            </a:extLst>
          </p:cNvPr>
          <p:cNvGrpSpPr/>
          <p:nvPr/>
        </p:nvGrpSpPr>
        <p:grpSpPr>
          <a:xfrm>
            <a:off x="6993345" y="2192011"/>
            <a:ext cx="1541489" cy="541927"/>
            <a:chOff x="5750322" y="2381237"/>
            <a:chExt cx="1541489" cy="541927"/>
          </a:xfrm>
        </p:grpSpPr>
        <p:sp>
          <p:nvSpPr>
            <p:cNvPr id="147" name="圆角矩形 146">
              <a:extLst>
                <a:ext uri="{FF2B5EF4-FFF2-40B4-BE49-F238E27FC236}">
                  <a16:creationId xmlns:a16="http://schemas.microsoft.com/office/drawing/2014/main" id="{8A81EF2D-2245-88DF-F31C-6D87BCCC7681}"/>
                </a:ext>
              </a:extLst>
            </p:cNvPr>
            <p:cNvSpPr/>
            <p:nvPr/>
          </p:nvSpPr>
          <p:spPr>
            <a:xfrm>
              <a:off x="5750322" y="2381237"/>
              <a:ext cx="1541489" cy="541927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/>
                <a:t>HPC</a:t>
              </a:r>
            </a:p>
          </p:txBody>
        </p: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A728CD75-4FCF-804C-F943-B142FC3FB879}"/>
                </a:ext>
              </a:extLst>
            </p:cNvPr>
            <p:cNvGrpSpPr/>
            <p:nvPr/>
          </p:nvGrpSpPr>
          <p:grpSpPr>
            <a:xfrm>
              <a:off x="5807968" y="2539382"/>
              <a:ext cx="225636" cy="225636"/>
              <a:chOff x="7597287" y="1817850"/>
              <a:chExt cx="225636" cy="225636"/>
            </a:xfrm>
          </p:grpSpPr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EA6C18B3-7165-1DD1-9ED5-359928F33D5F}"/>
                  </a:ext>
                </a:extLst>
              </p:cNvPr>
              <p:cNvSpPr/>
              <p:nvPr/>
            </p:nvSpPr>
            <p:spPr>
              <a:xfrm>
                <a:off x="7597287" y="1817850"/>
                <a:ext cx="225636" cy="225636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50" name="图形 149" descr="关闭 纯色填充">
                <a:extLst>
                  <a:ext uri="{FF2B5EF4-FFF2-40B4-BE49-F238E27FC236}">
                    <a16:creationId xmlns:a16="http://schemas.microsoft.com/office/drawing/2014/main" id="{B8726EB7-C3F7-A322-AB79-96EF1664B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7620897" y="1841460"/>
                <a:ext cx="178416" cy="178416"/>
              </a:xfrm>
              <a:prstGeom prst="rect">
                <a:avLst/>
              </a:prstGeom>
            </p:spPr>
          </p:pic>
        </p:grp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B892ADAD-84D5-310E-4B21-9807ABEA312F}"/>
              </a:ext>
            </a:extLst>
          </p:cNvPr>
          <p:cNvGrpSpPr/>
          <p:nvPr/>
        </p:nvGrpSpPr>
        <p:grpSpPr>
          <a:xfrm>
            <a:off x="8647954" y="2192011"/>
            <a:ext cx="1541489" cy="541927"/>
            <a:chOff x="5750322" y="2381237"/>
            <a:chExt cx="1541489" cy="541927"/>
          </a:xfrm>
        </p:grpSpPr>
        <p:sp>
          <p:nvSpPr>
            <p:cNvPr id="152" name="圆角矩形 151">
              <a:extLst>
                <a:ext uri="{FF2B5EF4-FFF2-40B4-BE49-F238E27FC236}">
                  <a16:creationId xmlns:a16="http://schemas.microsoft.com/office/drawing/2014/main" id="{A4D0AA64-F1D5-C550-4756-40D240DBC009}"/>
                </a:ext>
              </a:extLst>
            </p:cNvPr>
            <p:cNvSpPr/>
            <p:nvPr/>
          </p:nvSpPr>
          <p:spPr>
            <a:xfrm>
              <a:off x="5750322" y="2381237"/>
              <a:ext cx="1541489" cy="541927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/>
                <a:t>AI</a:t>
              </a:r>
            </a:p>
          </p:txBody>
        </p:sp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F0F84170-4902-4D2C-0BA2-6D65D4EFDDFD}"/>
                </a:ext>
              </a:extLst>
            </p:cNvPr>
            <p:cNvGrpSpPr/>
            <p:nvPr/>
          </p:nvGrpSpPr>
          <p:grpSpPr>
            <a:xfrm>
              <a:off x="5807968" y="2539382"/>
              <a:ext cx="225636" cy="225636"/>
              <a:chOff x="7597287" y="1817850"/>
              <a:chExt cx="225636" cy="225636"/>
            </a:xfrm>
          </p:grpSpPr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C0A41207-ECF1-3669-8DE6-731E3948DBBB}"/>
                  </a:ext>
                </a:extLst>
              </p:cNvPr>
              <p:cNvSpPr/>
              <p:nvPr/>
            </p:nvSpPr>
            <p:spPr>
              <a:xfrm>
                <a:off x="7597287" y="1817850"/>
                <a:ext cx="225636" cy="225636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55" name="图形 154" descr="关闭 纯色填充">
                <a:extLst>
                  <a:ext uri="{FF2B5EF4-FFF2-40B4-BE49-F238E27FC236}">
                    <a16:creationId xmlns:a16="http://schemas.microsoft.com/office/drawing/2014/main" id="{DAA9C567-05C6-379C-49DC-7D1AD6865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7620897" y="1841460"/>
                <a:ext cx="178416" cy="178416"/>
              </a:xfrm>
              <a:prstGeom prst="rect">
                <a:avLst/>
              </a:prstGeom>
            </p:spPr>
          </p:pic>
        </p:grp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A8F25B02-2F4E-53C9-9B7F-40005D2523B1}"/>
              </a:ext>
            </a:extLst>
          </p:cNvPr>
          <p:cNvGrpSpPr/>
          <p:nvPr/>
        </p:nvGrpSpPr>
        <p:grpSpPr>
          <a:xfrm>
            <a:off x="10300689" y="2192011"/>
            <a:ext cx="1541489" cy="541927"/>
            <a:chOff x="5750322" y="2381237"/>
            <a:chExt cx="1541489" cy="541927"/>
          </a:xfrm>
        </p:grpSpPr>
        <p:sp>
          <p:nvSpPr>
            <p:cNvPr id="157" name="圆角矩形 156">
              <a:extLst>
                <a:ext uri="{FF2B5EF4-FFF2-40B4-BE49-F238E27FC236}">
                  <a16:creationId xmlns:a16="http://schemas.microsoft.com/office/drawing/2014/main" id="{6C456CBD-13C7-A5F9-05FB-0E93BBC80841}"/>
                </a:ext>
              </a:extLst>
            </p:cNvPr>
            <p:cNvSpPr/>
            <p:nvPr/>
          </p:nvSpPr>
          <p:spPr>
            <a:xfrm>
              <a:off x="5750322" y="2381237"/>
              <a:ext cx="1541489" cy="541927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/>
                <a:t>AI</a:t>
              </a:r>
            </a:p>
          </p:txBody>
        </p:sp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9060566B-9921-1F60-F8B3-76EC5C0C1FA7}"/>
                </a:ext>
              </a:extLst>
            </p:cNvPr>
            <p:cNvGrpSpPr/>
            <p:nvPr/>
          </p:nvGrpSpPr>
          <p:grpSpPr>
            <a:xfrm>
              <a:off x="5807968" y="2539382"/>
              <a:ext cx="225636" cy="225636"/>
              <a:chOff x="7597287" y="1817850"/>
              <a:chExt cx="225636" cy="225636"/>
            </a:xfrm>
          </p:grpSpPr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9D5D3712-9E1D-FDDA-B874-AD3B42142D3A}"/>
                  </a:ext>
                </a:extLst>
              </p:cNvPr>
              <p:cNvSpPr/>
              <p:nvPr/>
            </p:nvSpPr>
            <p:spPr>
              <a:xfrm>
                <a:off x="7597287" y="1817850"/>
                <a:ext cx="225636" cy="225636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60" name="图形 159" descr="关闭 纯色填充">
                <a:extLst>
                  <a:ext uri="{FF2B5EF4-FFF2-40B4-BE49-F238E27FC236}">
                    <a16:creationId xmlns:a16="http://schemas.microsoft.com/office/drawing/2014/main" id="{6F68F4CF-61CD-D767-0B0F-7C5F05DD9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7620897" y="1841460"/>
                <a:ext cx="178416" cy="178416"/>
              </a:xfrm>
              <a:prstGeom prst="rect">
                <a:avLst/>
              </a:prstGeom>
            </p:spPr>
          </p:pic>
        </p:grp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572EF641-ACCE-38B9-526B-80EFB96A3B62}"/>
              </a:ext>
            </a:extLst>
          </p:cNvPr>
          <p:cNvGrpSpPr/>
          <p:nvPr/>
        </p:nvGrpSpPr>
        <p:grpSpPr>
          <a:xfrm>
            <a:off x="5341970" y="3010398"/>
            <a:ext cx="1541489" cy="541927"/>
            <a:chOff x="5750322" y="2381237"/>
            <a:chExt cx="1541489" cy="541927"/>
          </a:xfrm>
        </p:grpSpPr>
        <p:sp>
          <p:nvSpPr>
            <p:cNvPr id="162" name="圆角矩形 161">
              <a:extLst>
                <a:ext uri="{FF2B5EF4-FFF2-40B4-BE49-F238E27FC236}">
                  <a16:creationId xmlns:a16="http://schemas.microsoft.com/office/drawing/2014/main" id="{3CA31308-F549-F7C9-5B3D-7C8F655A372C}"/>
                </a:ext>
              </a:extLst>
            </p:cNvPr>
            <p:cNvSpPr/>
            <p:nvPr/>
          </p:nvSpPr>
          <p:spPr>
            <a:xfrm>
              <a:off x="5750322" y="2381237"/>
              <a:ext cx="1541489" cy="541927"/>
            </a:xfrm>
            <a:prstGeom prst="roundRect">
              <a:avLst>
                <a:gd name="adj" fmla="val 8501"/>
              </a:avLst>
            </a:prstGeom>
            <a:solidFill>
              <a:srgbClr val="73791B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/>
                <a:t>GOAL [2]</a:t>
              </a:r>
            </a:p>
          </p:txBody>
        </p: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6FF857A4-CB00-EEF8-6BB1-AA7D6710EFFC}"/>
                </a:ext>
              </a:extLst>
            </p:cNvPr>
            <p:cNvGrpSpPr/>
            <p:nvPr/>
          </p:nvGrpSpPr>
          <p:grpSpPr>
            <a:xfrm>
              <a:off x="5807968" y="2539382"/>
              <a:ext cx="225636" cy="225636"/>
              <a:chOff x="7597287" y="1817850"/>
              <a:chExt cx="225636" cy="225636"/>
            </a:xfrm>
          </p:grpSpPr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A8D3E824-F5D0-300C-4933-8C877EECF915}"/>
                  </a:ext>
                </a:extLst>
              </p:cNvPr>
              <p:cNvSpPr/>
              <p:nvPr/>
            </p:nvSpPr>
            <p:spPr>
              <a:xfrm>
                <a:off x="7597287" y="1817850"/>
                <a:ext cx="225636" cy="225636"/>
              </a:xfrm>
              <a:prstGeom prst="ellipse">
                <a:avLst/>
              </a:prstGeom>
              <a:ln>
                <a:solidFill>
                  <a:srgbClr val="73791B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65" name="图形 164" descr="复选标记 纯色填充">
                <a:extLst>
                  <a:ext uri="{FF2B5EF4-FFF2-40B4-BE49-F238E27FC236}">
                    <a16:creationId xmlns:a16="http://schemas.microsoft.com/office/drawing/2014/main" id="{5C5EE69C-9B20-752B-A3C1-016EE5214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7620897" y="1841460"/>
                <a:ext cx="178416" cy="178416"/>
              </a:xfrm>
              <a:prstGeom prst="rect">
                <a:avLst/>
              </a:prstGeom>
            </p:spPr>
          </p:pic>
        </p:grpSp>
      </p:grp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20E2A170-C2AF-CD39-CFA1-7680020EC83E}"/>
              </a:ext>
            </a:extLst>
          </p:cNvPr>
          <p:cNvGrpSpPr/>
          <p:nvPr/>
        </p:nvGrpSpPr>
        <p:grpSpPr>
          <a:xfrm>
            <a:off x="6993345" y="3010398"/>
            <a:ext cx="1541489" cy="541927"/>
            <a:chOff x="5750322" y="2381237"/>
            <a:chExt cx="1541489" cy="541927"/>
          </a:xfrm>
        </p:grpSpPr>
        <p:sp>
          <p:nvSpPr>
            <p:cNvPr id="177" name="圆角矩形 176">
              <a:extLst>
                <a:ext uri="{FF2B5EF4-FFF2-40B4-BE49-F238E27FC236}">
                  <a16:creationId xmlns:a16="http://schemas.microsoft.com/office/drawing/2014/main" id="{15987753-480D-2CEA-283E-BBE48AFC67AF}"/>
                </a:ext>
              </a:extLst>
            </p:cNvPr>
            <p:cNvSpPr/>
            <p:nvPr/>
          </p:nvSpPr>
          <p:spPr>
            <a:xfrm>
              <a:off x="5750322" y="2381237"/>
              <a:ext cx="1541489" cy="541927"/>
            </a:xfrm>
            <a:prstGeom prst="roundRect">
              <a:avLst>
                <a:gd name="adj" fmla="val 8501"/>
              </a:avLst>
            </a:prstGeom>
            <a:solidFill>
              <a:srgbClr val="73791B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/>
                <a:t>OTF [4]</a:t>
              </a:r>
            </a:p>
          </p:txBody>
        </p: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AD661CC3-5BEC-B88A-F661-2CFDEA2F88BB}"/>
                </a:ext>
              </a:extLst>
            </p:cNvPr>
            <p:cNvGrpSpPr/>
            <p:nvPr/>
          </p:nvGrpSpPr>
          <p:grpSpPr>
            <a:xfrm>
              <a:off x="5807968" y="2539382"/>
              <a:ext cx="230400" cy="225636"/>
              <a:chOff x="7597287" y="1817850"/>
              <a:chExt cx="230400" cy="225636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37F3510A-2773-AC08-D9A7-0862B44BDE82}"/>
                  </a:ext>
                </a:extLst>
              </p:cNvPr>
              <p:cNvSpPr/>
              <p:nvPr/>
            </p:nvSpPr>
            <p:spPr>
              <a:xfrm>
                <a:off x="7597287" y="1817850"/>
                <a:ext cx="230400" cy="225636"/>
              </a:xfrm>
              <a:prstGeom prst="ellipse">
                <a:avLst/>
              </a:prstGeom>
              <a:ln>
                <a:solidFill>
                  <a:srgbClr val="73791B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80" name="图形 179" descr="复选标记 纯色填充">
                <a:extLst>
                  <a:ext uri="{FF2B5EF4-FFF2-40B4-BE49-F238E27FC236}">
                    <a16:creationId xmlns:a16="http://schemas.microsoft.com/office/drawing/2014/main" id="{61FC8211-99CF-E36D-585F-4BE5BAF00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7620897" y="1841460"/>
                <a:ext cx="178416" cy="178416"/>
              </a:xfrm>
              <a:prstGeom prst="rect">
                <a:avLst/>
              </a:prstGeom>
            </p:spPr>
          </p:pic>
        </p:grpSp>
      </p:grp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A0FC4CEA-99E2-94CD-E9AD-CC410687CDAE}"/>
              </a:ext>
            </a:extLst>
          </p:cNvPr>
          <p:cNvGrpSpPr/>
          <p:nvPr/>
        </p:nvGrpSpPr>
        <p:grpSpPr>
          <a:xfrm>
            <a:off x="8642839" y="3010398"/>
            <a:ext cx="1541489" cy="541927"/>
            <a:chOff x="5750322" y="2381237"/>
            <a:chExt cx="1541489" cy="541927"/>
          </a:xfrm>
        </p:grpSpPr>
        <p:sp>
          <p:nvSpPr>
            <p:cNvPr id="182" name="圆角矩形 181">
              <a:extLst>
                <a:ext uri="{FF2B5EF4-FFF2-40B4-BE49-F238E27FC236}">
                  <a16:creationId xmlns:a16="http://schemas.microsoft.com/office/drawing/2014/main" id="{F56AC398-B550-08DC-ED37-66A7D8C98D2B}"/>
                </a:ext>
              </a:extLst>
            </p:cNvPr>
            <p:cNvSpPr/>
            <p:nvPr/>
          </p:nvSpPr>
          <p:spPr>
            <a:xfrm>
              <a:off x="5750322" y="2381237"/>
              <a:ext cx="1541489" cy="541927"/>
            </a:xfrm>
            <a:prstGeom prst="roundRect">
              <a:avLst>
                <a:gd name="adj" fmla="val 8501"/>
              </a:avLst>
            </a:prstGeom>
            <a:solidFill>
              <a:srgbClr val="73791B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/>
                <a:t>Chakra [6]</a:t>
              </a:r>
            </a:p>
          </p:txBody>
        </p:sp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B1903DF6-E916-38E2-D398-0352C4210CEE}"/>
                </a:ext>
              </a:extLst>
            </p:cNvPr>
            <p:cNvGrpSpPr/>
            <p:nvPr/>
          </p:nvGrpSpPr>
          <p:grpSpPr>
            <a:xfrm>
              <a:off x="5807968" y="2539382"/>
              <a:ext cx="225636" cy="225636"/>
              <a:chOff x="7597287" y="1817850"/>
              <a:chExt cx="225636" cy="225636"/>
            </a:xfrm>
          </p:grpSpPr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1CD032B5-3698-889A-5142-77E7E9DE6C98}"/>
                  </a:ext>
                </a:extLst>
              </p:cNvPr>
              <p:cNvSpPr/>
              <p:nvPr/>
            </p:nvSpPr>
            <p:spPr>
              <a:xfrm>
                <a:off x="7597287" y="1817850"/>
                <a:ext cx="225636" cy="225636"/>
              </a:xfrm>
              <a:prstGeom prst="ellipse">
                <a:avLst/>
              </a:prstGeom>
              <a:ln>
                <a:solidFill>
                  <a:srgbClr val="73791B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85" name="图形 184" descr="复选标记 纯色填充">
                <a:extLst>
                  <a:ext uri="{FF2B5EF4-FFF2-40B4-BE49-F238E27FC236}">
                    <a16:creationId xmlns:a16="http://schemas.microsoft.com/office/drawing/2014/main" id="{51B48C01-DB65-184C-AFCD-924048C79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7620897" y="1841460"/>
                <a:ext cx="178416" cy="178416"/>
              </a:xfrm>
              <a:prstGeom prst="rect">
                <a:avLst/>
              </a:prstGeom>
            </p:spPr>
          </p:pic>
        </p:grpSp>
      </p:grpSp>
      <p:sp>
        <p:nvSpPr>
          <p:cNvPr id="186" name="圆角矩形 185">
            <a:extLst>
              <a:ext uri="{FF2B5EF4-FFF2-40B4-BE49-F238E27FC236}">
                <a16:creationId xmlns:a16="http://schemas.microsoft.com/office/drawing/2014/main" id="{ACAEEC77-353D-9F0F-8F7D-11E8CBBA57EC}"/>
              </a:ext>
            </a:extLst>
          </p:cNvPr>
          <p:cNvSpPr/>
          <p:nvPr/>
        </p:nvSpPr>
        <p:spPr>
          <a:xfrm>
            <a:off x="119336" y="5087652"/>
            <a:ext cx="5112568" cy="441785"/>
          </a:xfrm>
          <a:prstGeom prst="roundRect">
            <a:avLst>
              <a:gd name="adj" fmla="val 97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altLang="zh-CN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</a:t>
            </a:r>
            <a:r>
              <a:rPr lang="en-GB" altLang="zh-CN" sz="11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Jain et al. (2016). Evaluating HPC Networks via Simulation of Parallel Workloads. </a:t>
            </a:r>
            <a:r>
              <a:rPr lang="en-GB" altLang="zh-CN" sz="1100" i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endParaRPr lang="en-GB" altLang="zh-CN" sz="11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圆角矩形 186">
            <a:extLst>
              <a:ext uri="{FF2B5EF4-FFF2-40B4-BE49-F238E27FC236}">
                <a16:creationId xmlns:a16="http://schemas.microsoft.com/office/drawing/2014/main" id="{45571601-68E3-79F0-95C1-749F7B530AB6}"/>
              </a:ext>
            </a:extLst>
          </p:cNvPr>
          <p:cNvSpPr/>
          <p:nvPr/>
        </p:nvSpPr>
        <p:spPr>
          <a:xfrm>
            <a:off x="119335" y="6088642"/>
            <a:ext cx="5112568" cy="441785"/>
          </a:xfrm>
          <a:prstGeom prst="roundRect">
            <a:avLst>
              <a:gd name="adj" fmla="val 97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altLang="zh-CN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[7] </a:t>
            </a:r>
            <a:r>
              <a:rPr lang="en-GB" altLang="zh-CN" sz="11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Wang et al. (2025). </a:t>
            </a:r>
            <a:r>
              <a:rPr lang="en-GB" altLang="zh-CN" sz="110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SimAI</a:t>
            </a:r>
            <a:r>
              <a:rPr lang="en-GB" altLang="zh-CN" sz="11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Unifying Architecture Design and Performance Tuning for Large-Scale Large Language Model Training with Scalability and Precision. NSDI</a:t>
            </a:r>
          </a:p>
        </p:txBody>
      </p:sp>
      <p:sp>
        <p:nvSpPr>
          <p:cNvPr id="188" name="圆角矩形 187">
            <a:extLst>
              <a:ext uri="{FF2B5EF4-FFF2-40B4-BE49-F238E27FC236}">
                <a16:creationId xmlns:a16="http://schemas.microsoft.com/office/drawing/2014/main" id="{572765AA-E340-9894-22A0-065B9ADEDABA}"/>
              </a:ext>
            </a:extLst>
          </p:cNvPr>
          <p:cNvSpPr/>
          <p:nvPr/>
        </p:nvSpPr>
        <p:spPr>
          <a:xfrm>
            <a:off x="119335" y="5588147"/>
            <a:ext cx="5112568" cy="441785"/>
          </a:xfrm>
          <a:prstGeom prst="roundRect">
            <a:avLst>
              <a:gd name="adj" fmla="val 97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altLang="zh-CN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 </a:t>
            </a:r>
            <a:r>
              <a:rPr lang="en-GB" altLang="zh-CN" sz="11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Won et al. (2023). ASTRA-sim2.0: </a:t>
            </a:r>
            <a:r>
              <a:rPr lang="en-GB" altLang="zh-CN" sz="110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  <a:r>
              <a:rPr lang="en-GB" altLang="zh-CN" sz="11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Hierarchical Networks and Disaggregated Systems for Large-model Training at Scale. ISPASS</a:t>
            </a:r>
          </a:p>
        </p:txBody>
      </p:sp>
      <p:sp>
        <p:nvSpPr>
          <p:cNvPr id="189" name="圆角矩形 188">
            <a:extLst>
              <a:ext uri="{FF2B5EF4-FFF2-40B4-BE49-F238E27FC236}">
                <a16:creationId xmlns:a16="http://schemas.microsoft.com/office/drawing/2014/main" id="{C4249D67-FC98-870B-EA65-2B83A90F7B21}"/>
              </a:ext>
            </a:extLst>
          </p:cNvPr>
          <p:cNvSpPr/>
          <p:nvPr/>
        </p:nvSpPr>
        <p:spPr>
          <a:xfrm>
            <a:off x="5339822" y="4594261"/>
            <a:ext cx="5112568" cy="441785"/>
          </a:xfrm>
          <a:prstGeom prst="roundRect">
            <a:avLst>
              <a:gd name="adj" fmla="val 97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altLang="zh-CN" sz="11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Hoefler</a:t>
            </a:r>
            <a:r>
              <a:rPr lang="en-US" altLang="zh-CN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(2009). Group operation assembly language - a flexible way to express collective communication. International Conference on Parallel Processing</a:t>
            </a:r>
          </a:p>
        </p:txBody>
      </p:sp>
      <p:sp>
        <p:nvSpPr>
          <p:cNvPr id="190" name="圆角矩形 189">
            <a:extLst>
              <a:ext uri="{FF2B5EF4-FFF2-40B4-BE49-F238E27FC236}">
                <a16:creationId xmlns:a16="http://schemas.microsoft.com/office/drawing/2014/main" id="{BC4C2981-1365-DFD9-EAE5-5BC44377AF60}"/>
              </a:ext>
            </a:extLst>
          </p:cNvPr>
          <p:cNvSpPr/>
          <p:nvPr/>
        </p:nvSpPr>
        <p:spPr>
          <a:xfrm>
            <a:off x="5339822" y="5087652"/>
            <a:ext cx="5112568" cy="441785"/>
          </a:xfrm>
          <a:prstGeom prst="roundRect">
            <a:avLst>
              <a:gd name="adj" fmla="val 97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altLang="zh-CN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 </a:t>
            </a:r>
            <a:r>
              <a:rPr lang="en-GB" altLang="zh-CN" sz="110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Knüpfer</a:t>
            </a:r>
            <a:r>
              <a:rPr lang="en-GB" altLang="zh-CN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en-GB" altLang="zh-CN" sz="11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(2006). Introducing the Open Trace Format (OTF). In Lecture notes in computer science</a:t>
            </a:r>
          </a:p>
        </p:txBody>
      </p:sp>
      <p:sp>
        <p:nvSpPr>
          <p:cNvPr id="192" name="圆角矩形 191">
            <a:extLst>
              <a:ext uri="{FF2B5EF4-FFF2-40B4-BE49-F238E27FC236}">
                <a16:creationId xmlns:a16="http://schemas.microsoft.com/office/drawing/2014/main" id="{4674FAF3-0947-803D-A2AE-36EEBA2383AD}"/>
              </a:ext>
            </a:extLst>
          </p:cNvPr>
          <p:cNvSpPr/>
          <p:nvPr/>
        </p:nvSpPr>
        <p:spPr>
          <a:xfrm>
            <a:off x="5339822" y="5590195"/>
            <a:ext cx="5112568" cy="441785"/>
          </a:xfrm>
          <a:prstGeom prst="roundRect">
            <a:avLst>
              <a:gd name="adj" fmla="val 97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altLang="zh-CN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[6] </a:t>
            </a:r>
            <a:r>
              <a:rPr lang="en-GB" altLang="zh-CN" sz="11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Sridharan et al. (2023). Chakra: Advancing Performance Benchmarking and Co-design using Standardized Execution Traces. </a:t>
            </a:r>
            <a:r>
              <a:rPr lang="en-GB" altLang="zh-CN" sz="110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endParaRPr lang="en-GB" altLang="zh-CN" sz="11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B3E88630-1E69-9D29-89DD-5484727E53DF}"/>
              </a:ext>
            </a:extLst>
          </p:cNvPr>
          <p:cNvGrpSpPr/>
          <p:nvPr/>
        </p:nvGrpSpPr>
        <p:grpSpPr>
          <a:xfrm>
            <a:off x="6996233" y="3839269"/>
            <a:ext cx="1535711" cy="541927"/>
            <a:chOff x="5750322" y="2381237"/>
            <a:chExt cx="1535711" cy="541927"/>
          </a:xfrm>
        </p:grpSpPr>
        <p:sp>
          <p:nvSpPr>
            <p:cNvPr id="199" name="圆角矩形 198">
              <a:extLst>
                <a:ext uri="{FF2B5EF4-FFF2-40B4-BE49-F238E27FC236}">
                  <a16:creationId xmlns:a16="http://schemas.microsoft.com/office/drawing/2014/main" id="{02D23A45-7297-B538-4AB9-2E9BB8D5E987}"/>
                </a:ext>
              </a:extLst>
            </p:cNvPr>
            <p:cNvSpPr/>
            <p:nvPr/>
          </p:nvSpPr>
          <p:spPr>
            <a:xfrm>
              <a:off x="5750322" y="2381237"/>
              <a:ext cx="1535711" cy="541927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D4086DDF-FD93-EE4F-0748-76781EF6BA48}"/>
                </a:ext>
              </a:extLst>
            </p:cNvPr>
            <p:cNvGrpSpPr/>
            <p:nvPr/>
          </p:nvGrpSpPr>
          <p:grpSpPr>
            <a:xfrm>
              <a:off x="6402977" y="2537000"/>
              <a:ext cx="230400" cy="230400"/>
              <a:chOff x="8192296" y="1815468"/>
              <a:chExt cx="230400" cy="230400"/>
            </a:xfrm>
          </p:grpSpPr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3DE5075F-C409-5A44-4D11-6DBE146F39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2296" y="1815468"/>
                <a:ext cx="230400" cy="230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02" name="图形 201" descr="关闭 纯色填充">
                <a:extLst>
                  <a:ext uri="{FF2B5EF4-FFF2-40B4-BE49-F238E27FC236}">
                    <a16:creationId xmlns:a16="http://schemas.microsoft.com/office/drawing/2014/main" id="{8098E976-1B33-1B8A-BF1C-14FD99B8B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8215696" y="1838868"/>
                <a:ext cx="183600" cy="183600"/>
              </a:xfrm>
              <a:prstGeom prst="rect">
                <a:avLst/>
              </a:prstGeom>
            </p:spPr>
          </p:pic>
        </p:grpSp>
      </p:grpSp>
      <p:grpSp>
        <p:nvGrpSpPr>
          <p:cNvPr id="203" name="组合 202">
            <a:extLst>
              <a:ext uri="{FF2B5EF4-FFF2-40B4-BE49-F238E27FC236}">
                <a16:creationId xmlns:a16="http://schemas.microsoft.com/office/drawing/2014/main" id="{89849EA4-82E7-3838-ECD5-73429FAFA222}"/>
              </a:ext>
            </a:extLst>
          </p:cNvPr>
          <p:cNvGrpSpPr/>
          <p:nvPr/>
        </p:nvGrpSpPr>
        <p:grpSpPr>
          <a:xfrm>
            <a:off x="8648617" y="3828785"/>
            <a:ext cx="1535711" cy="541927"/>
            <a:chOff x="5750322" y="2381237"/>
            <a:chExt cx="1535711" cy="541927"/>
          </a:xfrm>
        </p:grpSpPr>
        <p:sp>
          <p:nvSpPr>
            <p:cNvPr id="204" name="圆角矩形 203">
              <a:extLst>
                <a:ext uri="{FF2B5EF4-FFF2-40B4-BE49-F238E27FC236}">
                  <a16:creationId xmlns:a16="http://schemas.microsoft.com/office/drawing/2014/main" id="{FB0A1737-1807-427A-EB17-523F2A80D43F}"/>
                </a:ext>
              </a:extLst>
            </p:cNvPr>
            <p:cNvSpPr/>
            <p:nvPr/>
          </p:nvSpPr>
          <p:spPr>
            <a:xfrm>
              <a:off x="5750322" y="2381237"/>
              <a:ext cx="1535711" cy="541927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05361A5E-97D2-10D0-4BC7-EE31C13D91C1}"/>
                </a:ext>
              </a:extLst>
            </p:cNvPr>
            <p:cNvGrpSpPr/>
            <p:nvPr/>
          </p:nvGrpSpPr>
          <p:grpSpPr>
            <a:xfrm>
              <a:off x="6402977" y="2537000"/>
              <a:ext cx="230400" cy="230400"/>
              <a:chOff x="8192296" y="1815468"/>
              <a:chExt cx="230400" cy="230400"/>
            </a:xfrm>
          </p:grpSpPr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F5466956-0BBA-2CB6-2F5B-4FF260C46D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2296" y="1815468"/>
                <a:ext cx="230400" cy="230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07" name="图形 206" descr="关闭 纯色填充">
                <a:extLst>
                  <a:ext uri="{FF2B5EF4-FFF2-40B4-BE49-F238E27FC236}">
                    <a16:creationId xmlns:a16="http://schemas.microsoft.com/office/drawing/2014/main" id="{AC298B8E-E4D8-9E65-E7A1-D8AC530FA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8215696" y="1838868"/>
                <a:ext cx="183600" cy="183600"/>
              </a:xfrm>
              <a:prstGeom prst="rect">
                <a:avLst/>
              </a:prstGeom>
            </p:spPr>
          </p:pic>
        </p:grpSp>
      </p:grp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E2B65310-A7E7-A4D0-F918-F861CCEC1233}"/>
              </a:ext>
            </a:extLst>
          </p:cNvPr>
          <p:cNvGrpSpPr/>
          <p:nvPr/>
        </p:nvGrpSpPr>
        <p:grpSpPr>
          <a:xfrm>
            <a:off x="10299250" y="3828785"/>
            <a:ext cx="1535711" cy="541927"/>
            <a:chOff x="5750322" y="2381237"/>
            <a:chExt cx="1535711" cy="541927"/>
          </a:xfrm>
        </p:grpSpPr>
        <p:sp>
          <p:nvSpPr>
            <p:cNvPr id="209" name="圆角矩形 208">
              <a:extLst>
                <a:ext uri="{FF2B5EF4-FFF2-40B4-BE49-F238E27FC236}">
                  <a16:creationId xmlns:a16="http://schemas.microsoft.com/office/drawing/2014/main" id="{3614973B-B3A8-1657-BB7C-BFA3D1302CB5}"/>
                </a:ext>
              </a:extLst>
            </p:cNvPr>
            <p:cNvSpPr/>
            <p:nvPr/>
          </p:nvSpPr>
          <p:spPr>
            <a:xfrm>
              <a:off x="5750322" y="2381237"/>
              <a:ext cx="1535711" cy="541927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679009D6-BA19-F806-09E4-B5AB91EADFF6}"/>
                </a:ext>
              </a:extLst>
            </p:cNvPr>
            <p:cNvGrpSpPr/>
            <p:nvPr/>
          </p:nvGrpSpPr>
          <p:grpSpPr>
            <a:xfrm>
              <a:off x="6402977" y="2537000"/>
              <a:ext cx="230400" cy="230400"/>
              <a:chOff x="8192296" y="1815468"/>
              <a:chExt cx="230400" cy="230400"/>
            </a:xfrm>
          </p:grpSpPr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id="{49B61A78-8EBF-4036-A598-99B27EBB3C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2296" y="1815468"/>
                <a:ext cx="230400" cy="230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12" name="图形 211" descr="关闭 纯色填充">
                <a:extLst>
                  <a:ext uri="{FF2B5EF4-FFF2-40B4-BE49-F238E27FC236}">
                    <a16:creationId xmlns:a16="http://schemas.microsoft.com/office/drawing/2014/main" id="{167731F0-1E08-ADB8-F268-A31728710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8215696" y="1838868"/>
                <a:ext cx="183600" cy="183600"/>
              </a:xfrm>
              <a:prstGeom prst="rect">
                <a:avLst/>
              </a:prstGeom>
            </p:spPr>
          </p:pic>
        </p:grpSp>
      </p:grpSp>
      <p:sp>
        <p:nvSpPr>
          <p:cNvPr id="214" name="圆角矩形 213">
            <a:extLst>
              <a:ext uri="{FF2B5EF4-FFF2-40B4-BE49-F238E27FC236}">
                <a16:creationId xmlns:a16="http://schemas.microsoft.com/office/drawing/2014/main" id="{4B7D41EB-8DDB-BDA7-4237-77FD54426A30}"/>
              </a:ext>
            </a:extLst>
          </p:cNvPr>
          <p:cNvSpPr/>
          <p:nvPr/>
        </p:nvSpPr>
        <p:spPr>
          <a:xfrm>
            <a:off x="5281059" y="1559752"/>
            <a:ext cx="1658719" cy="2855767"/>
          </a:xfrm>
          <a:prstGeom prst="roundRect">
            <a:avLst>
              <a:gd name="adj" fmla="val 4302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8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  <p:bldP spid="45" grpId="0" animBg="1"/>
      <p:bldP spid="46" grpId="0" animBg="1"/>
      <p:bldP spid="14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2" grpId="0" animBg="1"/>
      <p:bldP spid="2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B14676-2358-A488-0E62-12DFBC1A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CAEA892-A52A-106C-19EB-B626B412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ATLAHS Toolchain</a:t>
            </a:r>
          </a:p>
        </p:txBody>
      </p:sp>
      <p:grpSp>
        <p:nvGrpSpPr>
          <p:cNvPr id="244" name="组合 243">
            <a:extLst>
              <a:ext uri="{FF2B5EF4-FFF2-40B4-BE49-F238E27FC236}">
                <a16:creationId xmlns:a16="http://schemas.microsoft.com/office/drawing/2014/main" id="{BEC4462A-8AC7-180D-720B-C28E8D12F0D9}"/>
              </a:ext>
            </a:extLst>
          </p:cNvPr>
          <p:cNvGrpSpPr/>
          <p:nvPr/>
        </p:nvGrpSpPr>
        <p:grpSpPr>
          <a:xfrm>
            <a:off x="6916247" y="2561112"/>
            <a:ext cx="1396458" cy="2949137"/>
            <a:chOff x="6918530" y="2148979"/>
            <a:chExt cx="1396458" cy="294913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5B4B43A-EC25-6574-D071-359C9BF5FBBC}"/>
                </a:ext>
              </a:extLst>
            </p:cNvPr>
            <p:cNvGrpSpPr/>
            <p:nvPr/>
          </p:nvGrpSpPr>
          <p:grpSpPr>
            <a:xfrm>
              <a:off x="6918530" y="2148979"/>
              <a:ext cx="1396458" cy="2949137"/>
              <a:chOff x="3560773" y="880024"/>
              <a:chExt cx="6304200" cy="2949137"/>
            </a:xfrm>
          </p:grpSpPr>
          <p:sp>
            <p:nvSpPr>
              <p:cNvPr id="220" name="圆角矩形 219">
                <a:extLst>
                  <a:ext uri="{FF2B5EF4-FFF2-40B4-BE49-F238E27FC236}">
                    <a16:creationId xmlns:a16="http://schemas.microsoft.com/office/drawing/2014/main" id="{40E30BAB-2F04-2D8F-CE30-3C428AD98E61}"/>
                  </a:ext>
                </a:extLst>
              </p:cNvPr>
              <p:cNvSpPr/>
              <p:nvPr/>
            </p:nvSpPr>
            <p:spPr>
              <a:xfrm>
                <a:off x="3560773" y="1153840"/>
                <a:ext cx="6304200" cy="2675321"/>
              </a:xfrm>
              <a:prstGeom prst="roundRect">
                <a:avLst>
                  <a:gd name="adj" fmla="val 3541"/>
                </a:avLst>
              </a:prstGeom>
              <a:solidFill>
                <a:srgbClr val="A9E9C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同侧圆角矩形 220">
                <a:extLst>
                  <a:ext uri="{FF2B5EF4-FFF2-40B4-BE49-F238E27FC236}">
                    <a16:creationId xmlns:a16="http://schemas.microsoft.com/office/drawing/2014/main" id="{05EF5F42-DC20-CB5F-B2C5-682E63B5245C}"/>
                  </a:ext>
                </a:extLst>
              </p:cNvPr>
              <p:cNvSpPr/>
              <p:nvPr/>
            </p:nvSpPr>
            <p:spPr>
              <a:xfrm>
                <a:off x="3560773" y="880024"/>
                <a:ext cx="6304200" cy="302508"/>
              </a:xfrm>
              <a:prstGeom prst="round2SameRect">
                <a:avLst/>
              </a:prstGeom>
              <a:solidFill>
                <a:srgbClr val="4ECA7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GOAL Format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61F40B7-D628-BBD3-3094-4FE06F864162}"/>
                </a:ext>
              </a:extLst>
            </p:cNvPr>
            <p:cNvGrpSpPr/>
            <p:nvPr/>
          </p:nvGrpSpPr>
          <p:grpSpPr>
            <a:xfrm>
              <a:off x="7175757" y="2656392"/>
              <a:ext cx="882004" cy="2171952"/>
              <a:chOff x="7119835" y="1194652"/>
              <a:chExt cx="882004" cy="21719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9" name="椭圆 208">
                    <a:extLst>
                      <a:ext uri="{FF2B5EF4-FFF2-40B4-BE49-F238E27FC236}">
                        <a16:creationId xmlns:a16="http://schemas.microsoft.com/office/drawing/2014/main" id="{F7381A30-F1A3-ABD1-50E3-ACA2CAA946AE}"/>
                      </a:ext>
                    </a:extLst>
                  </p:cNvPr>
                  <p:cNvSpPr/>
                  <p:nvPr/>
                </p:nvSpPr>
                <p:spPr>
                  <a:xfrm>
                    <a:off x="7420388" y="1194652"/>
                    <a:ext cx="300553" cy="300553"/>
                  </a:xfrm>
                  <a:prstGeom prst="ellipse">
                    <a:avLst/>
                  </a:prstGeom>
                  <a:solidFill>
                    <a:srgbClr val="52B04A"/>
                  </a:solid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200"/>
                  </a:p>
                </p:txBody>
              </p:sp>
            </mc:Choice>
            <mc:Fallback xmlns="">
              <p:sp>
                <p:nvSpPr>
                  <p:cNvPr id="209" name="椭圆 208">
                    <a:extLst>
                      <a:ext uri="{FF2B5EF4-FFF2-40B4-BE49-F238E27FC236}">
                        <a16:creationId xmlns:a16="http://schemas.microsoft.com/office/drawing/2014/main" id="{F7381A30-F1A3-ABD1-50E3-ACA2CAA946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0388" y="1194652"/>
                    <a:ext cx="300553" cy="30055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0" name="组合 209">
                <a:extLst>
                  <a:ext uri="{FF2B5EF4-FFF2-40B4-BE49-F238E27FC236}">
                    <a16:creationId xmlns:a16="http://schemas.microsoft.com/office/drawing/2014/main" id="{34D89454-588A-7143-DDE6-AFF858B59D7E}"/>
                  </a:ext>
                </a:extLst>
              </p:cNvPr>
              <p:cNvGrpSpPr/>
              <p:nvPr/>
            </p:nvGrpSpPr>
            <p:grpSpPr>
              <a:xfrm>
                <a:off x="7119835" y="1783182"/>
                <a:ext cx="882004" cy="306122"/>
                <a:chOff x="4284976" y="3009187"/>
                <a:chExt cx="882004" cy="3061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8" name="椭圆 217">
                      <a:extLst>
                        <a:ext uri="{FF2B5EF4-FFF2-40B4-BE49-F238E27FC236}">
                          <a16:creationId xmlns:a16="http://schemas.microsoft.com/office/drawing/2014/main" id="{B0888EC1-8AF5-87AB-8A63-6265236194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4976" y="3009187"/>
                      <a:ext cx="300553" cy="300553"/>
                    </a:xfrm>
                    <a:prstGeom prst="ellipse">
                      <a:avLst/>
                    </a:prstGeom>
                    <a:solidFill>
                      <a:srgbClr val="52B04A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218" name="椭圆 217">
                      <a:extLst>
                        <a:ext uri="{FF2B5EF4-FFF2-40B4-BE49-F238E27FC236}">
                          <a16:creationId xmlns:a16="http://schemas.microsoft.com/office/drawing/2014/main" id="{B0888EC1-8AF5-87AB-8A63-62652361948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4976" y="3009187"/>
                      <a:ext cx="300553" cy="300553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9" name="椭圆 218">
                      <a:extLst>
                        <a:ext uri="{FF2B5EF4-FFF2-40B4-BE49-F238E27FC236}">
                          <a16:creationId xmlns:a16="http://schemas.microsoft.com/office/drawing/2014/main" id="{5E669AEB-12C9-9BC5-7964-06CEF59120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6427" y="3014756"/>
                      <a:ext cx="300553" cy="300553"/>
                    </a:xfrm>
                    <a:prstGeom prst="ellipse">
                      <a:avLst/>
                    </a:prstGeom>
                    <a:pattFill prst="pct80">
                      <a:fgClr>
                        <a:srgbClr val="52B04A"/>
                      </a:fgClr>
                      <a:bgClr>
                        <a:schemeClr val="bg1"/>
                      </a:bgClr>
                    </a:patt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219" name="椭圆 218">
                      <a:extLst>
                        <a:ext uri="{FF2B5EF4-FFF2-40B4-BE49-F238E27FC236}">
                          <a16:creationId xmlns:a16="http://schemas.microsoft.com/office/drawing/2014/main" id="{5E669AEB-12C9-9BC5-7964-06CEF59120F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66427" y="3014756"/>
                      <a:ext cx="300553" cy="300553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1" name="椭圆 210">
                    <a:extLst>
                      <a:ext uri="{FF2B5EF4-FFF2-40B4-BE49-F238E27FC236}">
                        <a16:creationId xmlns:a16="http://schemas.microsoft.com/office/drawing/2014/main" id="{154B529A-C3DC-7EF5-E3AD-D72BD7961DFF}"/>
                      </a:ext>
                    </a:extLst>
                  </p:cNvPr>
                  <p:cNvSpPr/>
                  <p:nvPr/>
                </p:nvSpPr>
                <p:spPr>
                  <a:xfrm>
                    <a:off x="7420388" y="2426865"/>
                    <a:ext cx="300553" cy="300553"/>
                  </a:xfrm>
                  <a:prstGeom prst="ellipse">
                    <a:avLst/>
                  </a:prstGeom>
                  <a:solidFill>
                    <a:srgbClr val="52B04A"/>
                  </a:solid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/>
                  </a:p>
                </p:txBody>
              </p:sp>
            </mc:Choice>
            <mc:Fallback xmlns="">
              <p:sp>
                <p:nvSpPr>
                  <p:cNvPr id="211" name="椭圆 210">
                    <a:extLst>
                      <a:ext uri="{FF2B5EF4-FFF2-40B4-BE49-F238E27FC236}">
                        <a16:creationId xmlns:a16="http://schemas.microsoft.com/office/drawing/2014/main" id="{154B529A-C3DC-7EF5-E3AD-D72BD7961D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0388" y="2426865"/>
                    <a:ext cx="300553" cy="300553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2" name="椭圆 211">
                    <a:extLst>
                      <a:ext uri="{FF2B5EF4-FFF2-40B4-BE49-F238E27FC236}">
                        <a16:creationId xmlns:a16="http://schemas.microsoft.com/office/drawing/2014/main" id="{5D4572FE-E115-CD5D-5C3C-03F38C5C95D8}"/>
                      </a:ext>
                    </a:extLst>
                  </p:cNvPr>
                  <p:cNvSpPr/>
                  <p:nvPr/>
                </p:nvSpPr>
                <p:spPr>
                  <a:xfrm>
                    <a:off x="7420388" y="3066051"/>
                    <a:ext cx="300553" cy="300553"/>
                  </a:xfrm>
                  <a:prstGeom prst="ellipse">
                    <a:avLst/>
                  </a:prstGeom>
                  <a:pattFill prst="pct80">
                    <a:fgClr>
                      <a:srgbClr val="52B04A"/>
                    </a:fgClr>
                    <a:bgClr>
                      <a:schemeClr val="bg1"/>
                    </a:bgClr>
                  </a:patt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1200"/>
                  </a:p>
                </p:txBody>
              </p:sp>
            </mc:Choice>
            <mc:Fallback xmlns="">
              <p:sp>
                <p:nvSpPr>
                  <p:cNvPr id="212" name="椭圆 211">
                    <a:extLst>
                      <a:ext uri="{FF2B5EF4-FFF2-40B4-BE49-F238E27FC236}">
                        <a16:creationId xmlns:a16="http://schemas.microsoft.com/office/drawing/2014/main" id="{5D4572FE-E115-CD5D-5C3C-03F38C5C95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0388" y="3066051"/>
                    <a:ext cx="300553" cy="300553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3" name="直线箭头连接符 212">
                <a:extLst>
                  <a:ext uri="{FF2B5EF4-FFF2-40B4-BE49-F238E27FC236}">
                    <a16:creationId xmlns:a16="http://schemas.microsoft.com/office/drawing/2014/main" id="{8C957168-7864-7E20-40A6-C54AFDA3F894}"/>
                  </a:ext>
                </a:extLst>
              </p:cNvPr>
              <p:cNvCxnSpPr>
                <a:cxnSpLocks/>
                <a:stCxn id="209" idx="3"/>
                <a:endCxn id="218" idx="0"/>
              </p:cNvCxnSpPr>
              <p:nvPr/>
            </p:nvCxnSpPr>
            <p:spPr>
              <a:xfrm flipH="1">
                <a:off x="7270112" y="1451190"/>
                <a:ext cx="194291" cy="33199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线箭头连接符 213">
                <a:extLst>
                  <a:ext uri="{FF2B5EF4-FFF2-40B4-BE49-F238E27FC236}">
                    <a16:creationId xmlns:a16="http://schemas.microsoft.com/office/drawing/2014/main" id="{2BEDAAB4-593B-3F08-468F-66E0D255831C}"/>
                  </a:ext>
                </a:extLst>
              </p:cNvPr>
              <p:cNvCxnSpPr>
                <a:cxnSpLocks/>
                <a:stCxn id="209" idx="5"/>
                <a:endCxn id="219" idx="0"/>
              </p:cNvCxnSpPr>
              <p:nvPr/>
            </p:nvCxnSpPr>
            <p:spPr>
              <a:xfrm>
                <a:off x="7676926" y="1451190"/>
                <a:ext cx="174637" cy="3375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线箭头连接符 214">
                <a:extLst>
                  <a:ext uri="{FF2B5EF4-FFF2-40B4-BE49-F238E27FC236}">
                    <a16:creationId xmlns:a16="http://schemas.microsoft.com/office/drawing/2014/main" id="{FFDEBFAB-64E3-65F8-4CCD-FD0D822CD27E}"/>
                  </a:ext>
                </a:extLst>
              </p:cNvPr>
              <p:cNvCxnSpPr>
                <a:cxnSpLocks/>
                <a:stCxn id="218" idx="4"/>
                <a:endCxn id="211" idx="1"/>
              </p:cNvCxnSpPr>
              <p:nvPr/>
            </p:nvCxnSpPr>
            <p:spPr>
              <a:xfrm>
                <a:off x="7270112" y="2083735"/>
                <a:ext cx="194291" cy="3871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线箭头连接符 215">
                <a:extLst>
                  <a:ext uri="{FF2B5EF4-FFF2-40B4-BE49-F238E27FC236}">
                    <a16:creationId xmlns:a16="http://schemas.microsoft.com/office/drawing/2014/main" id="{0AE80278-BC05-E4B0-4BCE-DD028700F097}"/>
                  </a:ext>
                </a:extLst>
              </p:cNvPr>
              <p:cNvCxnSpPr>
                <a:cxnSpLocks/>
                <a:stCxn id="219" idx="4"/>
                <a:endCxn id="211" idx="7"/>
              </p:cNvCxnSpPr>
              <p:nvPr/>
            </p:nvCxnSpPr>
            <p:spPr>
              <a:xfrm flipH="1">
                <a:off x="7676926" y="2089304"/>
                <a:ext cx="174637" cy="3815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线箭头连接符 216">
                <a:extLst>
                  <a:ext uri="{FF2B5EF4-FFF2-40B4-BE49-F238E27FC236}">
                    <a16:creationId xmlns:a16="http://schemas.microsoft.com/office/drawing/2014/main" id="{46951248-2427-0849-4A96-86140FEEE2B9}"/>
                  </a:ext>
                </a:extLst>
              </p:cNvPr>
              <p:cNvCxnSpPr>
                <a:cxnSpLocks/>
                <a:stCxn id="211" idx="4"/>
                <a:endCxn id="212" idx="0"/>
              </p:cNvCxnSpPr>
              <p:nvPr/>
            </p:nvCxnSpPr>
            <p:spPr>
              <a:xfrm>
                <a:off x="7570665" y="2727418"/>
                <a:ext cx="0" cy="3386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右箭头 7">
            <a:extLst>
              <a:ext uri="{FF2B5EF4-FFF2-40B4-BE49-F238E27FC236}">
                <a16:creationId xmlns:a16="http://schemas.microsoft.com/office/drawing/2014/main" id="{0A38EAD4-2EA3-5FBF-E5D3-C0A277B1531E}"/>
              </a:ext>
            </a:extLst>
          </p:cNvPr>
          <p:cNvSpPr/>
          <p:nvPr/>
        </p:nvSpPr>
        <p:spPr>
          <a:xfrm>
            <a:off x="4718719" y="3193267"/>
            <a:ext cx="450194" cy="374400"/>
          </a:xfrm>
          <a:prstGeom prst="rightArrow">
            <a:avLst/>
          </a:prstGeom>
          <a:solidFill>
            <a:srgbClr val="F8D4A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id="{467B35EC-A961-C0F8-7C20-1F89E4C3D789}"/>
              </a:ext>
            </a:extLst>
          </p:cNvPr>
          <p:cNvSpPr/>
          <p:nvPr/>
        </p:nvSpPr>
        <p:spPr>
          <a:xfrm>
            <a:off x="6240180" y="3186793"/>
            <a:ext cx="676054" cy="374400"/>
          </a:xfrm>
          <a:prstGeom prst="rightArrow">
            <a:avLst/>
          </a:prstGeom>
          <a:solidFill>
            <a:srgbClr val="A9E9C9">
              <a:alpha val="6039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FC05A69C-1479-9F62-3E51-B8AB23939556}"/>
              </a:ext>
            </a:extLst>
          </p:cNvPr>
          <p:cNvGrpSpPr/>
          <p:nvPr/>
        </p:nvGrpSpPr>
        <p:grpSpPr>
          <a:xfrm>
            <a:off x="8312705" y="2947317"/>
            <a:ext cx="1844416" cy="2578903"/>
            <a:chOff x="8314988" y="2535184"/>
            <a:chExt cx="1844416" cy="2578903"/>
          </a:xfrm>
        </p:grpSpPr>
        <p:sp>
          <p:nvSpPr>
            <p:cNvPr id="14" name="右箭头 13">
              <a:extLst>
                <a:ext uri="{FF2B5EF4-FFF2-40B4-BE49-F238E27FC236}">
                  <a16:creationId xmlns:a16="http://schemas.microsoft.com/office/drawing/2014/main" id="{0660C342-3D01-B733-A73A-0F436FA72ED4}"/>
                </a:ext>
              </a:extLst>
            </p:cNvPr>
            <p:cNvSpPr/>
            <p:nvPr/>
          </p:nvSpPr>
          <p:spPr>
            <a:xfrm>
              <a:off x="8314988" y="2535184"/>
              <a:ext cx="1838103" cy="374400"/>
            </a:xfrm>
            <a:prstGeom prst="rightArrow">
              <a:avLst/>
            </a:prstGeom>
            <a:solidFill>
              <a:srgbClr val="A9E9C9">
                <a:alpha val="59608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5479F4F-37D3-AA73-4CB4-342C16AD373A}"/>
                </a:ext>
              </a:extLst>
            </p:cNvPr>
            <p:cNvGrpSpPr/>
            <p:nvPr/>
          </p:nvGrpSpPr>
          <p:grpSpPr>
            <a:xfrm>
              <a:off x="8585730" y="3009924"/>
              <a:ext cx="1313464" cy="2087816"/>
              <a:chOff x="3560773" y="880024"/>
              <a:chExt cx="5491324" cy="2087816"/>
            </a:xfrm>
          </p:grpSpPr>
          <p:sp>
            <p:nvSpPr>
              <p:cNvPr id="198" name="圆角矩形 197">
                <a:extLst>
                  <a:ext uri="{FF2B5EF4-FFF2-40B4-BE49-F238E27FC236}">
                    <a16:creationId xmlns:a16="http://schemas.microsoft.com/office/drawing/2014/main" id="{75C8C8B1-290F-3392-4A15-AA1080973A6C}"/>
                  </a:ext>
                </a:extLst>
              </p:cNvPr>
              <p:cNvSpPr/>
              <p:nvPr/>
            </p:nvSpPr>
            <p:spPr>
              <a:xfrm>
                <a:off x="3560773" y="1153838"/>
                <a:ext cx="5491324" cy="1814002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同侧圆角矩形 198">
                <a:extLst>
                  <a:ext uri="{FF2B5EF4-FFF2-40B4-BE49-F238E27FC236}">
                    <a16:creationId xmlns:a16="http://schemas.microsoft.com/office/drawing/2014/main" id="{C962FF0F-3E4A-0D6A-EF1E-7412B370A72D}"/>
                  </a:ext>
                </a:extLst>
              </p:cNvPr>
              <p:cNvSpPr/>
              <p:nvPr/>
            </p:nvSpPr>
            <p:spPr>
              <a:xfrm>
                <a:off x="3560773" y="880024"/>
                <a:ext cx="5491324" cy="302508"/>
              </a:xfrm>
              <a:prstGeom prst="round2Same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Configuration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FCCCE48-2616-DBE0-4476-F551C309DD45}"/>
                </a:ext>
              </a:extLst>
            </p:cNvPr>
            <p:cNvGrpSpPr/>
            <p:nvPr/>
          </p:nvGrpSpPr>
          <p:grpSpPr>
            <a:xfrm>
              <a:off x="8726536" y="3339656"/>
              <a:ext cx="1031853" cy="1774431"/>
              <a:chOff x="6271640" y="1815132"/>
              <a:chExt cx="1031853" cy="1774431"/>
            </a:xfrm>
          </p:grpSpPr>
          <p:sp>
            <p:nvSpPr>
              <p:cNvPr id="192" name="圆角矩形 191">
                <a:extLst>
                  <a:ext uri="{FF2B5EF4-FFF2-40B4-BE49-F238E27FC236}">
                    <a16:creationId xmlns:a16="http://schemas.microsoft.com/office/drawing/2014/main" id="{48225F56-648A-038E-78F0-5F0E33AC5B01}"/>
                  </a:ext>
                </a:extLst>
              </p:cNvPr>
              <p:cNvSpPr/>
              <p:nvPr/>
            </p:nvSpPr>
            <p:spPr>
              <a:xfrm>
                <a:off x="6271640" y="1815132"/>
                <a:ext cx="1031853" cy="428457"/>
              </a:xfrm>
              <a:prstGeom prst="roundRect">
                <a:avLst>
                  <a:gd name="adj" fmla="val 7249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latin typeface="Calibri" panose="020F0502020204030204" pitchFamily="34" charset="0"/>
                    <a:cs typeface="Calibri" panose="020F0502020204030204" pitchFamily="34" charset="0"/>
                  </a:rPr>
                  <a:t>Network Topology</a:t>
                </a:r>
              </a:p>
            </p:txBody>
          </p:sp>
          <p:sp>
            <p:nvSpPr>
              <p:cNvPr id="193" name="圆角矩形 192">
                <a:extLst>
                  <a:ext uri="{FF2B5EF4-FFF2-40B4-BE49-F238E27FC236}">
                    <a16:creationId xmlns:a16="http://schemas.microsoft.com/office/drawing/2014/main" id="{9BB31D0F-8453-296D-0274-B3811BAE1E28}"/>
                  </a:ext>
                </a:extLst>
              </p:cNvPr>
              <p:cNvSpPr/>
              <p:nvPr/>
            </p:nvSpPr>
            <p:spPr>
              <a:xfrm>
                <a:off x="6271640" y="2260809"/>
                <a:ext cx="1031853" cy="264053"/>
              </a:xfrm>
              <a:prstGeom prst="roundRect">
                <a:avLst>
                  <a:gd name="adj" fmla="val 7249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latin typeface="Calibri" panose="020F0502020204030204" pitchFamily="34" charset="0"/>
                    <a:cs typeface="Calibri" panose="020F0502020204030204" pitchFamily="34" charset="0"/>
                  </a:rPr>
                  <a:t>Latency</a:t>
                </a:r>
              </a:p>
            </p:txBody>
          </p:sp>
          <p:sp>
            <p:nvSpPr>
              <p:cNvPr id="194" name="文本框 193">
                <a:extLst>
                  <a:ext uri="{FF2B5EF4-FFF2-40B4-BE49-F238E27FC236}">
                    <a16:creationId xmlns:a16="http://schemas.microsoft.com/office/drawing/2014/main" id="{037A5530-23A9-4D07-3F95-1023766EE981}"/>
                  </a:ext>
                </a:extLst>
              </p:cNvPr>
              <p:cNvSpPr txBox="1"/>
              <p:nvPr/>
            </p:nvSpPr>
            <p:spPr>
              <a:xfrm>
                <a:off x="6569161" y="3251009"/>
                <a:ext cx="4368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/>
                  <a:t>...</a:t>
                </a:r>
              </a:p>
            </p:txBody>
          </p:sp>
          <p:sp>
            <p:nvSpPr>
              <p:cNvPr id="195" name="圆角矩形 194">
                <a:extLst>
                  <a:ext uri="{FF2B5EF4-FFF2-40B4-BE49-F238E27FC236}">
                    <a16:creationId xmlns:a16="http://schemas.microsoft.com/office/drawing/2014/main" id="{7045F53A-3DE8-AA60-DBF7-63B0CB812E58}"/>
                  </a:ext>
                </a:extLst>
              </p:cNvPr>
              <p:cNvSpPr/>
              <p:nvPr/>
            </p:nvSpPr>
            <p:spPr>
              <a:xfrm>
                <a:off x="6271640" y="2546640"/>
                <a:ext cx="1031853" cy="264053"/>
              </a:xfrm>
              <a:prstGeom prst="roundRect">
                <a:avLst>
                  <a:gd name="adj" fmla="val 7249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</a:p>
            </p:txBody>
          </p:sp>
          <p:sp>
            <p:nvSpPr>
              <p:cNvPr id="196" name="圆角矩形 195">
                <a:extLst>
                  <a:ext uri="{FF2B5EF4-FFF2-40B4-BE49-F238E27FC236}">
                    <a16:creationId xmlns:a16="http://schemas.microsoft.com/office/drawing/2014/main" id="{E8B7C317-7951-4FC5-7937-9EDFD4D9DD6B}"/>
                  </a:ext>
                </a:extLst>
              </p:cNvPr>
              <p:cNvSpPr/>
              <p:nvPr/>
            </p:nvSpPr>
            <p:spPr>
              <a:xfrm>
                <a:off x="6271640" y="2833386"/>
                <a:ext cx="1031853" cy="264053"/>
              </a:xfrm>
              <a:prstGeom prst="roundRect">
                <a:avLst>
                  <a:gd name="adj" fmla="val 7249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latin typeface="Calibri" panose="020F0502020204030204" pitchFamily="34" charset="0"/>
                    <a:cs typeface="Calibri" panose="020F0502020204030204" pitchFamily="34" charset="0"/>
                  </a:rPr>
                  <a:t>CC Algorithm</a:t>
                </a:r>
              </a:p>
            </p:txBody>
          </p:sp>
          <p:sp>
            <p:nvSpPr>
              <p:cNvPr id="197" name="圆角矩形 196">
                <a:extLst>
                  <a:ext uri="{FF2B5EF4-FFF2-40B4-BE49-F238E27FC236}">
                    <a16:creationId xmlns:a16="http://schemas.microsoft.com/office/drawing/2014/main" id="{6FE5889D-6B42-5D95-267C-A267B605C60A}"/>
                  </a:ext>
                </a:extLst>
              </p:cNvPr>
              <p:cNvSpPr/>
              <p:nvPr/>
            </p:nvSpPr>
            <p:spPr>
              <a:xfrm>
                <a:off x="6271640" y="3119903"/>
                <a:ext cx="1031853" cy="264053"/>
              </a:xfrm>
              <a:prstGeom prst="roundRect">
                <a:avLst>
                  <a:gd name="adj" fmla="val 7249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latin typeface="Calibri" panose="020F0502020204030204" pitchFamily="34" charset="0"/>
                    <a:cs typeface="Calibri" panose="020F0502020204030204" pitchFamily="34" charset="0"/>
                  </a:rPr>
                  <a:t>MTU</a:t>
                </a:r>
              </a:p>
            </p:txBody>
          </p:sp>
        </p:grpSp>
        <p:sp>
          <p:nvSpPr>
            <p:cNvPr id="17" name="右箭头 16">
              <a:extLst>
                <a:ext uri="{FF2B5EF4-FFF2-40B4-BE49-F238E27FC236}">
                  <a16:creationId xmlns:a16="http://schemas.microsoft.com/office/drawing/2014/main" id="{3D7F58D6-4B39-D2EF-1883-29601F92F1D1}"/>
                </a:ext>
              </a:extLst>
            </p:cNvPr>
            <p:cNvSpPr/>
            <p:nvPr/>
          </p:nvSpPr>
          <p:spPr>
            <a:xfrm>
              <a:off x="9866216" y="4077155"/>
              <a:ext cx="293188" cy="3744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</p:grp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9BF80426-4179-D114-1176-7D939ED1177A}"/>
              </a:ext>
            </a:extLst>
          </p:cNvPr>
          <p:cNvGrpSpPr/>
          <p:nvPr/>
        </p:nvGrpSpPr>
        <p:grpSpPr>
          <a:xfrm>
            <a:off x="10158800" y="2569735"/>
            <a:ext cx="1968973" cy="2938887"/>
            <a:chOff x="10161083" y="2157602"/>
            <a:chExt cx="1968973" cy="2938887"/>
          </a:xfrm>
        </p:grpSpPr>
        <p:sp>
          <p:nvSpPr>
            <p:cNvPr id="174" name="圆角矩形 173">
              <a:extLst>
                <a:ext uri="{FF2B5EF4-FFF2-40B4-BE49-F238E27FC236}">
                  <a16:creationId xmlns:a16="http://schemas.microsoft.com/office/drawing/2014/main" id="{1EC50DA9-31B7-2B9C-A18D-BCE015211BDD}"/>
                </a:ext>
              </a:extLst>
            </p:cNvPr>
            <p:cNvSpPr/>
            <p:nvPr/>
          </p:nvSpPr>
          <p:spPr>
            <a:xfrm>
              <a:off x="10161083" y="2431418"/>
              <a:ext cx="1968973" cy="2665071"/>
            </a:xfrm>
            <a:prstGeom prst="roundRect">
              <a:avLst>
                <a:gd name="adj" fmla="val 3541"/>
              </a:avLst>
            </a:prstGeom>
            <a:solidFill>
              <a:srgbClr val="B3E6F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同侧圆角矩形 174">
              <a:extLst>
                <a:ext uri="{FF2B5EF4-FFF2-40B4-BE49-F238E27FC236}">
                  <a16:creationId xmlns:a16="http://schemas.microsoft.com/office/drawing/2014/main" id="{48B30EFD-8644-4FEA-05AC-154813DC6737}"/>
                </a:ext>
              </a:extLst>
            </p:cNvPr>
            <p:cNvSpPr/>
            <p:nvPr/>
          </p:nvSpPr>
          <p:spPr>
            <a:xfrm>
              <a:off x="10161083" y="2157602"/>
              <a:ext cx="1968973" cy="302508"/>
            </a:xfrm>
            <a:prstGeom prst="round2SameRect">
              <a:avLst/>
            </a:prstGeom>
            <a:solidFill>
              <a:srgbClr val="4CB1E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Workload Simulation</a:t>
              </a:r>
            </a:p>
          </p:txBody>
        </p: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5265A00B-2036-3364-A3FA-34062825BA47}"/>
                </a:ext>
              </a:extLst>
            </p:cNvPr>
            <p:cNvGrpSpPr/>
            <p:nvPr/>
          </p:nvGrpSpPr>
          <p:grpSpPr>
            <a:xfrm>
              <a:off x="10268699" y="2537293"/>
              <a:ext cx="1753740" cy="368712"/>
              <a:chOff x="7621082" y="1083414"/>
              <a:chExt cx="1753740" cy="368712"/>
            </a:xfrm>
          </p:grpSpPr>
          <p:sp>
            <p:nvSpPr>
              <p:cNvPr id="190" name="圆角矩形 189">
                <a:extLst>
                  <a:ext uri="{FF2B5EF4-FFF2-40B4-BE49-F238E27FC236}">
                    <a16:creationId xmlns:a16="http://schemas.microsoft.com/office/drawing/2014/main" id="{3401E450-2FE0-05AD-283C-2076B31AD6EE}"/>
                  </a:ext>
                </a:extLst>
              </p:cNvPr>
              <p:cNvSpPr/>
              <p:nvPr/>
            </p:nvSpPr>
            <p:spPr>
              <a:xfrm>
                <a:off x="7621082" y="1083414"/>
                <a:ext cx="1753740" cy="368712"/>
              </a:xfrm>
              <a:prstGeom prst="roundRect">
                <a:avLst>
                  <a:gd name="adj" fmla="val 19992"/>
                </a:avLst>
              </a:prstGeom>
              <a:solidFill>
                <a:srgbClr val="3A8DC0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Scheduler</a:t>
                </a:r>
                <a:endParaRPr lang="en-US" sz="12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91" name="图形 190" descr="处理器 纯色填充">
                <a:extLst>
                  <a:ext uri="{FF2B5EF4-FFF2-40B4-BE49-F238E27FC236}">
                    <a16:creationId xmlns:a16="http://schemas.microsoft.com/office/drawing/2014/main" id="{017D54C2-88E5-D4BC-6D22-A16C31D30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632707" y="1123071"/>
                <a:ext cx="289399" cy="289399"/>
              </a:xfrm>
              <a:prstGeom prst="rect">
                <a:avLst/>
              </a:prstGeom>
            </p:spPr>
          </p:pic>
        </p:grpSp>
      </p:grpSp>
      <p:grpSp>
        <p:nvGrpSpPr>
          <p:cNvPr id="247" name="组合 246">
            <a:extLst>
              <a:ext uri="{FF2B5EF4-FFF2-40B4-BE49-F238E27FC236}">
                <a16:creationId xmlns:a16="http://schemas.microsoft.com/office/drawing/2014/main" id="{1023F27E-E03E-10A8-A3B6-CF57B64C1E06}"/>
              </a:ext>
            </a:extLst>
          </p:cNvPr>
          <p:cNvGrpSpPr/>
          <p:nvPr/>
        </p:nvGrpSpPr>
        <p:grpSpPr>
          <a:xfrm>
            <a:off x="10269053" y="3283236"/>
            <a:ext cx="1748467" cy="2153517"/>
            <a:chOff x="10271336" y="2871103"/>
            <a:chExt cx="1748467" cy="2153517"/>
          </a:xfrm>
        </p:grpSpPr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D82C306E-9047-2C5B-932E-93C57F170332}"/>
                </a:ext>
              </a:extLst>
            </p:cNvPr>
            <p:cNvGrpSpPr/>
            <p:nvPr/>
          </p:nvGrpSpPr>
          <p:grpSpPr>
            <a:xfrm>
              <a:off x="10929802" y="2871103"/>
              <a:ext cx="431534" cy="135796"/>
              <a:chOff x="9199741" y="2224172"/>
              <a:chExt cx="431534" cy="403924"/>
            </a:xfrm>
          </p:grpSpPr>
          <p:sp>
            <p:nvSpPr>
              <p:cNvPr id="188" name="下箭头 187">
                <a:extLst>
                  <a:ext uri="{FF2B5EF4-FFF2-40B4-BE49-F238E27FC236}">
                    <a16:creationId xmlns:a16="http://schemas.microsoft.com/office/drawing/2014/main" id="{DB5323E1-BB8A-094E-7D10-DAA7168E4668}"/>
                  </a:ext>
                </a:extLst>
              </p:cNvPr>
              <p:cNvSpPr/>
              <p:nvPr/>
            </p:nvSpPr>
            <p:spPr>
              <a:xfrm>
                <a:off x="9199741" y="2224172"/>
                <a:ext cx="203232" cy="403924"/>
              </a:xfrm>
              <a:prstGeom prst="downArrow">
                <a:avLst/>
              </a:prstGeom>
              <a:solidFill>
                <a:srgbClr val="3A8DC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下箭头 188">
                <a:extLst>
                  <a:ext uri="{FF2B5EF4-FFF2-40B4-BE49-F238E27FC236}">
                    <a16:creationId xmlns:a16="http://schemas.microsoft.com/office/drawing/2014/main" id="{35E6450F-B291-137B-CAA2-F6B3BAA2E029}"/>
                  </a:ext>
                </a:extLst>
              </p:cNvPr>
              <p:cNvSpPr/>
              <p:nvPr/>
            </p:nvSpPr>
            <p:spPr>
              <a:xfrm rot="10800000">
                <a:off x="9428043" y="2322711"/>
                <a:ext cx="203232" cy="305385"/>
              </a:xfrm>
              <a:prstGeom prst="downArrow">
                <a:avLst/>
              </a:prstGeom>
              <a:solidFill>
                <a:srgbClr val="91CBEC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圆角矩形 177">
              <a:extLst>
                <a:ext uri="{FF2B5EF4-FFF2-40B4-BE49-F238E27FC236}">
                  <a16:creationId xmlns:a16="http://schemas.microsoft.com/office/drawing/2014/main" id="{EEEE80C4-584A-1020-0A6F-C77DF201265B}"/>
                </a:ext>
              </a:extLst>
            </p:cNvPr>
            <p:cNvSpPr/>
            <p:nvPr/>
          </p:nvSpPr>
          <p:spPr>
            <a:xfrm>
              <a:off x="10271336" y="3006899"/>
              <a:ext cx="1748467" cy="2017721"/>
            </a:xfrm>
            <a:prstGeom prst="roundRect">
              <a:avLst>
                <a:gd name="adj" fmla="val 4590"/>
              </a:avLst>
            </a:prstGeom>
            <a:solidFill>
              <a:srgbClr val="91CBEC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id="{2838DAAF-4B7D-D2FB-F482-539F9728DE13}"/>
                </a:ext>
              </a:extLst>
            </p:cNvPr>
            <p:cNvGrpSpPr/>
            <p:nvPr/>
          </p:nvGrpSpPr>
          <p:grpSpPr>
            <a:xfrm>
              <a:off x="10314278" y="3071230"/>
              <a:ext cx="1662583" cy="289399"/>
              <a:chOff x="8419678" y="2655318"/>
              <a:chExt cx="1662583" cy="289399"/>
            </a:xfrm>
          </p:grpSpPr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86F959AA-F080-230F-7EAE-9C144ACB7197}"/>
                  </a:ext>
                </a:extLst>
              </p:cNvPr>
              <p:cNvSpPr txBox="1"/>
              <p:nvPr/>
            </p:nvSpPr>
            <p:spPr>
              <a:xfrm>
                <a:off x="8593839" y="2661519"/>
                <a:ext cx="14884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Network Backend</a:t>
                </a:r>
              </a:p>
            </p:txBody>
          </p:sp>
          <p:pic>
            <p:nvPicPr>
              <p:cNvPr id="187" name="图形 186" descr="网络 纯色填充">
                <a:extLst>
                  <a:ext uri="{FF2B5EF4-FFF2-40B4-BE49-F238E27FC236}">
                    <a16:creationId xmlns:a16="http://schemas.microsoft.com/office/drawing/2014/main" id="{9D7F7B64-FFE1-E3A0-7455-1ABC12C9E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8419678" y="2655318"/>
                <a:ext cx="289399" cy="289399"/>
              </a:xfrm>
              <a:prstGeom prst="rect">
                <a:avLst/>
              </a:prstGeom>
            </p:spPr>
          </p:pic>
        </p:grpSp>
      </p:grpSp>
      <p:sp>
        <p:nvSpPr>
          <p:cNvPr id="182" name="圆角矩形 181">
            <a:extLst>
              <a:ext uri="{FF2B5EF4-FFF2-40B4-BE49-F238E27FC236}">
                <a16:creationId xmlns:a16="http://schemas.microsoft.com/office/drawing/2014/main" id="{6070108E-BA80-FDE4-03D3-6201D4B22717}"/>
              </a:ext>
            </a:extLst>
          </p:cNvPr>
          <p:cNvSpPr/>
          <p:nvPr/>
        </p:nvSpPr>
        <p:spPr>
          <a:xfrm>
            <a:off x="10427138" y="3922733"/>
            <a:ext cx="1432295" cy="338555"/>
          </a:xfrm>
          <a:prstGeom prst="roundRect">
            <a:avLst>
              <a:gd name="adj" fmla="val 19992"/>
            </a:avLst>
          </a:prstGeom>
          <a:solidFill>
            <a:srgbClr val="3A8DC0"/>
          </a:solidFill>
          <a:ln>
            <a:noFill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LogGOPSim</a:t>
            </a: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7BC7D0FC-A814-882B-82F5-0D5F26C0377C}"/>
              </a:ext>
            </a:extLst>
          </p:cNvPr>
          <p:cNvSpPr txBox="1"/>
          <p:nvPr/>
        </p:nvSpPr>
        <p:spPr>
          <a:xfrm>
            <a:off x="10956762" y="5115633"/>
            <a:ext cx="37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...</a:t>
            </a:r>
          </a:p>
        </p:txBody>
      </p:sp>
      <p:sp>
        <p:nvSpPr>
          <p:cNvPr id="184" name="圆角矩形 183">
            <a:extLst>
              <a:ext uri="{FF2B5EF4-FFF2-40B4-BE49-F238E27FC236}">
                <a16:creationId xmlns:a16="http://schemas.microsoft.com/office/drawing/2014/main" id="{DEBA115F-FFFD-8CE3-1AE8-6CA445A0B807}"/>
              </a:ext>
            </a:extLst>
          </p:cNvPr>
          <p:cNvSpPr/>
          <p:nvPr/>
        </p:nvSpPr>
        <p:spPr>
          <a:xfrm>
            <a:off x="10422745" y="4862903"/>
            <a:ext cx="1441081" cy="338555"/>
          </a:xfrm>
          <a:prstGeom prst="roundRect">
            <a:avLst>
              <a:gd name="adj" fmla="val 19992"/>
            </a:avLst>
          </a:prstGeom>
          <a:solidFill>
            <a:srgbClr val="3A8DC0"/>
          </a:solidFill>
          <a:ln>
            <a:noFill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NS3</a:t>
            </a:r>
          </a:p>
        </p:txBody>
      </p:sp>
      <p:sp>
        <p:nvSpPr>
          <p:cNvPr id="185" name="圆角矩形 184">
            <a:extLst>
              <a:ext uri="{FF2B5EF4-FFF2-40B4-BE49-F238E27FC236}">
                <a16:creationId xmlns:a16="http://schemas.microsoft.com/office/drawing/2014/main" id="{80061FA0-3D9B-7B72-DC96-12997E83915E}"/>
              </a:ext>
            </a:extLst>
          </p:cNvPr>
          <p:cNvSpPr/>
          <p:nvPr/>
        </p:nvSpPr>
        <p:spPr>
          <a:xfrm>
            <a:off x="10418353" y="4397197"/>
            <a:ext cx="1441080" cy="338555"/>
          </a:xfrm>
          <a:prstGeom prst="roundRect">
            <a:avLst>
              <a:gd name="adj" fmla="val 19992"/>
            </a:avLst>
          </a:prstGeom>
          <a:solidFill>
            <a:srgbClr val="3A8DC0"/>
          </a:solidFill>
          <a:ln>
            <a:noFill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htsim</a:t>
            </a: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444EE2EC-C673-220E-3967-67C0E62E7104}"/>
              </a:ext>
            </a:extLst>
          </p:cNvPr>
          <p:cNvGrpSpPr/>
          <p:nvPr/>
        </p:nvGrpSpPr>
        <p:grpSpPr>
          <a:xfrm>
            <a:off x="4838062" y="3976121"/>
            <a:ext cx="2078187" cy="1530474"/>
            <a:chOff x="4840345" y="3563988"/>
            <a:chExt cx="2078187" cy="1530474"/>
          </a:xfrm>
        </p:grpSpPr>
        <p:sp>
          <p:nvSpPr>
            <p:cNvPr id="10" name="右箭头 9">
              <a:extLst>
                <a:ext uri="{FF2B5EF4-FFF2-40B4-BE49-F238E27FC236}">
                  <a16:creationId xmlns:a16="http://schemas.microsoft.com/office/drawing/2014/main" id="{F30BBF38-332F-A674-98A6-E86AA022D105}"/>
                </a:ext>
              </a:extLst>
            </p:cNvPr>
            <p:cNvSpPr/>
            <p:nvPr/>
          </p:nvSpPr>
          <p:spPr>
            <a:xfrm>
              <a:off x="6526164" y="4719202"/>
              <a:ext cx="392368" cy="375260"/>
            </a:xfrm>
            <a:prstGeom prst="rightArrow">
              <a:avLst/>
            </a:prstGeom>
            <a:solidFill>
              <a:srgbClr val="F6B26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E8C7575-7B98-9148-D7D0-09457B5827A2}"/>
                </a:ext>
              </a:extLst>
            </p:cNvPr>
            <p:cNvGrpSpPr/>
            <p:nvPr/>
          </p:nvGrpSpPr>
          <p:grpSpPr>
            <a:xfrm>
              <a:off x="4840345" y="3563988"/>
              <a:ext cx="1747698" cy="1150583"/>
              <a:chOff x="5202407" y="2016034"/>
              <a:chExt cx="1636633" cy="1150583"/>
            </a:xfrm>
          </p:grpSpPr>
          <p:grpSp>
            <p:nvGrpSpPr>
              <p:cNvPr id="200" name="组合 199">
                <a:extLst>
                  <a:ext uri="{FF2B5EF4-FFF2-40B4-BE49-F238E27FC236}">
                    <a16:creationId xmlns:a16="http://schemas.microsoft.com/office/drawing/2014/main" id="{175F1C48-254E-4371-4889-2B3599B57FAA}"/>
                  </a:ext>
                </a:extLst>
              </p:cNvPr>
              <p:cNvGrpSpPr/>
              <p:nvPr/>
            </p:nvGrpSpPr>
            <p:grpSpPr>
              <a:xfrm>
                <a:off x="5202407" y="2016034"/>
                <a:ext cx="1636633" cy="1123323"/>
                <a:chOff x="3560773" y="880024"/>
                <a:chExt cx="5491324" cy="1123323"/>
              </a:xfrm>
            </p:grpSpPr>
            <p:sp>
              <p:nvSpPr>
                <p:cNvPr id="205" name="圆角矩形 204">
                  <a:extLst>
                    <a:ext uri="{FF2B5EF4-FFF2-40B4-BE49-F238E27FC236}">
                      <a16:creationId xmlns:a16="http://schemas.microsoft.com/office/drawing/2014/main" id="{2F5E7748-B97A-0899-DA04-4177F0B29771}"/>
                    </a:ext>
                  </a:extLst>
                </p:cNvPr>
                <p:cNvSpPr/>
                <p:nvPr/>
              </p:nvSpPr>
              <p:spPr>
                <a:xfrm>
                  <a:off x="3560773" y="1153839"/>
                  <a:ext cx="5491324" cy="849508"/>
                </a:xfrm>
                <a:prstGeom prst="roundRect">
                  <a:avLst>
                    <a:gd name="adj" fmla="val 3541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6" name="同侧圆角矩形 205">
                  <a:extLst>
                    <a:ext uri="{FF2B5EF4-FFF2-40B4-BE49-F238E27FC236}">
                      <a16:creationId xmlns:a16="http://schemas.microsoft.com/office/drawing/2014/main" id="{30540D68-4A49-987A-DF27-914EEFBE9180}"/>
                    </a:ext>
                  </a:extLst>
                </p:cNvPr>
                <p:cNvSpPr/>
                <p:nvPr/>
              </p:nvSpPr>
              <p:spPr>
                <a:xfrm>
                  <a:off x="3560773" y="880024"/>
                  <a:ext cx="5491323" cy="302508"/>
                </a:xfrm>
                <a:prstGeom prst="round2Same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/>
                    <a:t>Input Parameters</a:t>
                  </a:r>
                </a:p>
              </p:txBody>
            </p:sp>
          </p:grpSp>
          <p:grpSp>
            <p:nvGrpSpPr>
              <p:cNvPr id="201" name="组合 200">
                <a:extLst>
                  <a:ext uri="{FF2B5EF4-FFF2-40B4-BE49-F238E27FC236}">
                    <a16:creationId xmlns:a16="http://schemas.microsoft.com/office/drawing/2014/main" id="{0139F591-9B4E-91B6-706B-9B315EE6A4BD}"/>
                  </a:ext>
                </a:extLst>
              </p:cNvPr>
              <p:cNvGrpSpPr/>
              <p:nvPr/>
            </p:nvGrpSpPr>
            <p:grpSpPr>
              <a:xfrm>
                <a:off x="5268110" y="2410310"/>
                <a:ext cx="1485268" cy="756307"/>
                <a:chOff x="9803625" y="1687469"/>
                <a:chExt cx="1485268" cy="756307"/>
              </a:xfrm>
            </p:grpSpPr>
            <p:sp>
              <p:nvSpPr>
                <p:cNvPr id="202" name="圆角矩形 201">
                  <a:extLst>
                    <a:ext uri="{FF2B5EF4-FFF2-40B4-BE49-F238E27FC236}">
                      <a16:creationId xmlns:a16="http://schemas.microsoft.com/office/drawing/2014/main" id="{D2083D59-BFD0-803E-803E-408AF4C0CD3E}"/>
                    </a:ext>
                  </a:extLst>
                </p:cNvPr>
                <p:cNvSpPr/>
                <p:nvPr/>
              </p:nvSpPr>
              <p:spPr>
                <a:xfrm>
                  <a:off x="9803625" y="1687469"/>
                  <a:ext cx="1485268" cy="240678"/>
                </a:xfrm>
                <a:prstGeom prst="roundRect">
                  <a:avLst>
                    <a:gd name="adj" fmla="val 7249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Number of Ranks</a:t>
                  </a:r>
                  <a:endParaRPr lang="en-US" sz="16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3" name="圆角矩形 202">
                  <a:extLst>
                    <a:ext uri="{FF2B5EF4-FFF2-40B4-BE49-F238E27FC236}">
                      <a16:creationId xmlns:a16="http://schemas.microsoft.com/office/drawing/2014/main" id="{E4A90917-FC60-B1F4-577E-7A285CF85C3A}"/>
                    </a:ext>
                  </a:extLst>
                </p:cNvPr>
                <p:cNvSpPr/>
                <p:nvPr/>
              </p:nvSpPr>
              <p:spPr>
                <a:xfrm>
                  <a:off x="9803625" y="1958814"/>
                  <a:ext cx="1485268" cy="264053"/>
                </a:xfrm>
                <a:prstGeom prst="roundRect">
                  <a:avLst>
                    <a:gd name="adj" fmla="val 7249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Collective Algorithm</a:t>
                  </a:r>
                  <a:endParaRPr lang="en-US" sz="16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4" name="文本框 203">
                  <a:extLst>
                    <a:ext uri="{FF2B5EF4-FFF2-40B4-BE49-F238E27FC236}">
                      <a16:creationId xmlns:a16="http://schemas.microsoft.com/office/drawing/2014/main" id="{839AF97A-B07E-D595-E1D7-EDC2E6842417}"/>
                    </a:ext>
                  </a:extLst>
                </p:cNvPr>
                <p:cNvSpPr txBox="1"/>
                <p:nvPr/>
              </p:nvSpPr>
              <p:spPr>
                <a:xfrm>
                  <a:off x="10343751" y="2105222"/>
                  <a:ext cx="3923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/>
                    <a:t>...</a:t>
                  </a:r>
                </a:p>
              </p:txBody>
            </p:sp>
          </p:grpSp>
        </p:grpSp>
        <p:sp>
          <p:nvSpPr>
            <p:cNvPr id="13" name="右箭头 12">
              <a:extLst>
                <a:ext uri="{FF2B5EF4-FFF2-40B4-BE49-F238E27FC236}">
                  <a16:creationId xmlns:a16="http://schemas.microsoft.com/office/drawing/2014/main" id="{0B9C2282-26E1-4904-64F5-4DA85A9FCC0E}"/>
                </a:ext>
              </a:extLst>
            </p:cNvPr>
            <p:cNvSpPr/>
            <p:nvPr/>
          </p:nvSpPr>
          <p:spPr>
            <a:xfrm>
              <a:off x="6515181" y="4080084"/>
              <a:ext cx="402575" cy="3744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id="{BA612A4D-5BDC-83D0-0557-24AA8F73E361}"/>
                </a:ext>
              </a:extLst>
            </p:cNvPr>
            <p:cNvSpPr/>
            <p:nvPr/>
          </p:nvSpPr>
          <p:spPr>
            <a:xfrm>
              <a:off x="4850767" y="4761024"/>
              <a:ext cx="1747698" cy="302400"/>
            </a:xfrm>
            <a:prstGeom prst="roundRect">
              <a:avLst/>
            </a:prstGeom>
            <a:solidFill>
              <a:srgbClr val="F6B26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Synthetic Workloads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742FC2F-A1F5-01B4-90D3-4F0F8A08EB10}"/>
              </a:ext>
            </a:extLst>
          </p:cNvPr>
          <p:cNvGrpSpPr/>
          <p:nvPr/>
        </p:nvGrpSpPr>
        <p:grpSpPr>
          <a:xfrm>
            <a:off x="59661" y="2569735"/>
            <a:ext cx="4729038" cy="2951185"/>
            <a:chOff x="2255213" y="880024"/>
            <a:chExt cx="4975791" cy="2951185"/>
          </a:xfrm>
        </p:grpSpPr>
        <p:sp>
          <p:nvSpPr>
            <p:cNvPr id="172" name="圆角矩形 171">
              <a:extLst>
                <a:ext uri="{FF2B5EF4-FFF2-40B4-BE49-F238E27FC236}">
                  <a16:creationId xmlns:a16="http://schemas.microsoft.com/office/drawing/2014/main" id="{22D591B5-24CB-7FE5-12CC-10F92E012D96}"/>
                </a:ext>
              </a:extLst>
            </p:cNvPr>
            <p:cNvSpPr/>
            <p:nvPr/>
          </p:nvSpPr>
          <p:spPr>
            <a:xfrm>
              <a:off x="2255213" y="1110593"/>
              <a:ext cx="4975791" cy="2720616"/>
            </a:xfrm>
            <a:prstGeom prst="roundRect">
              <a:avLst>
                <a:gd name="adj" fmla="val 3541"/>
              </a:avLst>
            </a:prstGeom>
            <a:solidFill>
              <a:srgbClr val="F7D3A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3" name="同侧圆角矩形 172">
              <a:extLst>
                <a:ext uri="{FF2B5EF4-FFF2-40B4-BE49-F238E27FC236}">
                  <a16:creationId xmlns:a16="http://schemas.microsoft.com/office/drawing/2014/main" id="{0ED99B23-7AC0-979E-07AC-1852C4538E00}"/>
                </a:ext>
              </a:extLst>
            </p:cNvPr>
            <p:cNvSpPr/>
            <p:nvPr/>
          </p:nvSpPr>
          <p:spPr>
            <a:xfrm>
              <a:off x="2258707" y="880024"/>
              <a:ext cx="4972297" cy="302508"/>
            </a:xfrm>
            <a:prstGeom prst="round2SameRect">
              <a:avLst/>
            </a:prstGeom>
            <a:solidFill>
              <a:srgbClr val="F6B26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Applications</a:t>
              </a:r>
              <a:endParaRPr lang="en-US" sz="1600" b="1"/>
            </a:p>
          </p:txBody>
        </p:sp>
      </p:grpSp>
      <p:grpSp>
        <p:nvGrpSpPr>
          <p:cNvPr id="235" name="组合 234">
            <a:extLst>
              <a:ext uri="{FF2B5EF4-FFF2-40B4-BE49-F238E27FC236}">
                <a16:creationId xmlns:a16="http://schemas.microsoft.com/office/drawing/2014/main" id="{628D7C6F-6BFA-BDA4-AB58-0F5FAA2FC0BB}"/>
              </a:ext>
            </a:extLst>
          </p:cNvPr>
          <p:cNvGrpSpPr/>
          <p:nvPr/>
        </p:nvGrpSpPr>
        <p:grpSpPr>
          <a:xfrm>
            <a:off x="108143" y="4086788"/>
            <a:ext cx="1355696" cy="1367072"/>
            <a:chOff x="110426" y="3674655"/>
            <a:chExt cx="1355696" cy="1367072"/>
          </a:xfrm>
        </p:grpSpPr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9DF5B086-6B7D-2963-C9BA-D2F2B572F8DE}"/>
                </a:ext>
              </a:extLst>
            </p:cNvPr>
            <p:cNvSpPr/>
            <p:nvPr/>
          </p:nvSpPr>
          <p:spPr>
            <a:xfrm>
              <a:off x="110426" y="3678909"/>
              <a:ext cx="1355696" cy="1362818"/>
            </a:xfrm>
            <a:prstGeom prst="roundRect">
              <a:avLst>
                <a:gd name="adj" fmla="val 5096"/>
              </a:avLst>
            </a:prstGeom>
            <a:solidFill>
              <a:srgbClr val="F67B5E">
                <a:alpha val="5019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CAD2B0BF-D0E4-CCD6-1497-332FF069BFD2}"/>
                </a:ext>
              </a:extLst>
            </p:cNvPr>
            <p:cNvGrpSpPr/>
            <p:nvPr/>
          </p:nvGrpSpPr>
          <p:grpSpPr>
            <a:xfrm>
              <a:off x="242425" y="3674655"/>
              <a:ext cx="1091698" cy="307777"/>
              <a:chOff x="470167" y="3009093"/>
              <a:chExt cx="1091698" cy="307777"/>
            </a:xfrm>
          </p:grpSpPr>
          <p:pic>
            <p:nvPicPr>
              <p:cNvPr id="170" name="图形 169" descr="仪表 纯色填充">
                <a:extLst>
                  <a:ext uri="{FF2B5EF4-FFF2-40B4-BE49-F238E27FC236}">
                    <a16:creationId xmlns:a16="http://schemas.microsoft.com/office/drawing/2014/main" id="{52D3DB8A-464E-2987-290B-CDB03AD6D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559827" y="3042167"/>
                <a:ext cx="242438" cy="241628"/>
              </a:xfrm>
              <a:prstGeom prst="rect">
                <a:avLst/>
              </a:prstGeom>
            </p:spPr>
          </p:pic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27FD0013-A32E-607B-F3D7-5755C400F5BB}"/>
                  </a:ext>
                </a:extLst>
              </p:cNvPr>
              <p:cNvSpPr txBox="1"/>
              <p:nvPr/>
            </p:nvSpPr>
            <p:spPr>
              <a:xfrm>
                <a:off x="470167" y="3009093"/>
                <a:ext cx="1091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HPC</a:t>
                </a: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CAF0490A-FE98-8373-0CED-ADD0169906F1}"/>
                </a:ext>
              </a:extLst>
            </p:cNvPr>
            <p:cNvGrpSpPr/>
            <p:nvPr/>
          </p:nvGrpSpPr>
          <p:grpSpPr>
            <a:xfrm>
              <a:off x="172295" y="4023537"/>
              <a:ext cx="1231959" cy="993333"/>
              <a:chOff x="206873" y="3324490"/>
              <a:chExt cx="1231959" cy="993333"/>
            </a:xfrm>
          </p:grpSpPr>
          <p:sp>
            <p:nvSpPr>
              <p:cNvPr id="123" name="圆角矩形 122">
                <a:extLst>
                  <a:ext uri="{FF2B5EF4-FFF2-40B4-BE49-F238E27FC236}">
                    <a16:creationId xmlns:a16="http://schemas.microsoft.com/office/drawing/2014/main" id="{9AB19B6D-6A0A-6CE1-4018-3899D5A75AEC}"/>
                  </a:ext>
                </a:extLst>
              </p:cNvPr>
              <p:cNvSpPr/>
              <p:nvPr/>
            </p:nvSpPr>
            <p:spPr>
              <a:xfrm>
                <a:off x="242218" y="3337172"/>
                <a:ext cx="1160626" cy="686291"/>
              </a:xfrm>
              <a:prstGeom prst="roundRect">
                <a:avLst>
                  <a:gd name="adj" fmla="val 4948"/>
                </a:avLst>
              </a:prstGeom>
              <a:solidFill>
                <a:srgbClr val="F78464"/>
              </a:solidFill>
              <a:ln w="952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A7EF860B-16EE-A58D-7C7C-355463E51EE0}"/>
                  </a:ext>
                </a:extLst>
              </p:cNvPr>
              <p:cNvSpPr txBox="1"/>
              <p:nvPr/>
            </p:nvSpPr>
            <p:spPr>
              <a:xfrm>
                <a:off x="431316" y="3324490"/>
                <a:ext cx="781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/>
                  <a:t>Node</a:t>
                </a:r>
                <a:endParaRPr lang="en-US" sz="1200" b="1"/>
              </a:p>
            </p:txBody>
          </p:sp>
          <p:pic>
            <p:nvPicPr>
              <p:cNvPr id="125" name="图形 124" descr="服务器 纯色填充">
                <a:extLst>
                  <a:ext uri="{FF2B5EF4-FFF2-40B4-BE49-F238E27FC236}">
                    <a16:creationId xmlns:a16="http://schemas.microsoft.com/office/drawing/2014/main" id="{72D3C393-44F0-070E-3C65-CA4C38926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62022" y="3361012"/>
                <a:ext cx="188567" cy="188567"/>
              </a:xfrm>
              <a:prstGeom prst="rect">
                <a:avLst/>
              </a:prstGeom>
            </p:spPr>
          </p:pic>
          <p:sp>
            <p:nvSpPr>
              <p:cNvPr id="126" name="圆角矩形 125">
                <a:extLst>
                  <a:ext uri="{FF2B5EF4-FFF2-40B4-BE49-F238E27FC236}">
                    <a16:creationId xmlns:a16="http://schemas.microsoft.com/office/drawing/2014/main" id="{9EBC9EDB-CCC8-3360-21CC-5CDEEF9B0052}"/>
                  </a:ext>
                </a:extLst>
              </p:cNvPr>
              <p:cNvSpPr/>
              <p:nvPr/>
            </p:nvSpPr>
            <p:spPr>
              <a:xfrm>
                <a:off x="327627" y="3562436"/>
                <a:ext cx="989256" cy="175166"/>
              </a:xfrm>
              <a:prstGeom prst="roundRect">
                <a:avLst>
                  <a:gd name="adj" fmla="val 4948"/>
                </a:avLst>
              </a:prstGeom>
              <a:solidFill>
                <a:srgbClr val="F15B5D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Application</a:t>
                </a:r>
              </a:p>
            </p:txBody>
          </p:sp>
          <p:grpSp>
            <p:nvGrpSpPr>
              <p:cNvPr id="127" name="组合 126">
                <a:extLst>
                  <a:ext uri="{FF2B5EF4-FFF2-40B4-BE49-F238E27FC236}">
                    <a16:creationId xmlns:a16="http://schemas.microsoft.com/office/drawing/2014/main" id="{CD25F770-CDD0-8B5B-DCBF-050F15B820F1}"/>
                  </a:ext>
                </a:extLst>
              </p:cNvPr>
              <p:cNvGrpSpPr/>
              <p:nvPr/>
            </p:nvGrpSpPr>
            <p:grpSpPr>
              <a:xfrm>
                <a:off x="771712" y="3732919"/>
                <a:ext cx="101086" cy="92103"/>
                <a:chOff x="4023702" y="3856015"/>
                <a:chExt cx="101086" cy="144597"/>
              </a:xfrm>
            </p:grpSpPr>
            <p:cxnSp>
              <p:nvCxnSpPr>
                <p:cNvPr id="135" name="直线箭头连接符 134">
                  <a:extLst>
                    <a:ext uri="{FF2B5EF4-FFF2-40B4-BE49-F238E27FC236}">
                      <a16:creationId xmlns:a16="http://schemas.microsoft.com/office/drawing/2014/main" id="{E797E05E-E539-000B-6AB3-F5ACCA6D5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23702" y="3862638"/>
                  <a:ext cx="0" cy="13797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线箭头连接符 135">
                  <a:extLst>
                    <a:ext uri="{FF2B5EF4-FFF2-40B4-BE49-F238E27FC236}">
                      <a16:creationId xmlns:a16="http://schemas.microsoft.com/office/drawing/2014/main" id="{E3D13C44-943C-38CD-7057-E62A433AAE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23850" y="3856018"/>
                  <a:ext cx="938" cy="1368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任意形状 127">
                <a:extLst>
                  <a:ext uri="{FF2B5EF4-FFF2-40B4-BE49-F238E27FC236}">
                    <a16:creationId xmlns:a16="http://schemas.microsoft.com/office/drawing/2014/main" id="{8D6A14AC-A93F-0CBB-7A31-4F6CF419B4E3}"/>
                  </a:ext>
                </a:extLst>
              </p:cNvPr>
              <p:cNvSpPr/>
              <p:nvPr/>
            </p:nvSpPr>
            <p:spPr>
              <a:xfrm>
                <a:off x="255640" y="3983678"/>
                <a:ext cx="1143495" cy="124629"/>
              </a:xfrm>
              <a:custGeom>
                <a:avLst/>
                <a:gdLst>
                  <a:gd name="connsiteX0" fmla="*/ 0 w 920750"/>
                  <a:gd name="connsiteY0" fmla="*/ 104775 h 107950"/>
                  <a:gd name="connsiteX1" fmla="*/ 63500 w 920750"/>
                  <a:gd name="connsiteY1" fmla="*/ 0 h 107950"/>
                  <a:gd name="connsiteX2" fmla="*/ 844550 w 920750"/>
                  <a:gd name="connsiteY2" fmla="*/ 0 h 107950"/>
                  <a:gd name="connsiteX3" fmla="*/ 920750 w 920750"/>
                  <a:gd name="connsiteY3" fmla="*/ 107950 h 107950"/>
                  <a:gd name="connsiteX4" fmla="*/ 0 w 920750"/>
                  <a:gd name="connsiteY4" fmla="*/ 104775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750" h="107950">
                    <a:moveTo>
                      <a:pt x="0" y="104775"/>
                    </a:moveTo>
                    <a:lnTo>
                      <a:pt x="63500" y="0"/>
                    </a:lnTo>
                    <a:lnTo>
                      <a:pt x="844550" y="0"/>
                    </a:lnTo>
                    <a:lnTo>
                      <a:pt x="920750" y="107950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rgbClr val="F67B5E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组合 128">
                <a:extLst>
                  <a:ext uri="{FF2B5EF4-FFF2-40B4-BE49-F238E27FC236}">
                    <a16:creationId xmlns:a16="http://schemas.microsoft.com/office/drawing/2014/main" id="{94340FBD-CFA2-CBD7-A08E-32264304D1F7}"/>
                  </a:ext>
                </a:extLst>
              </p:cNvPr>
              <p:cNvGrpSpPr/>
              <p:nvPr/>
            </p:nvGrpSpPr>
            <p:grpSpPr>
              <a:xfrm>
                <a:off x="206873" y="4050289"/>
                <a:ext cx="1231959" cy="267534"/>
                <a:chOff x="201702" y="4323316"/>
                <a:chExt cx="1231959" cy="267534"/>
              </a:xfrm>
            </p:grpSpPr>
            <p:sp>
              <p:nvSpPr>
                <p:cNvPr id="131" name="圆角矩形 130">
                  <a:extLst>
                    <a:ext uri="{FF2B5EF4-FFF2-40B4-BE49-F238E27FC236}">
                      <a16:creationId xmlns:a16="http://schemas.microsoft.com/office/drawing/2014/main" id="{0639B58E-D2BA-7D1C-65BA-9E67A735DB89}"/>
                    </a:ext>
                  </a:extLst>
                </p:cNvPr>
                <p:cNvSpPr/>
                <p:nvPr/>
              </p:nvSpPr>
              <p:spPr>
                <a:xfrm>
                  <a:off x="237368" y="4352819"/>
                  <a:ext cx="1160626" cy="230832"/>
                </a:xfrm>
                <a:prstGeom prst="roundRect">
                  <a:avLst>
                    <a:gd name="adj" fmla="val 13201"/>
                  </a:avLst>
                </a:prstGeom>
                <a:solidFill>
                  <a:srgbClr val="F78464"/>
                </a:solidFill>
                <a:ln w="9525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2" name="组合 131">
                  <a:extLst>
                    <a:ext uri="{FF2B5EF4-FFF2-40B4-BE49-F238E27FC236}">
                      <a16:creationId xmlns:a16="http://schemas.microsoft.com/office/drawing/2014/main" id="{7C4BC714-A031-745D-5F71-3EF2BFBCA441}"/>
                    </a:ext>
                  </a:extLst>
                </p:cNvPr>
                <p:cNvGrpSpPr/>
                <p:nvPr/>
              </p:nvGrpSpPr>
              <p:grpSpPr>
                <a:xfrm>
                  <a:off x="201702" y="4323316"/>
                  <a:ext cx="1231959" cy="267534"/>
                  <a:chOff x="249403" y="3987495"/>
                  <a:chExt cx="1231959" cy="267534"/>
                </a:xfrm>
              </p:grpSpPr>
              <p:sp>
                <p:nvSpPr>
                  <p:cNvPr id="133" name="文本框 132">
                    <a:extLst>
                      <a:ext uri="{FF2B5EF4-FFF2-40B4-BE49-F238E27FC236}">
                        <a16:creationId xmlns:a16="http://schemas.microsoft.com/office/drawing/2014/main" id="{23040D8B-3981-A920-7845-05F2DDE36D70}"/>
                      </a:ext>
                    </a:extLst>
                  </p:cNvPr>
                  <p:cNvSpPr txBox="1"/>
                  <p:nvPr/>
                </p:nvSpPr>
                <p:spPr>
                  <a:xfrm>
                    <a:off x="249403" y="4024197"/>
                    <a:ext cx="113580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/>
                      <a:t>P2P, Collectives</a:t>
                    </a:r>
                  </a:p>
                </p:txBody>
              </p:sp>
              <p:sp>
                <p:nvSpPr>
                  <p:cNvPr id="134" name="文本框 133">
                    <a:extLst>
                      <a:ext uri="{FF2B5EF4-FFF2-40B4-BE49-F238E27FC236}">
                        <a16:creationId xmlns:a16="http://schemas.microsoft.com/office/drawing/2014/main" id="{9B11B5A0-B6FB-80E4-073F-6EB1735DAAFC}"/>
                      </a:ext>
                    </a:extLst>
                  </p:cNvPr>
                  <p:cNvSpPr txBox="1"/>
                  <p:nvPr/>
                </p:nvSpPr>
                <p:spPr>
                  <a:xfrm>
                    <a:off x="1062367" y="3987495"/>
                    <a:ext cx="418995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/>
                      <a:t>...</a:t>
                    </a:r>
                  </a:p>
                </p:txBody>
              </p:sp>
            </p:grpSp>
          </p:grpSp>
          <p:sp>
            <p:nvSpPr>
              <p:cNvPr id="130" name="圆角矩形 129">
                <a:extLst>
                  <a:ext uri="{FF2B5EF4-FFF2-40B4-BE49-F238E27FC236}">
                    <a16:creationId xmlns:a16="http://schemas.microsoft.com/office/drawing/2014/main" id="{24B9AEAE-F7CA-9E0B-65C7-96130232A865}"/>
                  </a:ext>
                </a:extLst>
              </p:cNvPr>
              <p:cNvSpPr/>
              <p:nvPr/>
            </p:nvSpPr>
            <p:spPr>
              <a:xfrm>
                <a:off x="328893" y="3820265"/>
                <a:ext cx="986724" cy="175165"/>
              </a:xfrm>
              <a:prstGeom prst="roundRect">
                <a:avLst>
                  <a:gd name="adj" fmla="val 4948"/>
                </a:avLst>
              </a:prstGeom>
              <a:solidFill>
                <a:srgbClr val="F15B5D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MPI</a:t>
                </a:r>
              </a:p>
            </p:txBody>
          </p:sp>
        </p:grpSp>
      </p:grp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DB41C053-1977-342A-79E4-3D094E0BB572}"/>
              </a:ext>
            </a:extLst>
          </p:cNvPr>
          <p:cNvGrpSpPr/>
          <p:nvPr/>
        </p:nvGrpSpPr>
        <p:grpSpPr>
          <a:xfrm>
            <a:off x="903763" y="4065216"/>
            <a:ext cx="580635" cy="953812"/>
            <a:chOff x="906046" y="3653083"/>
            <a:chExt cx="580635" cy="953812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D4848BAD-75FF-7661-B011-235131122D14}"/>
                </a:ext>
              </a:extLst>
            </p:cNvPr>
            <p:cNvGrpSpPr/>
            <p:nvPr/>
          </p:nvGrpSpPr>
          <p:grpSpPr>
            <a:xfrm>
              <a:off x="906046" y="3653083"/>
              <a:ext cx="580635" cy="408623"/>
              <a:chOff x="1890273" y="6202737"/>
              <a:chExt cx="580635" cy="408623"/>
            </a:xfrm>
          </p:grpSpPr>
          <p:sp>
            <p:nvSpPr>
              <p:cNvPr id="93" name="圆角矩形 92">
                <a:extLst>
                  <a:ext uri="{FF2B5EF4-FFF2-40B4-BE49-F238E27FC236}">
                    <a16:creationId xmlns:a16="http://schemas.microsoft.com/office/drawing/2014/main" id="{9580332A-BC39-E768-E0C5-39A96FC8C413}"/>
                  </a:ext>
                </a:extLst>
              </p:cNvPr>
              <p:cNvSpPr/>
              <p:nvPr/>
            </p:nvSpPr>
            <p:spPr>
              <a:xfrm>
                <a:off x="1959214" y="6256413"/>
                <a:ext cx="442753" cy="301271"/>
              </a:xfrm>
              <a:prstGeom prst="roundRect">
                <a:avLst>
                  <a:gd name="adj" fmla="val 24046"/>
                </a:avLst>
              </a:prstGeom>
              <a:solidFill>
                <a:srgbClr val="E46C87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658E5F48-E160-FC40-B8DD-A452724CBA68}"/>
                  </a:ext>
                </a:extLst>
              </p:cNvPr>
              <p:cNvSpPr txBox="1"/>
              <p:nvPr/>
            </p:nvSpPr>
            <p:spPr>
              <a:xfrm>
                <a:off x="1890273" y="6202737"/>
                <a:ext cx="580635" cy="408623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</a:rPr>
                  <a:t>PMPI</a:t>
                </a:r>
              </a:p>
              <a:p>
                <a:pPr algn="ctr"/>
                <a:r>
                  <a:rPr lang="en-US" sz="900">
                    <a:solidFill>
                      <a:schemeClr val="bg1"/>
                    </a:solidFill>
                  </a:rPr>
                  <a:t>Tracer</a:t>
                </a:r>
              </a:p>
            </p:txBody>
          </p:sp>
        </p:grpSp>
        <p:cxnSp>
          <p:nvCxnSpPr>
            <p:cNvPr id="57" name="肘形连接符 56">
              <a:extLst>
                <a:ext uri="{FF2B5EF4-FFF2-40B4-BE49-F238E27FC236}">
                  <a16:creationId xmlns:a16="http://schemas.microsoft.com/office/drawing/2014/main" id="{CAC115ED-B844-DD56-0C26-0E7A2FA1BD68}"/>
                </a:ext>
              </a:extLst>
            </p:cNvPr>
            <p:cNvCxnSpPr>
              <a:stCxn id="93" idx="3"/>
              <a:endCxn id="130" idx="3"/>
            </p:cNvCxnSpPr>
            <p:nvPr/>
          </p:nvCxnSpPr>
          <p:spPr>
            <a:xfrm flipH="1">
              <a:off x="1245035" y="3857395"/>
              <a:ext cx="172705" cy="749500"/>
            </a:xfrm>
            <a:prstGeom prst="bentConnector3">
              <a:avLst>
                <a:gd name="adj1" fmla="val -132364"/>
              </a:avLst>
            </a:prstGeom>
            <a:ln w="28575">
              <a:solidFill>
                <a:srgbClr val="E46C87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C9A22428-9C65-0818-7A94-ED28735701F4}"/>
              </a:ext>
            </a:extLst>
          </p:cNvPr>
          <p:cNvGrpSpPr/>
          <p:nvPr/>
        </p:nvGrpSpPr>
        <p:grpSpPr>
          <a:xfrm>
            <a:off x="1508773" y="4086373"/>
            <a:ext cx="3197808" cy="1367487"/>
            <a:chOff x="1511056" y="3674240"/>
            <a:chExt cx="3197808" cy="136748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0D1F5B12-565D-8ED3-46FF-74FFB980691E}"/>
                </a:ext>
              </a:extLst>
            </p:cNvPr>
            <p:cNvSpPr/>
            <p:nvPr/>
          </p:nvSpPr>
          <p:spPr>
            <a:xfrm>
              <a:off x="1511056" y="3674240"/>
              <a:ext cx="3197808" cy="1367487"/>
            </a:xfrm>
            <a:prstGeom prst="roundRect">
              <a:avLst>
                <a:gd name="adj" fmla="val 3808"/>
              </a:avLst>
            </a:prstGeom>
            <a:solidFill>
              <a:srgbClr val="F7A88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719EA32-E322-884A-D81F-B5D2F532F417}"/>
                </a:ext>
              </a:extLst>
            </p:cNvPr>
            <p:cNvGrpSpPr/>
            <p:nvPr/>
          </p:nvGrpSpPr>
          <p:grpSpPr>
            <a:xfrm>
              <a:off x="2277293" y="3674655"/>
              <a:ext cx="1665334" cy="307777"/>
              <a:chOff x="2320295" y="3023415"/>
              <a:chExt cx="1665334" cy="307777"/>
            </a:xfrm>
          </p:grpSpPr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ED5FC001-6DD3-65CB-7E29-AD960684695A}"/>
                  </a:ext>
                </a:extLst>
              </p:cNvPr>
              <p:cNvSpPr txBox="1"/>
              <p:nvPr/>
            </p:nvSpPr>
            <p:spPr>
              <a:xfrm>
                <a:off x="2320295" y="3023415"/>
                <a:ext cx="16653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Storage</a:t>
                </a:r>
                <a:endParaRPr lang="en-US" sz="16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69" name="图形 168" descr="数据库 纯色填充">
                <a:extLst>
                  <a:ext uri="{FF2B5EF4-FFF2-40B4-BE49-F238E27FC236}">
                    <a16:creationId xmlns:a16="http://schemas.microsoft.com/office/drawing/2014/main" id="{2F837C0F-3BF8-5470-14C9-A778B06FB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2597214" y="3061232"/>
                <a:ext cx="232143" cy="232143"/>
              </a:xfrm>
              <a:prstGeom prst="rect">
                <a:avLst/>
              </a:prstGeom>
            </p:spPr>
          </p:pic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ECC476C5-274F-6ACA-B358-025A8742B204}"/>
                </a:ext>
              </a:extLst>
            </p:cNvPr>
            <p:cNvGrpSpPr/>
            <p:nvPr/>
          </p:nvGrpSpPr>
          <p:grpSpPr>
            <a:xfrm>
              <a:off x="1550959" y="4030735"/>
              <a:ext cx="3059105" cy="986135"/>
              <a:chOff x="1557753" y="3390854"/>
              <a:chExt cx="3059105" cy="986135"/>
            </a:xfrm>
          </p:grpSpPr>
          <p:sp>
            <p:nvSpPr>
              <p:cNvPr id="137" name="圆角矩形 136">
                <a:extLst>
                  <a:ext uri="{FF2B5EF4-FFF2-40B4-BE49-F238E27FC236}">
                    <a16:creationId xmlns:a16="http://schemas.microsoft.com/office/drawing/2014/main" id="{23E3D999-C2A9-49D7-23D2-6DFA3565643B}"/>
                  </a:ext>
                </a:extLst>
              </p:cNvPr>
              <p:cNvSpPr/>
              <p:nvPr/>
            </p:nvSpPr>
            <p:spPr>
              <a:xfrm>
                <a:off x="2550623" y="3409211"/>
                <a:ext cx="2066235" cy="967778"/>
              </a:xfrm>
              <a:prstGeom prst="roundRect">
                <a:avLst>
                  <a:gd name="adj" fmla="val 4948"/>
                </a:avLst>
              </a:prstGeom>
              <a:solidFill>
                <a:srgbClr val="F78464"/>
              </a:solidFill>
              <a:ln w="952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0BD739D0-6E64-D98F-C215-3B03EB333C8A}"/>
                  </a:ext>
                </a:extLst>
              </p:cNvPr>
              <p:cNvSpPr txBox="1"/>
              <p:nvPr/>
            </p:nvSpPr>
            <p:spPr>
              <a:xfrm>
                <a:off x="2550847" y="3390854"/>
                <a:ext cx="206578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/>
                  <a:t>Example: Azure Direct Drive</a:t>
                </a:r>
                <a:endParaRPr lang="en-US" sz="1200" b="1"/>
              </a:p>
            </p:txBody>
          </p:sp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FBD445A4-CC58-65F6-77EA-E227DEDE1BB8}"/>
                  </a:ext>
                </a:extLst>
              </p:cNvPr>
              <p:cNvGrpSpPr/>
              <p:nvPr/>
            </p:nvGrpSpPr>
            <p:grpSpPr>
              <a:xfrm>
                <a:off x="2623262" y="3627994"/>
                <a:ext cx="1920957" cy="719032"/>
                <a:chOff x="2369167" y="3551092"/>
                <a:chExt cx="1920957" cy="719032"/>
              </a:xfrm>
            </p:grpSpPr>
            <p:sp>
              <p:nvSpPr>
                <p:cNvPr id="155" name="圆角矩形 154">
                  <a:extLst>
                    <a:ext uri="{FF2B5EF4-FFF2-40B4-BE49-F238E27FC236}">
                      <a16:creationId xmlns:a16="http://schemas.microsoft.com/office/drawing/2014/main" id="{160AE948-978C-2811-5F2A-F2A98A02C7F4}"/>
                    </a:ext>
                  </a:extLst>
                </p:cNvPr>
                <p:cNvSpPr/>
                <p:nvPr/>
              </p:nvSpPr>
              <p:spPr>
                <a:xfrm>
                  <a:off x="2369167" y="3551743"/>
                  <a:ext cx="841144" cy="317418"/>
                </a:xfrm>
                <a:prstGeom prst="roundRect">
                  <a:avLst>
                    <a:gd name="adj" fmla="val 4948"/>
                  </a:avLst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000"/>
                    <a:t>Coordinator</a:t>
                  </a:r>
                </a:p>
              </p:txBody>
            </p:sp>
            <p:sp>
              <p:nvSpPr>
                <p:cNvPr id="156" name="圆角矩形 155">
                  <a:extLst>
                    <a:ext uri="{FF2B5EF4-FFF2-40B4-BE49-F238E27FC236}">
                      <a16:creationId xmlns:a16="http://schemas.microsoft.com/office/drawing/2014/main" id="{9BE234FA-DB44-05AE-6415-ADA1CC07DF3F}"/>
                    </a:ext>
                  </a:extLst>
                </p:cNvPr>
                <p:cNvSpPr/>
                <p:nvPr/>
              </p:nvSpPr>
              <p:spPr>
                <a:xfrm>
                  <a:off x="3379324" y="3551092"/>
                  <a:ext cx="909403" cy="156988"/>
                </a:xfrm>
                <a:prstGeom prst="roundRect">
                  <a:avLst>
                    <a:gd name="adj" fmla="val 4948"/>
                  </a:avLst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000"/>
                    <a:t>Block Storage</a:t>
                  </a:r>
                  <a:endParaRPr lang="en-US" altLang="zh-CN" sz="1050"/>
                </a:p>
              </p:txBody>
            </p:sp>
            <p:cxnSp>
              <p:nvCxnSpPr>
                <p:cNvPr id="157" name="直线箭头连接符 156">
                  <a:extLst>
                    <a:ext uri="{FF2B5EF4-FFF2-40B4-BE49-F238E27FC236}">
                      <a16:creationId xmlns:a16="http://schemas.microsoft.com/office/drawing/2014/main" id="{0DD06047-D7F5-4454-CAE5-0DDD82489E01}"/>
                    </a:ext>
                  </a:extLst>
                </p:cNvPr>
                <p:cNvCxnSpPr>
                  <a:cxnSpLocks/>
                  <a:stCxn id="155" idx="3"/>
                  <a:endCxn id="156" idx="1"/>
                </p:cNvCxnSpPr>
                <p:nvPr/>
              </p:nvCxnSpPr>
              <p:spPr>
                <a:xfrm flipV="1">
                  <a:off x="3210311" y="3629586"/>
                  <a:ext cx="169013" cy="8086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圆角矩形 157">
                  <a:extLst>
                    <a:ext uri="{FF2B5EF4-FFF2-40B4-BE49-F238E27FC236}">
                      <a16:creationId xmlns:a16="http://schemas.microsoft.com/office/drawing/2014/main" id="{3EC8621D-2455-2E62-2100-8A3D2D64B73E}"/>
                    </a:ext>
                  </a:extLst>
                </p:cNvPr>
                <p:cNvSpPr/>
                <p:nvPr/>
              </p:nvSpPr>
              <p:spPr>
                <a:xfrm>
                  <a:off x="3379324" y="3844938"/>
                  <a:ext cx="910800" cy="144173"/>
                </a:xfrm>
                <a:prstGeom prst="roundRect">
                  <a:avLst>
                    <a:gd name="adj" fmla="val 4948"/>
                  </a:avLst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000"/>
                    <a:t>Metadata</a:t>
                  </a:r>
                  <a:endParaRPr lang="en-US" altLang="zh-CN" sz="1050"/>
                </a:p>
              </p:txBody>
            </p:sp>
            <p:sp>
              <p:nvSpPr>
                <p:cNvPr id="159" name="圆角矩形 158">
                  <a:extLst>
                    <a:ext uri="{FF2B5EF4-FFF2-40B4-BE49-F238E27FC236}">
                      <a16:creationId xmlns:a16="http://schemas.microsoft.com/office/drawing/2014/main" id="{A04E1A88-F3EC-9E7E-1258-789879976509}"/>
                    </a:ext>
                  </a:extLst>
                </p:cNvPr>
                <p:cNvSpPr/>
                <p:nvPr/>
              </p:nvSpPr>
              <p:spPr>
                <a:xfrm>
                  <a:off x="2371024" y="3949338"/>
                  <a:ext cx="841144" cy="317419"/>
                </a:xfrm>
                <a:prstGeom prst="roundRect">
                  <a:avLst>
                    <a:gd name="adj" fmla="val 4948"/>
                  </a:avLst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000"/>
                    <a:t>Load Balancer</a:t>
                  </a:r>
                  <a:endParaRPr lang="en-US" altLang="zh-CN" sz="1050"/>
                </a:p>
              </p:txBody>
            </p:sp>
            <p:sp>
              <p:nvSpPr>
                <p:cNvPr id="160" name="圆角矩形 159">
                  <a:extLst>
                    <a:ext uri="{FF2B5EF4-FFF2-40B4-BE49-F238E27FC236}">
                      <a16:creationId xmlns:a16="http://schemas.microsoft.com/office/drawing/2014/main" id="{A15DFA92-ABD5-CEC0-713E-1C25CC0EE28F}"/>
                    </a:ext>
                  </a:extLst>
                </p:cNvPr>
                <p:cNvSpPr/>
                <p:nvPr/>
              </p:nvSpPr>
              <p:spPr>
                <a:xfrm>
                  <a:off x="3379324" y="4127116"/>
                  <a:ext cx="909403" cy="143008"/>
                </a:xfrm>
                <a:prstGeom prst="roundRect">
                  <a:avLst>
                    <a:gd name="adj" fmla="val 4948"/>
                  </a:avLst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000"/>
                    <a:t>Gateway</a:t>
                  </a:r>
                </a:p>
              </p:txBody>
            </p:sp>
            <p:cxnSp>
              <p:nvCxnSpPr>
                <p:cNvPr id="161" name="直线箭头连接符 160">
                  <a:extLst>
                    <a:ext uri="{FF2B5EF4-FFF2-40B4-BE49-F238E27FC236}">
                      <a16:creationId xmlns:a16="http://schemas.microsoft.com/office/drawing/2014/main" id="{9BAC8563-B5A5-B3A1-C6A6-827A44AE25ED}"/>
                    </a:ext>
                  </a:extLst>
                </p:cNvPr>
                <p:cNvCxnSpPr>
                  <a:cxnSpLocks/>
                  <a:stCxn id="159" idx="3"/>
                  <a:endCxn id="160" idx="1"/>
                </p:cNvCxnSpPr>
                <p:nvPr/>
              </p:nvCxnSpPr>
              <p:spPr>
                <a:xfrm>
                  <a:off x="3212168" y="4108048"/>
                  <a:ext cx="167156" cy="9057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2" name="组合 161">
                  <a:extLst>
                    <a:ext uri="{FF2B5EF4-FFF2-40B4-BE49-F238E27FC236}">
                      <a16:creationId xmlns:a16="http://schemas.microsoft.com/office/drawing/2014/main" id="{4E360E77-D5D2-B4E9-7BCD-56BADE9A0751}"/>
                    </a:ext>
                  </a:extLst>
                </p:cNvPr>
                <p:cNvGrpSpPr/>
                <p:nvPr/>
              </p:nvGrpSpPr>
              <p:grpSpPr>
                <a:xfrm>
                  <a:off x="3814472" y="3714556"/>
                  <a:ext cx="101086" cy="144594"/>
                  <a:chOff x="3458334" y="3686751"/>
                  <a:chExt cx="101086" cy="144594"/>
                </a:xfrm>
              </p:grpSpPr>
              <p:cxnSp>
                <p:nvCxnSpPr>
                  <p:cNvPr id="166" name="直线箭头连接符 165">
                    <a:extLst>
                      <a:ext uri="{FF2B5EF4-FFF2-40B4-BE49-F238E27FC236}">
                        <a16:creationId xmlns:a16="http://schemas.microsoft.com/office/drawing/2014/main" id="{18A6AE66-9451-5007-9289-0A5318F084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58334" y="3693371"/>
                    <a:ext cx="0" cy="137974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线箭头连接符 166">
                    <a:extLst>
                      <a:ext uri="{FF2B5EF4-FFF2-40B4-BE49-F238E27FC236}">
                        <a16:creationId xmlns:a16="http://schemas.microsoft.com/office/drawing/2014/main" id="{F70255CE-2431-DC2E-088C-497C26273A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558482" y="3686751"/>
                    <a:ext cx="938" cy="1368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3" name="组合 162">
                  <a:extLst>
                    <a:ext uri="{FF2B5EF4-FFF2-40B4-BE49-F238E27FC236}">
                      <a16:creationId xmlns:a16="http://schemas.microsoft.com/office/drawing/2014/main" id="{F0941748-4F15-2D02-C3FB-180A32FD8104}"/>
                    </a:ext>
                  </a:extLst>
                </p:cNvPr>
                <p:cNvGrpSpPr/>
                <p:nvPr/>
              </p:nvGrpSpPr>
              <p:grpSpPr>
                <a:xfrm>
                  <a:off x="3814472" y="3996935"/>
                  <a:ext cx="101086" cy="144594"/>
                  <a:chOff x="3458334" y="3686751"/>
                  <a:chExt cx="101086" cy="144594"/>
                </a:xfrm>
              </p:grpSpPr>
              <p:cxnSp>
                <p:nvCxnSpPr>
                  <p:cNvPr id="164" name="直线箭头连接符 163">
                    <a:extLst>
                      <a:ext uri="{FF2B5EF4-FFF2-40B4-BE49-F238E27FC236}">
                        <a16:creationId xmlns:a16="http://schemas.microsoft.com/office/drawing/2014/main" id="{BF44EE08-715C-9E13-AD92-5E0378E496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58334" y="3693371"/>
                    <a:ext cx="0" cy="137974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线箭头连接符 164">
                    <a:extLst>
                      <a:ext uri="{FF2B5EF4-FFF2-40B4-BE49-F238E27FC236}">
                        <a16:creationId xmlns:a16="http://schemas.microsoft.com/office/drawing/2014/main" id="{1419BAAA-C933-43F8-25FF-79CF6747CD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558482" y="3686751"/>
                    <a:ext cx="938" cy="1368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0" name="组合 139">
                <a:extLst>
                  <a:ext uri="{FF2B5EF4-FFF2-40B4-BE49-F238E27FC236}">
                    <a16:creationId xmlns:a16="http://schemas.microsoft.com/office/drawing/2014/main" id="{1CCA4739-3B6B-91DD-A316-7D82064C368C}"/>
                  </a:ext>
                </a:extLst>
              </p:cNvPr>
              <p:cNvGrpSpPr/>
              <p:nvPr/>
            </p:nvGrpSpPr>
            <p:grpSpPr>
              <a:xfrm>
                <a:off x="1618358" y="3393703"/>
                <a:ext cx="872605" cy="983285"/>
                <a:chOff x="466728" y="3469684"/>
                <a:chExt cx="872605" cy="983285"/>
              </a:xfrm>
            </p:grpSpPr>
            <p:sp>
              <p:nvSpPr>
                <p:cNvPr id="152" name="圆角矩形 151">
                  <a:extLst>
                    <a:ext uri="{FF2B5EF4-FFF2-40B4-BE49-F238E27FC236}">
                      <a16:creationId xmlns:a16="http://schemas.microsoft.com/office/drawing/2014/main" id="{67722886-694B-D953-C4FE-6D2304BE2D56}"/>
                    </a:ext>
                  </a:extLst>
                </p:cNvPr>
                <p:cNvSpPr/>
                <p:nvPr/>
              </p:nvSpPr>
              <p:spPr>
                <a:xfrm>
                  <a:off x="466728" y="3483452"/>
                  <a:ext cx="872605" cy="969517"/>
                </a:xfrm>
                <a:prstGeom prst="roundRect">
                  <a:avLst>
                    <a:gd name="adj" fmla="val 4948"/>
                  </a:avLst>
                </a:prstGeom>
                <a:solidFill>
                  <a:srgbClr val="F78464"/>
                </a:solidFill>
                <a:ln w="9525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文本框 152">
                  <a:extLst>
                    <a:ext uri="{FF2B5EF4-FFF2-40B4-BE49-F238E27FC236}">
                      <a16:creationId xmlns:a16="http://schemas.microsoft.com/office/drawing/2014/main" id="{22DCFBA4-CD2E-6A51-3EEC-14CAC43AF70D}"/>
                    </a:ext>
                  </a:extLst>
                </p:cNvPr>
                <p:cNvSpPr txBox="1"/>
                <p:nvPr/>
              </p:nvSpPr>
              <p:spPr>
                <a:xfrm>
                  <a:off x="493316" y="3469684"/>
                  <a:ext cx="78187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/>
                    <a:t>Node</a:t>
                  </a:r>
                  <a:endParaRPr lang="en-US" sz="1200" b="1"/>
                </a:p>
              </p:txBody>
            </p:sp>
            <p:pic>
              <p:nvPicPr>
                <p:cNvPr id="154" name="图形 153" descr="服务器 纯色填充">
                  <a:extLst>
                    <a:ext uri="{FF2B5EF4-FFF2-40B4-BE49-F238E27FC236}">
                      <a16:creationId xmlns:a16="http://schemas.microsoft.com/office/drawing/2014/main" id="{006BF1F9-9A47-489B-016A-47B444608F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rcRect/>
                <a:stretch/>
              </p:blipFill>
              <p:spPr>
                <a:xfrm>
                  <a:off x="485115" y="3505574"/>
                  <a:ext cx="188567" cy="188567"/>
                </a:xfrm>
                <a:prstGeom prst="rect">
                  <a:avLst/>
                </a:prstGeom>
              </p:spPr>
            </p:pic>
          </p:grpSp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E40C0CFA-6360-A5B2-A0F0-B80880F44FCC}"/>
                  </a:ext>
                </a:extLst>
              </p:cNvPr>
              <p:cNvGrpSpPr/>
              <p:nvPr/>
            </p:nvGrpSpPr>
            <p:grpSpPr>
              <a:xfrm>
                <a:off x="1557753" y="3628800"/>
                <a:ext cx="959300" cy="718601"/>
                <a:chOff x="1557753" y="3645528"/>
                <a:chExt cx="959300" cy="718601"/>
              </a:xfrm>
            </p:grpSpPr>
            <p:sp>
              <p:nvSpPr>
                <p:cNvPr id="144" name="圆角矩形 143">
                  <a:extLst>
                    <a:ext uri="{FF2B5EF4-FFF2-40B4-BE49-F238E27FC236}">
                      <a16:creationId xmlns:a16="http://schemas.microsoft.com/office/drawing/2014/main" id="{400DE8DB-E699-C7B7-2F06-8A9357EEB29C}"/>
                    </a:ext>
                  </a:extLst>
                </p:cNvPr>
                <p:cNvSpPr/>
                <p:nvPr/>
              </p:nvSpPr>
              <p:spPr>
                <a:xfrm>
                  <a:off x="1661558" y="4048903"/>
                  <a:ext cx="793772" cy="315226"/>
                </a:xfrm>
                <a:prstGeom prst="roundRect">
                  <a:avLst>
                    <a:gd name="adj" fmla="val 4948"/>
                  </a:avLst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/>
                    <a:t>Virtual Disk Client</a:t>
                  </a:r>
                </a:p>
              </p:txBody>
            </p:sp>
            <p:sp>
              <p:nvSpPr>
                <p:cNvPr id="145" name="圆角矩形 144">
                  <a:extLst>
                    <a:ext uri="{FF2B5EF4-FFF2-40B4-BE49-F238E27FC236}">
                      <a16:creationId xmlns:a16="http://schemas.microsoft.com/office/drawing/2014/main" id="{1C1587AA-57CF-49E3-21C1-1492FB6AE1FA}"/>
                    </a:ext>
                  </a:extLst>
                </p:cNvPr>
                <p:cNvSpPr/>
                <p:nvPr/>
              </p:nvSpPr>
              <p:spPr>
                <a:xfrm>
                  <a:off x="1661558" y="3645528"/>
                  <a:ext cx="795809" cy="183580"/>
                </a:xfrm>
                <a:prstGeom prst="roundRect">
                  <a:avLst>
                    <a:gd name="adj" fmla="val 4948"/>
                  </a:avLst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/>
                    <a:t>Application</a:t>
                  </a:r>
                </a:p>
              </p:txBody>
            </p:sp>
            <p:grpSp>
              <p:nvGrpSpPr>
                <p:cNvPr id="146" name="组合 145">
                  <a:extLst>
                    <a:ext uri="{FF2B5EF4-FFF2-40B4-BE49-F238E27FC236}">
                      <a16:creationId xmlns:a16="http://schemas.microsoft.com/office/drawing/2014/main" id="{F49608CF-DBAD-E78C-E865-433974DFBAAD}"/>
                    </a:ext>
                  </a:extLst>
                </p:cNvPr>
                <p:cNvGrpSpPr/>
                <p:nvPr/>
              </p:nvGrpSpPr>
              <p:grpSpPr>
                <a:xfrm>
                  <a:off x="2007901" y="3827335"/>
                  <a:ext cx="101086" cy="223459"/>
                  <a:chOff x="4023702" y="3856018"/>
                  <a:chExt cx="101086" cy="144587"/>
                </a:xfrm>
              </p:grpSpPr>
              <p:cxnSp>
                <p:nvCxnSpPr>
                  <p:cNvPr id="150" name="直线箭头连接符 149">
                    <a:extLst>
                      <a:ext uri="{FF2B5EF4-FFF2-40B4-BE49-F238E27FC236}">
                        <a16:creationId xmlns:a16="http://schemas.microsoft.com/office/drawing/2014/main" id="{5CC66570-97FB-6F09-A7FC-3B044FCD5F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23702" y="3862638"/>
                    <a:ext cx="0" cy="137974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线箭头连接符 150">
                    <a:extLst>
                      <a:ext uri="{FF2B5EF4-FFF2-40B4-BE49-F238E27FC236}">
                        <a16:creationId xmlns:a16="http://schemas.microsoft.com/office/drawing/2014/main" id="{66124E18-7425-5A08-1750-F823CB5600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123850" y="3856018"/>
                    <a:ext cx="938" cy="1368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组合 146">
                  <a:extLst>
                    <a:ext uri="{FF2B5EF4-FFF2-40B4-BE49-F238E27FC236}">
                      <a16:creationId xmlns:a16="http://schemas.microsoft.com/office/drawing/2014/main" id="{A8DA4BF4-C4FE-247B-B28C-6552798DFADD}"/>
                    </a:ext>
                  </a:extLst>
                </p:cNvPr>
                <p:cNvGrpSpPr/>
                <p:nvPr/>
              </p:nvGrpSpPr>
              <p:grpSpPr>
                <a:xfrm>
                  <a:off x="1557753" y="3835505"/>
                  <a:ext cx="959300" cy="230832"/>
                  <a:chOff x="1363809" y="3725002"/>
                  <a:chExt cx="959300" cy="230832"/>
                </a:xfrm>
              </p:grpSpPr>
              <p:sp>
                <p:nvSpPr>
                  <p:cNvPr id="148" name="文本框 147">
                    <a:extLst>
                      <a:ext uri="{FF2B5EF4-FFF2-40B4-BE49-F238E27FC236}">
                        <a16:creationId xmlns:a16="http://schemas.microsoft.com/office/drawing/2014/main" id="{D256E78C-B94C-A2B0-3DBC-45A9B11B80D4}"/>
                      </a:ext>
                    </a:extLst>
                  </p:cNvPr>
                  <p:cNvSpPr txBox="1"/>
                  <p:nvPr/>
                </p:nvSpPr>
                <p:spPr>
                  <a:xfrm>
                    <a:off x="1813668" y="3725002"/>
                    <a:ext cx="509441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/>
                      <a:t>Read</a:t>
                    </a:r>
                    <a:endParaRPr lang="en-US" sz="1050"/>
                  </a:p>
                </p:txBody>
              </p:sp>
              <p:sp>
                <p:nvSpPr>
                  <p:cNvPr id="149" name="文本框 148">
                    <a:extLst>
                      <a:ext uri="{FF2B5EF4-FFF2-40B4-BE49-F238E27FC236}">
                        <a16:creationId xmlns:a16="http://schemas.microsoft.com/office/drawing/2014/main" id="{6E87BEE5-4EF0-53B4-9881-04D454E5BD05}"/>
                      </a:ext>
                    </a:extLst>
                  </p:cNvPr>
                  <p:cNvSpPr txBox="1"/>
                  <p:nvPr/>
                </p:nvSpPr>
                <p:spPr>
                  <a:xfrm>
                    <a:off x="1363809" y="3725002"/>
                    <a:ext cx="540401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/>
                      <a:t>Write</a:t>
                    </a:r>
                    <a:endParaRPr lang="en-US" sz="1050"/>
                  </a:p>
                </p:txBody>
              </p:sp>
            </p:grpSp>
          </p:grpSp>
          <p:cxnSp>
            <p:nvCxnSpPr>
              <p:cNvPr id="142" name="直线箭头连接符 141">
                <a:extLst>
                  <a:ext uri="{FF2B5EF4-FFF2-40B4-BE49-F238E27FC236}">
                    <a16:creationId xmlns:a16="http://schemas.microsoft.com/office/drawing/2014/main" id="{4E6B1C6E-32EE-C344-D48F-B97B7B4387D8}"/>
                  </a:ext>
                </a:extLst>
              </p:cNvPr>
              <p:cNvCxnSpPr>
                <a:cxnSpLocks/>
                <a:stCxn id="144" idx="3"/>
                <a:endCxn id="155" idx="1"/>
              </p:cNvCxnSpPr>
              <p:nvPr/>
            </p:nvCxnSpPr>
            <p:spPr>
              <a:xfrm flipV="1">
                <a:off x="2455330" y="3787354"/>
                <a:ext cx="167932" cy="40243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线箭头连接符 142">
                <a:extLst>
                  <a:ext uri="{FF2B5EF4-FFF2-40B4-BE49-F238E27FC236}">
                    <a16:creationId xmlns:a16="http://schemas.microsoft.com/office/drawing/2014/main" id="{852ED2F0-6D14-24C4-AF00-C4695F8D6812}"/>
                  </a:ext>
                </a:extLst>
              </p:cNvPr>
              <p:cNvCxnSpPr>
                <a:cxnSpLocks/>
                <a:stCxn id="144" idx="3"/>
                <a:endCxn id="159" idx="1"/>
              </p:cNvCxnSpPr>
              <p:nvPr/>
            </p:nvCxnSpPr>
            <p:spPr>
              <a:xfrm flipV="1">
                <a:off x="2455330" y="4184950"/>
                <a:ext cx="169789" cy="483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8" name="组合 237">
            <a:extLst>
              <a:ext uri="{FF2B5EF4-FFF2-40B4-BE49-F238E27FC236}">
                <a16:creationId xmlns:a16="http://schemas.microsoft.com/office/drawing/2014/main" id="{8C1D6CDA-3B2F-79B7-EC55-29372605D1A9}"/>
              </a:ext>
            </a:extLst>
          </p:cNvPr>
          <p:cNvGrpSpPr/>
          <p:nvPr/>
        </p:nvGrpSpPr>
        <p:grpSpPr>
          <a:xfrm>
            <a:off x="1609281" y="4117489"/>
            <a:ext cx="908389" cy="868718"/>
            <a:chOff x="1611564" y="3705356"/>
            <a:chExt cx="908389" cy="868718"/>
          </a:xfrm>
        </p:grpSpPr>
        <p:cxnSp>
          <p:nvCxnSpPr>
            <p:cNvPr id="56" name="直线连接符 55">
              <a:extLst>
                <a:ext uri="{FF2B5EF4-FFF2-40B4-BE49-F238E27FC236}">
                  <a16:creationId xmlns:a16="http://schemas.microsoft.com/office/drawing/2014/main" id="{0C322E1D-969A-7D65-D1A1-4ED9B4639F59}"/>
                </a:ext>
              </a:extLst>
            </p:cNvPr>
            <p:cNvCxnSpPr>
              <a:cxnSpLocks/>
            </p:cNvCxnSpPr>
            <p:nvPr/>
          </p:nvCxnSpPr>
          <p:spPr>
            <a:xfrm>
              <a:off x="2380235" y="3866496"/>
              <a:ext cx="139718" cy="0"/>
            </a:xfrm>
            <a:prstGeom prst="line">
              <a:avLst/>
            </a:prstGeom>
            <a:ln w="28575">
              <a:solidFill>
                <a:srgbClr val="E46C87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>
              <a:extLst>
                <a:ext uri="{FF2B5EF4-FFF2-40B4-BE49-F238E27FC236}">
                  <a16:creationId xmlns:a16="http://schemas.microsoft.com/office/drawing/2014/main" id="{8E64C53E-1724-4984-D5B1-10A9C1CBE145}"/>
                </a:ext>
              </a:extLst>
            </p:cNvPr>
            <p:cNvCxnSpPr>
              <a:cxnSpLocks/>
            </p:cNvCxnSpPr>
            <p:nvPr/>
          </p:nvCxnSpPr>
          <p:spPr>
            <a:xfrm>
              <a:off x="2377015" y="4574074"/>
              <a:ext cx="139718" cy="0"/>
            </a:xfrm>
            <a:prstGeom prst="line">
              <a:avLst/>
            </a:prstGeom>
            <a:ln w="28575">
              <a:solidFill>
                <a:srgbClr val="E46C87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圆角矩形 88">
              <a:extLst>
                <a:ext uri="{FF2B5EF4-FFF2-40B4-BE49-F238E27FC236}">
                  <a16:creationId xmlns:a16="http://schemas.microsoft.com/office/drawing/2014/main" id="{DF1F01AE-DAD4-0135-E1F8-6347E0FAA5F8}"/>
                </a:ext>
              </a:extLst>
            </p:cNvPr>
            <p:cNvSpPr/>
            <p:nvPr/>
          </p:nvSpPr>
          <p:spPr>
            <a:xfrm>
              <a:off x="1611564" y="3705356"/>
              <a:ext cx="768671" cy="301271"/>
            </a:xfrm>
            <a:prstGeom prst="roundRect">
              <a:avLst>
                <a:gd name="adj" fmla="val 24046"/>
              </a:avLst>
            </a:prstGeom>
            <a:solidFill>
              <a:srgbClr val="E46C8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</a:rPr>
                <a:t>Block I/O Tracer</a:t>
              </a:r>
            </a:p>
          </p:txBody>
        </p:sp>
        <p:cxnSp>
          <p:nvCxnSpPr>
            <p:cNvPr id="59" name="直线连接符 58">
              <a:extLst>
                <a:ext uri="{FF2B5EF4-FFF2-40B4-BE49-F238E27FC236}">
                  <a16:creationId xmlns:a16="http://schemas.microsoft.com/office/drawing/2014/main" id="{82423B51-E61C-B90A-BED9-EC2458F7E382}"/>
                </a:ext>
              </a:extLst>
            </p:cNvPr>
            <p:cNvCxnSpPr>
              <a:cxnSpLocks/>
            </p:cNvCxnSpPr>
            <p:nvPr/>
          </p:nvCxnSpPr>
          <p:spPr>
            <a:xfrm>
              <a:off x="2519953" y="3866496"/>
              <a:ext cx="0" cy="702000"/>
            </a:xfrm>
            <a:prstGeom prst="line">
              <a:avLst/>
            </a:prstGeom>
            <a:ln w="28575">
              <a:solidFill>
                <a:srgbClr val="E46C87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574C9F49-8CEC-DEA3-A83C-24DC1D8BDEC7}"/>
              </a:ext>
            </a:extLst>
          </p:cNvPr>
          <p:cNvGrpSpPr/>
          <p:nvPr/>
        </p:nvGrpSpPr>
        <p:grpSpPr>
          <a:xfrm>
            <a:off x="5168146" y="2564952"/>
            <a:ext cx="1099527" cy="1340463"/>
            <a:chOff x="5170429" y="2152819"/>
            <a:chExt cx="1099527" cy="134046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08251C0-6179-9EB1-3B3F-40E5D73D64A9}"/>
                </a:ext>
              </a:extLst>
            </p:cNvPr>
            <p:cNvGrpSpPr/>
            <p:nvPr/>
          </p:nvGrpSpPr>
          <p:grpSpPr>
            <a:xfrm>
              <a:off x="5170429" y="2152819"/>
              <a:ext cx="1099527" cy="1340463"/>
              <a:chOff x="3554478" y="880024"/>
              <a:chExt cx="5497619" cy="1340463"/>
            </a:xfrm>
          </p:grpSpPr>
          <p:sp>
            <p:nvSpPr>
              <p:cNvPr id="207" name="圆角矩形 206">
                <a:extLst>
                  <a:ext uri="{FF2B5EF4-FFF2-40B4-BE49-F238E27FC236}">
                    <a16:creationId xmlns:a16="http://schemas.microsoft.com/office/drawing/2014/main" id="{B0A864F3-54FA-E006-D0FA-4301D0A433FF}"/>
                  </a:ext>
                </a:extLst>
              </p:cNvPr>
              <p:cNvSpPr/>
              <p:nvPr/>
            </p:nvSpPr>
            <p:spPr>
              <a:xfrm>
                <a:off x="3560773" y="1153840"/>
                <a:ext cx="5491324" cy="1066647"/>
              </a:xfrm>
              <a:prstGeom prst="roundRect">
                <a:avLst>
                  <a:gd name="adj" fmla="val 3541"/>
                </a:avLst>
              </a:prstGeom>
              <a:solidFill>
                <a:srgbClr val="A9E9C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同侧圆角矩形 207">
                <a:extLst>
                  <a:ext uri="{FF2B5EF4-FFF2-40B4-BE49-F238E27FC236}">
                    <a16:creationId xmlns:a16="http://schemas.microsoft.com/office/drawing/2014/main" id="{AADF034B-3655-FD90-4130-A403F8544D04}"/>
                  </a:ext>
                </a:extLst>
              </p:cNvPr>
              <p:cNvSpPr/>
              <p:nvPr/>
            </p:nvSpPr>
            <p:spPr>
              <a:xfrm>
                <a:off x="3554478" y="880024"/>
                <a:ext cx="5491324" cy="302508"/>
              </a:xfrm>
              <a:prstGeom prst="round2SameRect">
                <a:avLst/>
              </a:prstGeom>
              <a:solidFill>
                <a:srgbClr val="4ECA7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Trace Files</a:t>
                </a: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50DC3DCA-4A74-4A1C-9F28-8DB3D47F4EA6}"/>
                </a:ext>
              </a:extLst>
            </p:cNvPr>
            <p:cNvGrpSpPr/>
            <p:nvPr/>
          </p:nvGrpSpPr>
          <p:grpSpPr>
            <a:xfrm>
              <a:off x="5352105" y="2609850"/>
              <a:ext cx="643377" cy="691427"/>
              <a:chOff x="4302331" y="4938616"/>
              <a:chExt cx="643377" cy="691427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305E2C7E-176C-F1A0-0493-D6998E6468C2}"/>
                  </a:ext>
                </a:extLst>
              </p:cNvPr>
              <p:cNvGrpSpPr/>
              <p:nvPr/>
            </p:nvGrpSpPr>
            <p:grpSpPr>
              <a:xfrm>
                <a:off x="4551003" y="4938616"/>
                <a:ext cx="394705" cy="415997"/>
                <a:chOff x="4577733" y="4930514"/>
                <a:chExt cx="394705" cy="415997"/>
              </a:xfrm>
            </p:grpSpPr>
            <p:grpSp>
              <p:nvGrpSpPr>
                <p:cNvPr id="81" name="组合 80">
                  <a:extLst>
                    <a:ext uri="{FF2B5EF4-FFF2-40B4-BE49-F238E27FC236}">
                      <a16:creationId xmlns:a16="http://schemas.microsoft.com/office/drawing/2014/main" id="{7B43A97B-AE49-B71C-2C10-3EE5AE68CB94}"/>
                    </a:ext>
                  </a:extLst>
                </p:cNvPr>
                <p:cNvGrpSpPr/>
                <p:nvPr/>
              </p:nvGrpSpPr>
              <p:grpSpPr>
                <a:xfrm>
                  <a:off x="4606436" y="4960156"/>
                  <a:ext cx="337299" cy="386355"/>
                  <a:chOff x="6192978" y="2417315"/>
                  <a:chExt cx="337299" cy="386355"/>
                </a:xfrm>
              </p:grpSpPr>
              <p:sp>
                <p:nvSpPr>
                  <p:cNvPr id="83" name="剪去单角的矩形 82">
                    <a:extLst>
                      <a:ext uri="{FF2B5EF4-FFF2-40B4-BE49-F238E27FC236}">
                        <a16:creationId xmlns:a16="http://schemas.microsoft.com/office/drawing/2014/main" id="{1632DA78-79F4-B423-B9A5-45EA9615A235}"/>
                      </a:ext>
                    </a:extLst>
                  </p:cNvPr>
                  <p:cNvSpPr/>
                  <p:nvPr/>
                </p:nvSpPr>
                <p:spPr>
                  <a:xfrm>
                    <a:off x="6192978" y="2417315"/>
                    <a:ext cx="337299" cy="386355"/>
                  </a:xfrm>
                  <a:prstGeom prst="snip1Rect">
                    <a:avLst/>
                  </a:prstGeom>
                  <a:solidFill>
                    <a:srgbClr val="00B050">
                      <a:alpha val="85098"/>
                    </a:srgbClr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" name="组合 83">
                    <a:extLst>
                      <a:ext uri="{FF2B5EF4-FFF2-40B4-BE49-F238E27FC236}">
                        <a16:creationId xmlns:a16="http://schemas.microsoft.com/office/drawing/2014/main" id="{D565DD16-BF1F-FF28-1F65-421DAF5C46A3}"/>
                      </a:ext>
                    </a:extLst>
                  </p:cNvPr>
                  <p:cNvGrpSpPr/>
                  <p:nvPr/>
                </p:nvGrpSpPr>
                <p:grpSpPr>
                  <a:xfrm>
                    <a:off x="6258913" y="2575161"/>
                    <a:ext cx="203924" cy="162694"/>
                    <a:chOff x="6258913" y="2575161"/>
                    <a:chExt cx="203924" cy="162694"/>
                  </a:xfrm>
                </p:grpSpPr>
                <p:cxnSp>
                  <p:nvCxnSpPr>
                    <p:cNvPr id="85" name="直线连接符 84">
                      <a:extLst>
                        <a:ext uri="{FF2B5EF4-FFF2-40B4-BE49-F238E27FC236}">
                          <a16:creationId xmlns:a16="http://schemas.microsoft.com/office/drawing/2014/main" id="{89103D1D-A059-A805-1184-BAAFEAB297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575161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直线连接符 85">
                      <a:extLst>
                        <a:ext uri="{FF2B5EF4-FFF2-40B4-BE49-F238E27FC236}">
                          <a16:creationId xmlns:a16="http://schemas.microsoft.com/office/drawing/2014/main" id="{CFDD1A1F-5AA2-FFBA-76B2-1A978C20D5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629623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线连接符 86">
                      <a:extLst>
                        <a:ext uri="{FF2B5EF4-FFF2-40B4-BE49-F238E27FC236}">
                          <a16:creationId xmlns:a16="http://schemas.microsoft.com/office/drawing/2014/main" id="{A97E880C-A3B1-DE94-7618-168B62FF88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686773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线连接符 87">
                      <a:extLst>
                        <a:ext uri="{FF2B5EF4-FFF2-40B4-BE49-F238E27FC236}">
                          <a16:creationId xmlns:a16="http://schemas.microsoft.com/office/drawing/2014/main" id="{8F4BDF55-B8AE-7932-7B8D-BE12C21290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737855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E554224E-F8B2-9FA7-2110-E6DF6A834649}"/>
                    </a:ext>
                  </a:extLst>
                </p:cNvPr>
                <p:cNvSpPr txBox="1"/>
                <p:nvPr/>
              </p:nvSpPr>
              <p:spPr>
                <a:xfrm>
                  <a:off x="4577733" y="4930514"/>
                  <a:ext cx="39470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/>
                    <a:t>I/O</a:t>
                  </a:r>
                  <a:endParaRPr lang="en-US" sz="1000"/>
                </a:p>
              </p:txBody>
            </p:sp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007DDEA0-DE81-502E-B048-AF5518DD6235}"/>
                  </a:ext>
                </a:extLst>
              </p:cNvPr>
              <p:cNvGrpSpPr/>
              <p:nvPr/>
            </p:nvGrpSpPr>
            <p:grpSpPr>
              <a:xfrm>
                <a:off x="4454860" y="5076948"/>
                <a:ext cx="394705" cy="415997"/>
                <a:chOff x="4577733" y="4930514"/>
                <a:chExt cx="394705" cy="415997"/>
              </a:xfrm>
            </p:grpSpPr>
            <p:grpSp>
              <p:nvGrpSpPr>
                <p:cNvPr id="73" name="组合 72">
                  <a:extLst>
                    <a:ext uri="{FF2B5EF4-FFF2-40B4-BE49-F238E27FC236}">
                      <a16:creationId xmlns:a16="http://schemas.microsoft.com/office/drawing/2014/main" id="{76A73896-F651-40B0-7E7D-908D6E457FF4}"/>
                    </a:ext>
                  </a:extLst>
                </p:cNvPr>
                <p:cNvGrpSpPr/>
                <p:nvPr/>
              </p:nvGrpSpPr>
              <p:grpSpPr>
                <a:xfrm>
                  <a:off x="4606436" y="4960156"/>
                  <a:ext cx="337299" cy="386355"/>
                  <a:chOff x="6192978" y="2417315"/>
                  <a:chExt cx="337299" cy="386355"/>
                </a:xfrm>
              </p:grpSpPr>
              <p:sp>
                <p:nvSpPr>
                  <p:cNvPr id="75" name="剪去单角的矩形 74">
                    <a:extLst>
                      <a:ext uri="{FF2B5EF4-FFF2-40B4-BE49-F238E27FC236}">
                        <a16:creationId xmlns:a16="http://schemas.microsoft.com/office/drawing/2014/main" id="{24EC8D24-D344-06A3-525F-0C07EAD77F0F}"/>
                      </a:ext>
                    </a:extLst>
                  </p:cNvPr>
                  <p:cNvSpPr/>
                  <p:nvPr/>
                </p:nvSpPr>
                <p:spPr>
                  <a:xfrm>
                    <a:off x="6192978" y="2417315"/>
                    <a:ext cx="337299" cy="386355"/>
                  </a:xfrm>
                  <a:prstGeom prst="snip1Rect">
                    <a:avLst/>
                  </a:prstGeom>
                  <a:solidFill>
                    <a:srgbClr val="7AD29A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" name="组合 75">
                    <a:extLst>
                      <a:ext uri="{FF2B5EF4-FFF2-40B4-BE49-F238E27FC236}">
                        <a16:creationId xmlns:a16="http://schemas.microsoft.com/office/drawing/2014/main" id="{AD70C71B-C0BE-29A6-F759-263FF06FC228}"/>
                      </a:ext>
                    </a:extLst>
                  </p:cNvPr>
                  <p:cNvGrpSpPr/>
                  <p:nvPr/>
                </p:nvGrpSpPr>
                <p:grpSpPr>
                  <a:xfrm>
                    <a:off x="6258913" y="2575161"/>
                    <a:ext cx="203924" cy="162694"/>
                    <a:chOff x="6258913" y="2575161"/>
                    <a:chExt cx="203924" cy="162694"/>
                  </a:xfrm>
                </p:grpSpPr>
                <p:cxnSp>
                  <p:nvCxnSpPr>
                    <p:cNvPr id="77" name="直线连接符 76">
                      <a:extLst>
                        <a:ext uri="{FF2B5EF4-FFF2-40B4-BE49-F238E27FC236}">
                          <a16:creationId xmlns:a16="http://schemas.microsoft.com/office/drawing/2014/main" id="{76FBA1C2-7D8D-617D-F41E-4E5A991D08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575161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直线连接符 77">
                      <a:extLst>
                        <a:ext uri="{FF2B5EF4-FFF2-40B4-BE49-F238E27FC236}">
                          <a16:creationId xmlns:a16="http://schemas.microsoft.com/office/drawing/2014/main" id="{064DE1CF-F840-30F2-501E-0024F9879E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629623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直线连接符 78">
                      <a:extLst>
                        <a:ext uri="{FF2B5EF4-FFF2-40B4-BE49-F238E27FC236}">
                          <a16:creationId xmlns:a16="http://schemas.microsoft.com/office/drawing/2014/main" id="{626C88C8-5D92-BF90-63E9-F144C93978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686773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直线连接符 79">
                      <a:extLst>
                        <a:ext uri="{FF2B5EF4-FFF2-40B4-BE49-F238E27FC236}">
                          <a16:creationId xmlns:a16="http://schemas.microsoft.com/office/drawing/2014/main" id="{45A53487-2E29-9D95-CC9E-A6D26C60C8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737855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3B8132A2-C228-13A1-6A20-221CF3FEFB1E}"/>
                    </a:ext>
                  </a:extLst>
                </p:cNvPr>
                <p:cNvSpPr txBox="1"/>
                <p:nvPr/>
              </p:nvSpPr>
              <p:spPr>
                <a:xfrm>
                  <a:off x="4577733" y="4930514"/>
                  <a:ext cx="39470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/>
                    <a:t>MPI</a:t>
                  </a:r>
                  <a:endParaRPr lang="en-US" sz="900"/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141E49B9-BE02-EA52-8679-39FE4AB1F661}"/>
                  </a:ext>
                </a:extLst>
              </p:cNvPr>
              <p:cNvGrpSpPr/>
              <p:nvPr/>
            </p:nvGrpSpPr>
            <p:grpSpPr>
              <a:xfrm>
                <a:off x="4302331" y="5212712"/>
                <a:ext cx="498879" cy="417331"/>
                <a:chOff x="4519009" y="4929180"/>
                <a:chExt cx="498879" cy="417331"/>
              </a:xfrm>
            </p:grpSpPr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id="{E2A89D0A-5A36-B114-9878-7D29D5905564}"/>
                    </a:ext>
                  </a:extLst>
                </p:cNvPr>
                <p:cNvGrpSpPr/>
                <p:nvPr/>
              </p:nvGrpSpPr>
              <p:grpSpPr>
                <a:xfrm>
                  <a:off x="4606436" y="4960156"/>
                  <a:ext cx="337299" cy="386355"/>
                  <a:chOff x="6192978" y="2417315"/>
                  <a:chExt cx="337299" cy="386355"/>
                </a:xfrm>
              </p:grpSpPr>
              <p:sp>
                <p:nvSpPr>
                  <p:cNvPr id="67" name="剪去单角的矩形 66">
                    <a:extLst>
                      <a:ext uri="{FF2B5EF4-FFF2-40B4-BE49-F238E27FC236}">
                        <a16:creationId xmlns:a16="http://schemas.microsoft.com/office/drawing/2014/main" id="{99A92DF6-330E-156D-E83C-0492F9E22C2A}"/>
                      </a:ext>
                    </a:extLst>
                  </p:cNvPr>
                  <p:cNvSpPr/>
                  <p:nvPr/>
                </p:nvSpPr>
                <p:spPr>
                  <a:xfrm>
                    <a:off x="6192978" y="2417315"/>
                    <a:ext cx="337299" cy="386355"/>
                  </a:xfrm>
                  <a:prstGeom prst="snip1Rect">
                    <a:avLst/>
                  </a:prstGeom>
                  <a:solidFill>
                    <a:srgbClr val="CBECD5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" name="组合 67">
                    <a:extLst>
                      <a:ext uri="{FF2B5EF4-FFF2-40B4-BE49-F238E27FC236}">
                        <a16:creationId xmlns:a16="http://schemas.microsoft.com/office/drawing/2014/main" id="{40E9FCBC-337D-9796-320B-69C731C4FCCB}"/>
                      </a:ext>
                    </a:extLst>
                  </p:cNvPr>
                  <p:cNvGrpSpPr/>
                  <p:nvPr/>
                </p:nvGrpSpPr>
                <p:grpSpPr>
                  <a:xfrm>
                    <a:off x="6258913" y="2575161"/>
                    <a:ext cx="203924" cy="162694"/>
                    <a:chOff x="6258913" y="2575161"/>
                    <a:chExt cx="203924" cy="162694"/>
                  </a:xfrm>
                </p:grpSpPr>
                <p:cxnSp>
                  <p:nvCxnSpPr>
                    <p:cNvPr id="69" name="直线连接符 68">
                      <a:extLst>
                        <a:ext uri="{FF2B5EF4-FFF2-40B4-BE49-F238E27FC236}">
                          <a16:creationId xmlns:a16="http://schemas.microsoft.com/office/drawing/2014/main" id="{499ACD36-F2E3-8F0A-F619-BCFE833801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575161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线连接符 69">
                      <a:extLst>
                        <a:ext uri="{FF2B5EF4-FFF2-40B4-BE49-F238E27FC236}">
                          <a16:creationId xmlns:a16="http://schemas.microsoft.com/office/drawing/2014/main" id="{6A7B863C-3632-E467-C12E-7F23985B9B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629623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线连接符 70">
                      <a:extLst>
                        <a:ext uri="{FF2B5EF4-FFF2-40B4-BE49-F238E27FC236}">
                          <a16:creationId xmlns:a16="http://schemas.microsoft.com/office/drawing/2014/main" id="{B3A82B60-5B9C-5428-E411-EB63D55059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686773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线连接符 71">
                      <a:extLst>
                        <a:ext uri="{FF2B5EF4-FFF2-40B4-BE49-F238E27FC236}">
                          <a16:creationId xmlns:a16="http://schemas.microsoft.com/office/drawing/2014/main" id="{11113D67-6379-6F4B-A8B9-7A1F6AE940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8913" y="2737855"/>
                      <a:ext cx="20392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2FCE3BA9-889C-A9DD-6F76-D82BCC77DFF5}"/>
                    </a:ext>
                  </a:extLst>
                </p:cNvPr>
                <p:cNvSpPr txBox="1"/>
                <p:nvPr/>
              </p:nvSpPr>
              <p:spPr>
                <a:xfrm>
                  <a:off x="4519009" y="4929180"/>
                  <a:ext cx="49887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/>
                    <a:t>NCCL</a:t>
                  </a:r>
                  <a:endParaRPr lang="en-US" sz="900"/>
                </a:p>
              </p:txBody>
            </p:sp>
          </p:grpSp>
        </p:grpSp>
      </p:grpSp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B3D73D8D-AB51-1A75-AE63-B062AE37D405}"/>
              </a:ext>
            </a:extLst>
          </p:cNvPr>
          <p:cNvGrpSpPr/>
          <p:nvPr/>
        </p:nvGrpSpPr>
        <p:grpSpPr>
          <a:xfrm>
            <a:off x="115434" y="2886530"/>
            <a:ext cx="4609829" cy="1171487"/>
            <a:chOff x="107025" y="2486234"/>
            <a:chExt cx="4609829" cy="1171487"/>
          </a:xfrm>
        </p:grpSpPr>
        <p:sp>
          <p:nvSpPr>
            <p:cNvPr id="43" name="圆角矩形 42">
              <a:extLst>
                <a:ext uri="{FF2B5EF4-FFF2-40B4-BE49-F238E27FC236}">
                  <a16:creationId xmlns:a16="http://schemas.microsoft.com/office/drawing/2014/main" id="{49A5994D-A0ED-F0DB-D89A-2D615CCDE394}"/>
                </a:ext>
              </a:extLst>
            </p:cNvPr>
            <p:cNvSpPr/>
            <p:nvPr/>
          </p:nvSpPr>
          <p:spPr>
            <a:xfrm>
              <a:off x="107025" y="2489608"/>
              <a:ext cx="4609829" cy="1168010"/>
            </a:xfrm>
            <a:prstGeom prst="roundRect">
              <a:avLst>
                <a:gd name="adj" fmla="val 5475"/>
              </a:avLst>
            </a:prstGeom>
            <a:solidFill>
              <a:srgbClr val="F67B5E">
                <a:alpha val="5019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631749EB-6D3C-0265-CE77-FCAFB939B001}"/>
                </a:ext>
              </a:extLst>
            </p:cNvPr>
            <p:cNvGrpSpPr/>
            <p:nvPr/>
          </p:nvGrpSpPr>
          <p:grpSpPr>
            <a:xfrm>
              <a:off x="1757096" y="2486234"/>
              <a:ext cx="1309687" cy="307777"/>
              <a:chOff x="1458613" y="1819093"/>
              <a:chExt cx="1309687" cy="307777"/>
            </a:xfrm>
          </p:grpSpPr>
          <p:pic>
            <p:nvPicPr>
              <p:cNvPr id="121" name="图形 120" descr="机器人 纯色填充">
                <a:extLst>
                  <a:ext uri="{FF2B5EF4-FFF2-40B4-BE49-F238E27FC236}">
                    <a16:creationId xmlns:a16="http://schemas.microsoft.com/office/drawing/2014/main" id="{C2A5570B-30ED-A2F6-527E-74D3A5C01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p:blipFill>
            <p:spPr>
              <a:xfrm>
                <a:off x="1763730" y="1852338"/>
                <a:ext cx="241287" cy="241287"/>
              </a:xfrm>
              <a:prstGeom prst="rect">
                <a:avLst/>
              </a:prstGeom>
            </p:spPr>
          </p:pic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E43AFC66-6834-5AF0-9A06-B6AC3A336465}"/>
                  </a:ext>
                </a:extLst>
              </p:cNvPr>
              <p:cNvSpPr txBox="1"/>
              <p:nvPr/>
            </p:nvSpPr>
            <p:spPr>
              <a:xfrm>
                <a:off x="1458613" y="1819093"/>
                <a:ext cx="13096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AI</a:t>
                </a:r>
              </a:p>
            </p:txBody>
          </p:sp>
        </p:grpSp>
        <p:sp>
          <p:nvSpPr>
            <p:cNvPr id="45" name="任意形状 44">
              <a:extLst>
                <a:ext uri="{FF2B5EF4-FFF2-40B4-BE49-F238E27FC236}">
                  <a16:creationId xmlns:a16="http://schemas.microsoft.com/office/drawing/2014/main" id="{ADCCCFE6-3542-E2C2-7326-38E66F60F498}"/>
                </a:ext>
              </a:extLst>
            </p:cNvPr>
            <p:cNvSpPr/>
            <p:nvPr/>
          </p:nvSpPr>
          <p:spPr>
            <a:xfrm>
              <a:off x="1087438" y="2844953"/>
              <a:ext cx="289603" cy="774919"/>
            </a:xfrm>
            <a:custGeom>
              <a:avLst/>
              <a:gdLst>
                <a:gd name="connsiteX0" fmla="*/ 0 w 268941"/>
                <a:gd name="connsiteY0" fmla="*/ 96819 h 756621"/>
                <a:gd name="connsiteX1" fmla="*/ 268941 w 268941"/>
                <a:gd name="connsiteY1" fmla="*/ 0 h 756621"/>
                <a:gd name="connsiteX2" fmla="*/ 268941 w 268941"/>
                <a:gd name="connsiteY2" fmla="*/ 756621 h 756621"/>
                <a:gd name="connsiteX3" fmla="*/ 10757 w 268941"/>
                <a:gd name="connsiteY3" fmla="*/ 372932 h 756621"/>
                <a:gd name="connsiteX4" fmla="*/ 0 w 268941"/>
                <a:gd name="connsiteY4" fmla="*/ 96819 h 75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41" h="756621">
                  <a:moveTo>
                    <a:pt x="0" y="96819"/>
                  </a:moveTo>
                  <a:lnTo>
                    <a:pt x="268941" y="0"/>
                  </a:lnTo>
                  <a:lnTo>
                    <a:pt x="268941" y="756621"/>
                  </a:lnTo>
                  <a:lnTo>
                    <a:pt x="10757" y="372932"/>
                  </a:lnTo>
                  <a:lnTo>
                    <a:pt x="0" y="96819"/>
                  </a:lnTo>
                  <a:close/>
                </a:path>
              </a:pathLst>
            </a:custGeom>
            <a:solidFill>
              <a:srgbClr val="F67B5E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DB1D9948-3551-2F3F-9450-7C972912E551}"/>
                </a:ext>
              </a:extLst>
            </p:cNvPr>
            <p:cNvGrpSpPr/>
            <p:nvPr/>
          </p:nvGrpSpPr>
          <p:grpSpPr>
            <a:xfrm>
              <a:off x="1362031" y="2811072"/>
              <a:ext cx="1972374" cy="802583"/>
              <a:chOff x="1318102" y="2164176"/>
              <a:chExt cx="1972374" cy="802583"/>
            </a:xfrm>
          </p:grpSpPr>
          <p:sp>
            <p:nvSpPr>
              <p:cNvPr id="98" name="圆角矩形 97">
                <a:extLst>
                  <a:ext uri="{FF2B5EF4-FFF2-40B4-BE49-F238E27FC236}">
                    <a16:creationId xmlns:a16="http://schemas.microsoft.com/office/drawing/2014/main" id="{BFE85056-2FE9-B3B0-882F-1551E944F3E3}"/>
                  </a:ext>
                </a:extLst>
              </p:cNvPr>
              <p:cNvSpPr/>
              <p:nvPr/>
            </p:nvSpPr>
            <p:spPr>
              <a:xfrm>
                <a:off x="1318102" y="2183797"/>
                <a:ext cx="1972374" cy="782962"/>
              </a:xfrm>
              <a:prstGeom prst="roundRect">
                <a:avLst>
                  <a:gd name="adj" fmla="val 2486"/>
                </a:avLst>
              </a:prstGeom>
              <a:solidFill>
                <a:srgbClr val="F7846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36F7AC89-64A7-FEDC-F784-5B293CA212B4}"/>
                  </a:ext>
                </a:extLst>
              </p:cNvPr>
              <p:cNvSpPr txBox="1"/>
              <p:nvPr/>
            </p:nvSpPr>
            <p:spPr>
              <a:xfrm>
                <a:off x="1373995" y="2164176"/>
                <a:ext cx="8068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/>
                  <a:t>Stream 0</a:t>
                </a:r>
              </a:p>
            </p:txBody>
          </p:sp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3031D056-60CD-4342-15EF-C707E860363E}"/>
                  </a:ext>
                </a:extLst>
              </p:cNvPr>
              <p:cNvGrpSpPr/>
              <p:nvPr/>
            </p:nvGrpSpPr>
            <p:grpSpPr>
              <a:xfrm>
                <a:off x="1383386" y="2398143"/>
                <a:ext cx="1794714" cy="154543"/>
                <a:chOff x="1775012" y="1084730"/>
                <a:chExt cx="1664867" cy="154543"/>
              </a:xfrm>
            </p:grpSpPr>
            <p:sp>
              <p:nvSpPr>
                <p:cNvPr id="107" name="矩形 106">
                  <a:extLst>
                    <a:ext uri="{FF2B5EF4-FFF2-40B4-BE49-F238E27FC236}">
                      <a16:creationId xmlns:a16="http://schemas.microsoft.com/office/drawing/2014/main" id="{FC3BA549-AEED-1AEB-3A0D-58B8F7C00768}"/>
                    </a:ext>
                  </a:extLst>
                </p:cNvPr>
                <p:cNvSpPr/>
                <p:nvPr/>
              </p:nvSpPr>
              <p:spPr>
                <a:xfrm>
                  <a:off x="2400739" y="1089265"/>
                  <a:ext cx="913491" cy="145291"/>
                </a:xfrm>
                <a:prstGeom prst="rect">
                  <a:avLst/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err="1">
                      <a:latin typeface="Calibri" panose="020F0502020204030204" pitchFamily="34" charset="0"/>
                      <a:ea typeface="JetBrains Mono" panose="02000009000000000000" pitchFamily="49" charset="0"/>
                      <a:cs typeface="Calibri" panose="020F0502020204030204" pitchFamily="34" charset="0"/>
                    </a:rPr>
                    <a:t>Allreduce</a:t>
                  </a:r>
                  <a:endParaRPr lang="en-US" sz="1100"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7C643843-8796-7140-4AEA-74CFF4C26862}"/>
                    </a:ext>
                  </a:extLst>
                </p:cNvPr>
                <p:cNvSpPr/>
                <p:nvPr/>
              </p:nvSpPr>
              <p:spPr>
                <a:xfrm>
                  <a:off x="1813719" y="1089264"/>
                  <a:ext cx="492568" cy="145291"/>
                </a:xfrm>
                <a:prstGeom prst="rect">
                  <a:avLst/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/>
                    <a:t>Send</a:t>
                  </a:r>
                  <a:endParaRPr lang="en-US" sz="1050"/>
                </a:p>
              </p:txBody>
            </p:sp>
            <p:cxnSp>
              <p:nvCxnSpPr>
                <p:cNvPr id="109" name="直线连接符 108">
                  <a:extLst>
                    <a:ext uri="{FF2B5EF4-FFF2-40B4-BE49-F238E27FC236}">
                      <a16:creationId xmlns:a16="http://schemas.microsoft.com/office/drawing/2014/main" id="{7963D922-EE43-C4E4-18FE-0A60F55348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012" y="1084730"/>
                  <a:ext cx="166486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线连接符 109">
                  <a:extLst>
                    <a:ext uri="{FF2B5EF4-FFF2-40B4-BE49-F238E27FC236}">
                      <a16:creationId xmlns:a16="http://schemas.microsoft.com/office/drawing/2014/main" id="{8F865A30-79EB-0547-E279-67CE3FB55D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012" y="1239273"/>
                  <a:ext cx="165676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04044E81-57CD-0EB7-999E-0492EF9175A2}"/>
                  </a:ext>
                </a:extLst>
              </p:cNvPr>
              <p:cNvSpPr txBox="1"/>
              <p:nvPr/>
            </p:nvSpPr>
            <p:spPr>
              <a:xfrm>
                <a:off x="1373995" y="2533422"/>
                <a:ext cx="8068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/>
                  <a:t>Stream 1</a:t>
                </a:r>
              </a:p>
            </p:txBody>
          </p:sp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9E9DF477-7B80-3866-CDCA-D814937A5FFE}"/>
                  </a:ext>
                </a:extLst>
              </p:cNvPr>
              <p:cNvGrpSpPr/>
              <p:nvPr/>
            </p:nvGrpSpPr>
            <p:grpSpPr>
              <a:xfrm>
                <a:off x="1382416" y="2771982"/>
                <a:ext cx="1794713" cy="154543"/>
                <a:chOff x="1775012" y="1084730"/>
                <a:chExt cx="1666804" cy="154543"/>
              </a:xfrm>
            </p:grpSpPr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966552B8-E295-26FC-370A-7F2B7ADEA064}"/>
                    </a:ext>
                  </a:extLst>
                </p:cNvPr>
                <p:cNvSpPr/>
                <p:nvPr/>
              </p:nvSpPr>
              <p:spPr>
                <a:xfrm>
                  <a:off x="2560169" y="1093176"/>
                  <a:ext cx="869717" cy="145291"/>
                </a:xfrm>
                <a:prstGeom prst="rect">
                  <a:avLst/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>
                      <a:latin typeface="Calibri" panose="020F0502020204030204" pitchFamily="34" charset="0"/>
                      <a:ea typeface="JetBrains Mono" panose="02000009000000000000" pitchFamily="49" charset="0"/>
                      <a:cs typeface="Calibri" panose="020F0502020204030204" pitchFamily="34" charset="0"/>
                    </a:rPr>
                    <a:t>Broadcast</a:t>
                  </a:r>
                  <a:endParaRPr lang="en-US" sz="1000"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6D02460A-9D42-67A4-0AB5-E54764355B80}"/>
                    </a:ext>
                  </a:extLst>
                </p:cNvPr>
                <p:cNvSpPr/>
                <p:nvPr/>
              </p:nvSpPr>
              <p:spPr>
                <a:xfrm>
                  <a:off x="1806324" y="1087839"/>
                  <a:ext cx="549473" cy="145291"/>
                </a:xfrm>
                <a:prstGeom prst="rect">
                  <a:avLst/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/>
                    <a:t>Recv</a:t>
                  </a:r>
                  <a:endParaRPr lang="en-US" sz="1050"/>
                </a:p>
              </p:txBody>
            </p:sp>
            <p:cxnSp>
              <p:nvCxnSpPr>
                <p:cNvPr id="105" name="直线连接符 104">
                  <a:extLst>
                    <a:ext uri="{FF2B5EF4-FFF2-40B4-BE49-F238E27FC236}">
                      <a16:creationId xmlns:a16="http://schemas.microsoft.com/office/drawing/2014/main" id="{48C4C22F-0E1C-C922-0279-0A2FD6920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012" y="1084730"/>
                  <a:ext cx="1663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线连接符 105">
                  <a:extLst>
                    <a:ext uri="{FF2B5EF4-FFF2-40B4-BE49-F238E27FC236}">
                      <a16:creationId xmlns:a16="http://schemas.microsoft.com/office/drawing/2014/main" id="{6DA199B2-1AAA-4ADC-AD7B-D7560DC4AB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012" y="1239273"/>
                  <a:ext cx="166680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任意形状 50">
              <a:extLst>
                <a:ext uri="{FF2B5EF4-FFF2-40B4-BE49-F238E27FC236}">
                  <a16:creationId xmlns:a16="http://schemas.microsoft.com/office/drawing/2014/main" id="{E8394742-BA39-2633-350A-B32840566CF0}"/>
                </a:ext>
              </a:extLst>
            </p:cNvPr>
            <p:cNvSpPr/>
            <p:nvPr/>
          </p:nvSpPr>
          <p:spPr>
            <a:xfrm>
              <a:off x="3078686" y="2701785"/>
              <a:ext cx="480727" cy="898525"/>
            </a:xfrm>
            <a:custGeom>
              <a:avLst/>
              <a:gdLst>
                <a:gd name="connsiteX0" fmla="*/ 0 w 333375"/>
                <a:gd name="connsiteY0" fmla="*/ 358775 h 898525"/>
                <a:gd name="connsiteX1" fmla="*/ 333375 w 333375"/>
                <a:gd name="connsiteY1" fmla="*/ 0 h 898525"/>
                <a:gd name="connsiteX2" fmla="*/ 333375 w 333375"/>
                <a:gd name="connsiteY2" fmla="*/ 898525 h 898525"/>
                <a:gd name="connsiteX3" fmla="*/ 9525 w 333375"/>
                <a:gd name="connsiteY3" fmla="*/ 498475 h 898525"/>
                <a:gd name="connsiteX4" fmla="*/ 0 w 333375"/>
                <a:gd name="connsiteY4" fmla="*/ 358775 h 89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898525">
                  <a:moveTo>
                    <a:pt x="0" y="358775"/>
                  </a:moveTo>
                  <a:lnTo>
                    <a:pt x="333375" y="0"/>
                  </a:lnTo>
                  <a:lnTo>
                    <a:pt x="333375" y="898525"/>
                  </a:lnTo>
                  <a:lnTo>
                    <a:pt x="9525" y="498475"/>
                  </a:lnTo>
                  <a:lnTo>
                    <a:pt x="0" y="358775"/>
                  </a:lnTo>
                  <a:close/>
                </a:path>
              </a:pathLst>
            </a:custGeom>
            <a:solidFill>
              <a:srgbClr val="F67B5E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103B17D7-EBD8-6573-643C-C74E6F55B14B}"/>
                </a:ext>
              </a:extLst>
            </p:cNvPr>
            <p:cNvGrpSpPr/>
            <p:nvPr/>
          </p:nvGrpSpPr>
          <p:grpSpPr>
            <a:xfrm>
              <a:off x="3510581" y="2666667"/>
              <a:ext cx="1137600" cy="945382"/>
              <a:chOff x="3488968" y="2017335"/>
              <a:chExt cx="1137583" cy="945382"/>
            </a:xfrm>
          </p:grpSpPr>
          <p:sp>
            <p:nvSpPr>
              <p:cNvPr id="95" name="圆角矩形 94">
                <a:extLst>
                  <a:ext uri="{FF2B5EF4-FFF2-40B4-BE49-F238E27FC236}">
                    <a16:creationId xmlns:a16="http://schemas.microsoft.com/office/drawing/2014/main" id="{5E2F10C5-4A96-BCD4-0BA0-DA09A650ABF7}"/>
                  </a:ext>
                </a:extLst>
              </p:cNvPr>
              <p:cNvSpPr/>
              <p:nvPr/>
            </p:nvSpPr>
            <p:spPr>
              <a:xfrm>
                <a:off x="3531593" y="2017335"/>
                <a:ext cx="1058681" cy="945382"/>
              </a:xfrm>
              <a:prstGeom prst="roundRect">
                <a:avLst>
                  <a:gd name="adj" fmla="val 4948"/>
                </a:avLst>
              </a:prstGeom>
              <a:solidFill>
                <a:srgbClr val="F78464"/>
              </a:solidFill>
              <a:ln w="952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AE9BD449-DDD6-FC6D-52FC-B0763FA13A9B}"/>
                  </a:ext>
                </a:extLst>
              </p:cNvPr>
              <p:cNvSpPr txBox="1"/>
              <p:nvPr/>
            </p:nvSpPr>
            <p:spPr>
              <a:xfrm>
                <a:off x="3488968" y="2385940"/>
                <a:ext cx="11375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/>
                  <a:t>Inter-node and intra-node sends and receives</a:t>
                </a:r>
                <a:endParaRPr lang="en-US" sz="1050"/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0B9C74F6-EAD8-03AC-E47E-1E19639EBF87}"/>
                  </a:ext>
                </a:extLst>
              </p:cNvPr>
              <p:cNvSpPr txBox="1"/>
              <p:nvPr/>
            </p:nvSpPr>
            <p:spPr>
              <a:xfrm>
                <a:off x="3538844" y="2027950"/>
                <a:ext cx="10586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/>
                  <a:t>Collective Algorithm</a:t>
                </a:r>
              </a:p>
            </p:txBody>
          </p:sp>
        </p:grpSp>
        <p:grpSp>
          <p:nvGrpSpPr>
            <p:cNvPr id="229" name="组合 228">
              <a:extLst>
                <a:ext uri="{FF2B5EF4-FFF2-40B4-BE49-F238E27FC236}">
                  <a16:creationId xmlns:a16="http://schemas.microsoft.com/office/drawing/2014/main" id="{8C777137-9C7D-D905-A746-821D69A8619E}"/>
                </a:ext>
              </a:extLst>
            </p:cNvPr>
            <p:cNvGrpSpPr/>
            <p:nvPr/>
          </p:nvGrpSpPr>
          <p:grpSpPr>
            <a:xfrm>
              <a:off x="168031" y="2650725"/>
              <a:ext cx="1026840" cy="956696"/>
              <a:chOff x="166204" y="2632742"/>
              <a:chExt cx="1026840" cy="956696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B4D9560E-F5E8-7155-6050-1B1515A57FBA}"/>
                  </a:ext>
                </a:extLst>
              </p:cNvPr>
              <p:cNvGrpSpPr/>
              <p:nvPr/>
            </p:nvGrpSpPr>
            <p:grpSpPr>
              <a:xfrm>
                <a:off x="208541" y="2632742"/>
                <a:ext cx="984503" cy="956696"/>
                <a:chOff x="665355" y="1867156"/>
                <a:chExt cx="984503" cy="956696"/>
              </a:xfrm>
            </p:grpSpPr>
            <p:grpSp>
              <p:nvGrpSpPr>
                <p:cNvPr id="117" name="组合 116">
                  <a:extLst>
                    <a:ext uri="{FF2B5EF4-FFF2-40B4-BE49-F238E27FC236}">
                      <a16:creationId xmlns:a16="http://schemas.microsoft.com/office/drawing/2014/main" id="{5E755709-4399-494B-835A-58086486F858}"/>
                    </a:ext>
                  </a:extLst>
                </p:cNvPr>
                <p:cNvGrpSpPr/>
                <p:nvPr/>
              </p:nvGrpSpPr>
              <p:grpSpPr>
                <a:xfrm>
                  <a:off x="665355" y="1867156"/>
                  <a:ext cx="984503" cy="956696"/>
                  <a:chOff x="700354" y="1898635"/>
                  <a:chExt cx="1069589" cy="956696"/>
                </a:xfrm>
              </p:grpSpPr>
              <p:sp>
                <p:nvSpPr>
                  <p:cNvPr id="119" name="圆角矩形 118">
                    <a:extLst>
                      <a:ext uri="{FF2B5EF4-FFF2-40B4-BE49-F238E27FC236}">
                        <a16:creationId xmlns:a16="http://schemas.microsoft.com/office/drawing/2014/main" id="{BA4FAAD5-7024-9E66-F9FD-86904A7C02E2}"/>
                      </a:ext>
                    </a:extLst>
                  </p:cNvPr>
                  <p:cNvSpPr/>
                  <p:nvPr/>
                </p:nvSpPr>
                <p:spPr>
                  <a:xfrm>
                    <a:off x="700354" y="1900817"/>
                    <a:ext cx="1021980" cy="954514"/>
                  </a:xfrm>
                  <a:prstGeom prst="roundRect">
                    <a:avLst>
                      <a:gd name="adj" fmla="val 4948"/>
                    </a:avLst>
                  </a:prstGeom>
                  <a:solidFill>
                    <a:srgbClr val="F78464"/>
                  </a:solidFill>
                  <a:ln w="9525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文本框 119">
                    <a:extLst>
                      <a:ext uri="{FF2B5EF4-FFF2-40B4-BE49-F238E27FC236}">
                        <a16:creationId xmlns:a16="http://schemas.microsoft.com/office/drawing/2014/main" id="{C59BF146-BD92-F7ED-6BEE-C862F4C1205C}"/>
                      </a:ext>
                    </a:extLst>
                  </p:cNvPr>
                  <p:cNvSpPr txBox="1"/>
                  <p:nvPr/>
                </p:nvSpPr>
                <p:spPr>
                  <a:xfrm>
                    <a:off x="744417" y="1898635"/>
                    <a:ext cx="102552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b="1"/>
                      <a:t>Node</a:t>
                    </a:r>
                    <a:endParaRPr lang="en-US" sz="1200" b="1"/>
                  </a:p>
                </p:txBody>
              </p:sp>
            </p:grpSp>
            <p:pic>
              <p:nvPicPr>
                <p:cNvPr id="118" name="图形 117" descr="服务器 纯色填充">
                  <a:extLst>
                    <a:ext uri="{FF2B5EF4-FFF2-40B4-BE49-F238E27FC236}">
                      <a16:creationId xmlns:a16="http://schemas.microsoft.com/office/drawing/2014/main" id="{F0373E3E-9365-FBED-1CE5-B159CFC85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rcRect/>
                <a:stretch/>
              </p:blipFill>
              <p:spPr>
                <a:xfrm>
                  <a:off x="766523" y="1898711"/>
                  <a:ext cx="188567" cy="188567"/>
                </a:xfrm>
                <a:prstGeom prst="rect">
                  <a:avLst/>
                </a:prstGeom>
              </p:spPr>
            </p:pic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6CD41595-5386-4391-76D5-A4D49E842F36}"/>
                  </a:ext>
                </a:extLst>
              </p:cNvPr>
              <p:cNvGrpSpPr/>
              <p:nvPr/>
            </p:nvGrpSpPr>
            <p:grpSpPr>
              <a:xfrm>
                <a:off x="166204" y="2898174"/>
                <a:ext cx="925606" cy="343587"/>
                <a:chOff x="678951" y="2027612"/>
                <a:chExt cx="925606" cy="343587"/>
              </a:xfrm>
            </p:grpSpPr>
            <p:sp>
              <p:nvSpPr>
                <p:cNvPr id="111" name="圆角矩形 110">
                  <a:extLst>
                    <a:ext uri="{FF2B5EF4-FFF2-40B4-BE49-F238E27FC236}">
                      <a16:creationId xmlns:a16="http://schemas.microsoft.com/office/drawing/2014/main" id="{2B650692-B51B-E721-39CD-400BF1896050}"/>
                    </a:ext>
                  </a:extLst>
                </p:cNvPr>
                <p:cNvSpPr/>
                <p:nvPr/>
              </p:nvSpPr>
              <p:spPr>
                <a:xfrm>
                  <a:off x="766468" y="2053380"/>
                  <a:ext cx="838089" cy="292050"/>
                </a:xfrm>
                <a:prstGeom prst="roundRect">
                  <a:avLst>
                    <a:gd name="adj" fmla="val 4948"/>
                  </a:avLst>
                </a:prstGeom>
                <a:solidFill>
                  <a:srgbClr val="F15B5D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2" name="组合 111">
                  <a:extLst>
                    <a:ext uri="{FF2B5EF4-FFF2-40B4-BE49-F238E27FC236}">
                      <a16:creationId xmlns:a16="http://schemas.microsoft.com/office/drawing/2014/main" id="{FEFBE9D4-E10A-C813-46D2-562EF2A023F3}"/>
                    </a:ext>
                  </a:extLst>
                </p:cNvPr>
                <p:cNvGrpSpPr/>
                <p:nvPr/>
              </p:nvGrpSpPr>
              <p:grpSpPr>
                <a:xfrm>
                  <a:off x="678951" y="2027612"/>
                  <a:ext cx="891739" cy="343587"/>
                  <a:chOff x="1044931" y="2352911"/>
                  <a:chExt cx="891739" cy="343587"/>
                </a:xfrm>
              </p:grpSpPr>
              <p:pic>
                <p:nvPicPr>
                  <p:cNvPr id="113" name="图形 112">
                    <a:extLst>
                      <a:ext uri="{FF2B5EF4-FFF2-40B4-BE49-F238E27FC236}">
                        <a16:creationId xmlns:a16="http://schemas.microsoft.com/office/drawing/2014/main" id="{9BCFCCBB-7B7A-F03E-26BC-517F32C5F3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93083" y="2352911"/>
                    <a:ext cx="343587" cy="343587"/>
                  </a:xfrm>
                  <a:prstGeom prst="rect">
                    <a:avLst/>
                  </a:prstGeom>
                </p:spPr>
              </p:pic>
              <p:sp>
                <p:nvSpPr>
                  <p:cNvPr id="114" name="文本框 113">
                    <a:extLst>
                      <a:ext uri="{FF2B5EF4-FFF2-40B4-BE49-F238E27FC236}">
                        <a16:creationId xmlns:a16="http://schemas.microsoft.com/office/drawing/2014/main" id="{5B16BD2C-D259-33AE-4229-2E113F5A135C}"/>
                      </a:ext>
                    </a:extLst>
                  </p:cNvPr>
                  <p:cNvSpPr txBox="1"/>
                  <p:nvPr/>
                </p:nvSpPr>
                <p:spPr>
                  <a:xfrm>
                    <a:off x="1044931" y="2399564"/>
                    <a:ext cx="57187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/>
                      <a:t>GPU 0</a:t>
                    </a:r>
                  </a:p>
                </p:txBody>
              </p:sp>
            </p:grp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EB63863B-7B70-CAA1-2159-B2ED9728F52C}"/>
                  </a:ext>
                </a:extLst>
              </p:cNvPr>
              <p:cNvGrpSpPr/>
              <p:nvPr/>
            </p:nvGrpSpPr>
            <p:grpSpPr>
              <a:xfrm>
                <a:off x="189823" y="3192568"/>
                <a:ext cx="898831" cy="343587"/>
                <a:chOff x="1037839" y="2352911"/>
                <a:chExt cx="898831" cy="343587"/>
              </a:xfrm>
            </p:grpSpPr>
            <p:pic>
              <p:nvPicPr>
                <p:cNvPr id="115" name="图形 114">
                  <a:extLst>
                    <a:ext uri="{FF2B5EF4-FFF2-40B4-BE49-F238E27FC236}">
                      <a16:creationId xmlns:a16="http://schemas.microsoft.com/office/drawing/2014/main" id="{3C545569-739F-055F-2059-51C1E81EB0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3083" y="2352911"/>
                  <a:ext cx="343587" cy="343587"/>
                </a:xfrm>
                <a:prstGeom prst="rect">
                  <a:avLst/>
                </a:prstGeom>
              </p:spPr>
            </p:pic>
            <p:sp>
              <p:nvSpPr>
                <p:cNvPr id="116" name="文本框 115">
                  <a:extLst>
                    <a:ext uri="{FF2B5EF4-FFF2-40B4-BE49-F238E27FC236}">
                      <a16:creationId xmlns:a16="http://schemas.microsoft.com/office/drawing/2014/main" id="{BAEC987C-B9FA-F233-0706-BB9C12474BBC}"/>
                    </a:ext>
                  </a:extLst>
                </p:cNvPr>
                <p:cNvSpPr txBox="1"/>
                <p:nvPr/>
              </p:nvSpPr>
              <p:spPr>
                <a:xfrm>
                  <a:off x="1037839" y="2399564"/>
                  <a:ext cx="57816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/>
                    <a:t>GPU 1</a:t>
                  </a:r>
                  <a:endParaRPr lang="en-US" sz="1050"/>
                </a:p>
              </p:txBody>
            </p:sp>
          </p:grp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5D5CA566-F541-0EF6-CE33-4FF9CA7EE6A7}"/>
                </a:ext>
              </a:extLst>
            </p:cNvPr>
            <p:cNvSpPr txBox="1"/>
            <p:nvPr/>
          </p:nvSpPr>
          <p:spPr>
            <a:xfrm>
              <a:off x="493093" y="3349944"/>
              <a:ext cx="418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...</a:t>
              </a:r>
            </a:p>
          </p:txBody>
        </p:sp>
      </p:grpSp>
      <p:grpSp>
        <p:nvGrpSpPr>
          <p:cNvPr id="230" name="组合 229">
            <a:extLst>
              <a:ext uri="{FF2B5EF4-FFF2-40B4-BE49-F238E27FC236}">
                <a16:creationId xmlns:a16="http://schemas.microsoft.com/office/drawing/2014/main" id="{9431C60F-5427-9CC1-616F-55F8F09241F6}"/>
              </a:ext>
            </a:extLst>
          </p:cNvPr>
          <p:cNvGrpSpPr/>
          <p:nvPr/>
        </p:nvGrpSpPr>
        <p:grpSpPr>
          <a:xfrm>
            <a:off x="1102047" y="2858229"/>
            <a:ext cx="771544" cy="630016"/>
            <a:chOff x="1102046" y="2446096"/>
            <a:chExt cx="771544" cy="630016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A1A5C031-FAB0-B648-E91A-22AA72C4519B}"/>
                </a:ext>
              </a:extLst>
            </p:cNvPr>
            <p:cNvGrpSpPr/>
            <p:nvPr/>
          </p:nvGrpSpPr>
          <p:grpSpPr>
            <a:xfrm>
              <a:off x="1292955" y="2446096"/>
              <a:ext cx="580635" cy="408623"/>
              <a:chOff x="2201413" y="6032111"/>
              <a:chExt cx="580635" cy="408623"/>
            </a:xfrm>
          </p:grpSpPr>
          <p:sp>
            <p:nvSpPr>
              <p:cNvPr id="91" name="圆角矩形 90">
                <a:extLst>
                  <a:ext uri="{FF2B5EF4-FFF2-40B4-BE49-F238E27FC236}">
                    <a16:creationId xmlns:a16="http://schemas.microsoft.com/office/drawing/2014/main" id="{755E7AF7-9418-3B98-458B-0994DDB5877B}"/>
                  </a:ext>
                </a:extLst>
              </p:cNvPr>
              <p:cNvSpPr/>
              <p:nvPr/>
            </p:nvSpPr>
            <p:spPr>
              <a:xfrm>
                <a:off x="2270354" y="6085787"/>
                <a:ext cx="442753" cy="301271"/>
              </a:xfrm>
              <a:prstGeom prst="roundRect">
                <a:avLst>
                  <a:gd name="adj" fmla="val 24046"/>
                </a:avLst>
              </a:prstGeom>
              <a:solidFill>
                <a:srgbClr val="D94F8A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909EC669-8E1C-ADA7-EA36-8296E3475A06}"/>
                  </a:ext>
                </a:extLst>
              </p:cNvPr>
              <p:cNvSpPr txBox="1"/>
              <p:nvPr/>
            </p:nvSpPr>
            <p:spPr>
              <a:xfrm>
                <a:off x="2201413" y="6032111"/>
                <a:ext cx="580635" cy="408623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</a:rPr>
                  <a:t>NCCL </a:t>
                </a:r>
              </a:p>
              <a:p>
                <a:pPr algn="ctr"/>
                <a:r>
                  <a:rPr lang="en-US" sz="900">
                    <a:solidFill>
                      <a:schemeClr val="bg1"/>
                    </a:solidFill>
                  </a:rPr>
                  <a:t>Tracer</a:t>
                </a:r>
              </a:p>
            </p:txBody>
          </p:sp>
        </p:grpSp>
        <p:cxnSp>
          <p:nvCxnSpPr>
            <p:cNvPr id="60" name="肘形连接符 59">
              <a:extLst>
                <a:ext uri="{FF2B5EF4-FFF2-40B4-BE49-F238E27FC236}">
                  <a16:creationId xmlns:a16="http://schemas.microsoft.com/office/drawing/2014/main" id="{FCAA6981-9E37-2D04-C2AB-7790EA41F371}"/>
                </a:ext>
              </a:extLst>
            </p:cNvPr>
            <p:cNvCxnSpPr>
              <a:cxnSpLocks/>
              <a:stCxn id="91" idx="1"/>
              <a:endCxn id="111" idx="3"/>
            </p:cNvCxnSpPr>
            <p:nvPr/>
          </p:nvCxnSpPr>
          <p:spPr>
            <a:xfrm rot="10800000" flipV="1">
              <a:off x="1102046" y="2650407"/>
              <a:ext cx="259851" cy="42570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E46C87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B48F8196-2C14-46BE-CF84-67151F2D6059}"/>
              </a:ext>
            </a:extLst>
          </p:cNvPr>
          <p:cNvGrpSpPr/>
          <p:nvPr/>
        </p:nvGrpSpPr>
        <p:grpSpPr>
          <a:xfrm>
            <a:off x="1601654" y="1800809"/>
            <a:ext cx="3558865" cy="1466920"/>
            <a:chOff x="1603937" y="1388676"/>
            <a:chExt cx="3558865" cy="1466920"/>
          </a:xfrm>
          <a:solidFill>
            <a:schemeClr val="bg1">
              <a:lumMod val="95000"/>
            </a:schemeClr>
          </a:solidFill>
        </p:grpSpPr>
        <p:sp>
          <p:nvSpPr>
            <p:cNvPr id="251" name="下箭头 250">
              <a:extLst>
                <a:ext uri="{FF2B5EF4-FFF2-40B4-BE49-F238E27FC236}">
                  <a16:creationId xmlns:a16="http://schemas.microsoft.com/office/drawing/2014/main" id="{5C3DCD6C-B243-6C78-2C94-1C239FAC5B75}"/>
                </a:ext>
              </a:extLst>
            </p:cNvPr>
            <p:cNvSpPr/>
            <p:nvPr/>
          </p:nvSpPr>
          <p:spPr>
            <a:xfrm>
              <a:off x="4799856" y="1960320"/>
              <a:ext cx="199284" cy="89527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圆角矩形 249">
              <a:extLst>
                <a:ext uri="{FF2B5EF4-FFF2-40B4-BE49-F238E27FC236}">
                  <a16:creationId xmlns:a16="http://schemas.microsoft.com/office/drawing/2014/main" id="{03E798E8-EC75-C161-58FD-8C43BBE1FC52}"/>
                </a:ext>
              </a:extLst>
            </p:cNvPr>
            <p:cNvSpPr/>
            <p:nvPr/>
          </p:nvSpPr>
          <p:spPr>
            <a:xfrm>
              <a:off x="1603937" y="1388676"/>
              <a:ext cx="3558865" cy="6420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Custom tracers and parsers can be added to support more applications</a:t>
              </a:r>
            </a:p>
          </p:txBody>
        </p:sp>
      </p:grpSp>
      <p:sp>
        <p:nvSpPr>
          <p:cNvPr id="257" name="文本框 256">
            <a:extLst>
              <a:ext uri="{FF2B5EF4-FFF2-40B4-BE49-F238E27FC236}">
                <a16:creationId xmlns:a16="http://schemas.microsoft.com/office/drawing/2014/main" id="{0D2052CE-B68A-E29B-0CC8-B74D67CB88EF}"/>
              </a:ext>
            </a:extLst>
          </p:cNvPr>
          <p:cNvSpPr txBox="1"/>
          <p:nvPr/>
        </p:nvSpPr>
        <p:spPr>
          <a:xfrm>
            <a:off x="47328" y="5699403"/>
            <a:ext cx="472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35A5D"/>
                </a:solidFill>
              </a:rPr>
              <a:t>Red</a:t>
            </a:r>
            <a:r>
              <a:rPr lang="en-US"/>
              <a:t>: Application and hardware components</a:t>
            </a:r>
          </a:p>
        </p:txBody>
      </p:sp>
      <p:sp>
        <p:nvSpPr>
          <p:cNvPr id="258" name="文本框 257">
            <a:extLst>
              <a:ext uri="{FF2B5EF4-FFF2-40B4-BE49-F238E27FC236}">
                <a16:creationId xmlns:a16="http://schemas.microsoft.com/office/drawing/2014/main" id="{5DB3DEE7-4124-CB5E-AE37-17B390CB08DA}"/>
              </a:ext>
            </a:extLst>
          </p:cNvPr>
          <p:cNvSpPr txBox="1"/>
          <p:nvPr/>
        </p:nvSpPr>
        <p:spPr>
          <a:xfrm>
            <a:off x="4848483" y="5697252"/>
            <a:ext cx="346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ECB7A"/>
                </a:solidFill>
              </a:rPr>
              <a:t>Green</a:t>
            </a:r>
            <a:r>
              <a:rPr lang="en-US"/>
              <a:t>: Trace processing</a:t>
            </a:r>
          </a:p>
        </p:txBody>
      </p:sp>
      <p:sp>
        <p:nvSpPr>
          <p:cNvPr id="259" name="文本框 258">
            <a:extLst>
              <a:ext uri="{FF2B5EF4-FFF2-40B4-BE49-F238E27FC236}">
                <a16:creationId xmlns:a16="http://schemas.microsoft.com/office/drawing/2014/main" id="{5860DA64-876E-4C6F-C2CE-011F6CF61E98}"/>
              </a:ext>
            </a:extLst>
          </p:cNvPr>
          <p:cNvSpPr txBox="1"/>
          <p:nvPr/>
        </p:nvSpPr>
        <p:spPr>
          <a:xfrm>
            <a:off x="8583447" y="5700762"/>
            <a:ext cx="354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BB1E7"/>
                </a:solidFill>
              </a:rPr>
              <a:t>Blue</a:t>
            </a:r>
            <a:r>
              <a:rPr lang="en-US"/>
              <a:t>: Simulation</a:t>
            </a:r>
          </a:p>
        </p:txBody>
      </p:sp>
      <p:sp>
        <p:nvSpPr>
          <p:cNvPr id="261" name="圆角矩形 260">
            <a:extLst>
              <a:ext uri="{FF2B5EF4-FFF2-40B4-BE49-F238E27FC236}">
                <a16:creationId xmlns:a16="http://schemas.microsoft.com/office/drawing/2014/main" id="{7E4E5FDB-AE7B-28E3-DC36-993A9FC48D8D}"/>
              </a:ext>
            </a:extLst>
          </p:cNvPr>
          <p:cNvSpPr/>
          <p:nvPr/>
        </p:nvSpPr>
        <p:spPr>
          <a:xfrm>
            <a:off x="859008" y="1182599"/>
            <a:ext cx="10508765" cy="538484"/>
          </a:xfrm>
          <a:prstGeom prst="roundRect">
            <a:avLst>
              <a:gd name="adj" fmla="val 184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 sz="2000" b="1">
                <a:solidFill>
                  <a:schemeClr val="tx1"/>
                </a:solidFill>
              </a:rPr>
              <a:t>ATLAHS: </a:t>
            </a:r>
            <a:r>
              <a:rPr lang="en-US" altLang="zh-CN" sz="2000" b="1" u="sng">
                <a:solidFill>
                  <a:schemeClr val="tx1"/>
                </a:solidFill>
              </a:rPr>
              <a:t>A</a:t>
            </a:r>
            <a:r>
              <a:rPr lang="en-US" altLang="zh-CN" sz="2000" b="1">
                <a:solidFill>
                  <a:schemeClr val="tx1"/>
                </a:solidFill>
              </a:rPr>
              <a:t>pplication-centric Network Simulator </a:t>
            </a:r>
            <a:r>
              <a:rPr lang="en-US" altLang="zh-CN" sz="2000" b="1" u="sng">
                <a:solidFill>
                  <a:schemeClr val="tx1"/>
                </a:solidFill>
              </a:rPr>
              <a:t>T</a:t>
            </a:r>
            <a:r>
              <a:rPr lang="en-US" altLang="zh-CN" sz="2000" b="1">
                <a:solidFill>
                  <a:schemeClr val="tx1"/>
                </a:solidFill>
              </a:rPr>
              <a:t>oo</a:t>
            </a:r>
            <a:r>
              <a:rPr lang="en-US" altLang="zh-CN" sz="2000" b="1" u="sng">
                <a:solidFill>
                  <a:schemeClr val="tx1"/>
                </a:solidFill>
              </a:rPr>
              <a:t>l</a:t>
            </a:r>
            <a:r>
              <a:rPr lang="en-US" altLang="zh-CN" sz="2000" b="1">
                <a:solidFill>
                  <a:schemeClr val="tx1"/>
                </a:solidFill>
              </a:rPr>
              <a:t>chain for </a:t>
            </a:r>
            <a:r>
              <a:rPr lang="en-US" altLang="zh-CN" sz="2000" b="1" u="sng">
                <a:solidFill>
                  <a:schemeClr val="tx1"/>
                </a:solidFill>
              </a:rPr>
              <a:t>A</a:t>
            </a:r>
            <a:r>
              <a:rPr lang="en-US" altLang="zh-CN" sz="2000" b="1">
                <a:solidFill>
                  <a:schemeClr val="tx1"/>
                </a:solidFill>
              </a:rPr>
              <a:t>I, </a:t>
            </a:r>
            <a:r>
              <a:rPr lang="en-US" altLang="zh-CN" sz="2000" b="1" u="sng">
                <a:solidFill>
                  <a:schemeClr val="tx1"/>
                </a:solidFill>
              </a:rPr>
              <a:t>H</a:t>
            </a:r>
            <a:r>
              <a:rPr lang="en-US" altLang="zh-CN" sz="2000" b="1">
                <a:solidFill>
                  <a:schemeClr val="tx1"/>
                </a:solidFill>
              </a:rPr>
              <a:t>PC, and Distributed </a:t>
            </a:r>
            <a:r>
              <a:rPr lang="en-US" altLang="zh-CN" sz="2000" b="1" u="sng">
                <a:solidFill>
                  <a:schemeClr val="tx1"/>
                </a:solidFill>
              </a:rPr>
              <a:t>S</a:t>
            </a:r>
            <a:r>
              <a:rPr lang="en-US" altLang="zh-CN" sz="2000" b="1">
                <a:solidFill>
                  <a:schemeClr val="tx1"/>
                </a:solidFill>
              </a:rPr>
              <a:t>torage</a:t>
            </a:r>
          </a:p>
        </p:txBody>
      </p:sp>
    </p:spTree>
    <p:extLst>
      <p:ext uri="{BB962C8B-B14F-4D97-AF65-F5344CB8AC3E}">
        <p14:creationId xmlns:p14="http://schemas.microsoft.com/office/powerpoint/2010/main" val="1334660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2" grpId="0" animBg="1"/>
      <p:bldP spid="183" grpId="0"/>
      <p:bldP spid="184" grpId="0" animBg="1"/>
      <p:bldP spid="185" grpId="0" animBg="1"/>
      <p:bldP spid="257" grpId="0"/>
      <p:bldP spid="258" grpId="0"/>
      <p:bldP spid="259" grpId="0"/>
      <p:bldP spid="2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C92FFECC-0B6C-4E6A-7244-57BE79429507}"/>
              </a:ext>
            </a:extLst>
          </p:cNvPr>
          <p:cNvGrpSpPr/>
          <p:nvPr/>
        </p:nvGrpSpPr>
        <p:grpSpPr>
          <a:xfrm>
            <a:off x="9158370" y="1763096"/>
            <a:ext cx="1400639" cy="3053572"/>
            <a:chOff x="9120336" y="1902214"/>
            <a:chExt cx="1400639" cy="3053572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6B8136D8-A27B-5A93-7334-4E2FFB9449F0}"/>
                </a:ext>
              </a:extLst>
            </p:cNvPr>
            <p:cNvSpPr/>
            <p:nvPr/>
          </p:nvSpPr>
          <p:spPr>
            <a:xfrm>
              <a:off x="9120336" y="1902214"/>
              <a:ext cx="1300182" cy="3053572"/>
            </a:xfrm>
            <a:prstGeom prst="roundRect">
              <a:avLst>
                <a:gd name="adj" fmla="val 8564"/>
              </a:avLst>
            </a:prstGeom>
            <a:solidFill>
              <a:srgbClr val="52B69B">
                <a:alpha val="29804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1563EAA-219A-D29F-E01D-6BBC9F57C900}"/>
                </a:ext>
              </a:extLst>
            </p:cNvPr>
            <p:cNvGrpSpPr/>
            <p:nvPr/>
          </p:nvGrpSpPr>
          <p:grpSpPr>
            <a:xfrm>
              <a:off x="9559775" y="2449343"/>
              <a:ext cx="961200" cy="865545"/>
              <a:chOff x="7752975" y="2591830"/>
              <a:chExt cx="961200" cy="865545"/>
            </a:xfrm>
          </p:grpSpPr>
          <p:pic>
            <p:nvPicPr>
              <p:cNvPr id="15" name="图形 14" descr="处理器 纯色填充">
                <a:extLst>
                  <a:ext uri="{FF2B5EF4-FFF2-40B4-BE49-F238E27FC236}">
                    <a16:creationId xmlns:a16="http://schemas.microsoft.com/office/drawing/2014/main" id="{A2BCF6C2-9D14-A3C3-32AD-017BF5A05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8029495" y="2591830"/>
                <a:ext cx="408160" cy="408160"/>
              </a:xfrm>
              <a:prstGeom prst="rect">
                <a:avLst/>
              </a:prstGeom>
            </p:spPr>
          </p:pic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12DD7F6-35BF-FB84-0A9A-2E79E544F72B}"/>
                  </a:ext>
                </a:extLst>
              </p:cNvPr>
              <p:cNvSpPr txBox="1"/>
              <p:nvPr/>
            </p:nvSpPr>
            <p:spPr>
              <a:xfrm>
                <a:off x="7752975" y="2995710"/>
                <a:ext cx="96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52B69B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Compute Stream 1</a:t>
                </a: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7A0D10C-B5DD-C227-CBAA-FE0D825A41ED}"/>
              </a:ext>
            </a:extLst>
          </p:cNvPr>
          <p:cNvGrpSpPr/>
          <p:nvPr/>
        </p:nvGrpSpPr>
        <p:grpSpPr>
          <a:xfrm>
            <a:off x="7683788" y="1763096"/>
            <a:ext cx="1419861" cy="3053572"/>
            <a:chOff x="7645754" y="1902214"/>
            <a:chExt cx="1419861" cy="3053572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59BE0B88-85AB-B4B1-3596-18AC02341371}"/>
                </a:ext>
              </a:extLst>
            </p:cNvPr>
            <p:cNvSpPr/>
            <p:nvPr/>
          </p:nvSpPr>
          <p:spPr>
            <a:xfrm>
              <a:off x="7765433" y="1902214"/>
              <a:ext cx="1300182" cy="3053572"/>
            </a:xfrm>
            <a:prstGeom prst="roundRect">
              <a:avLst>
                <a:gd name="adj" fmla="val 8564"/>
              </a:avLst>
            </a:prstGeom>
            <a:solidFill>
              <a:srgbClr val="52B04A">
                <a:alpha val="29804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8445B26-D6FB-D0B6-B6BE-583B1D96807E}"/>
                </a:ext>
              </a:extLst>
            </p:cNvPr>
            <p:cNvGrpSpPr/>
            <p:nvPr/>
          </p:nvGrpSpPr>
          <p:grpSpPr>
            <a:xfrm>
              <a:off x="7645754" y="2449343"/>
              <a:ext cx="955724" cy="865545"/>
              <a:chOff x="7824896" y="2589609"/>
              <a:chExt cx="955724" cy="865545"/>
            </a:xfrm>
          </p:grpSpPr>
          <p:pic>
            <p:nvPicPr>
              <p:cNvPr id="17" name="图形 16" descr="处理器 纯色填充">
                <a:extLst>
                  <a:ext uri="{FF2B5EF4-FFF2-40B4-BE49-F238E27FC236}">
                    <a16:creationId xmlns:a16="http://schemas.microsoft.com/office/drawing/2014/main" id="{9E2CFC43-5F43-6D55-4E7A-6C55779D1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113055" y="2589609"/>
                <a:ext cx="408160" cy="408160"/>
              </a:xfrm>
              <a:prstGeom prst="rect">
                <a:avLst/>
              </a:prstGeom>
            </p:spPr>
          </p:pic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028F8A3-20BA-38FF-5C73-77247BDA53D3}"/>
                  </a:ext>
                </a:extLst>
              </p:cNvPr>
              <p:cNvSpPr txBox="1"/>
              <p:nvPr/>
            </p:nvSpPr>
            <p:spPr>
              <a:xfrm>
                <a:off x="7824896" y="2993489"/>
                <a:ext cx="9557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4FAC49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Compute Stream 0</a:t>
                </a:r>
              </a:p>
            </p:txBody>
          </p:sp>
        </p:grp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1D9DE72-0596-AE55-7250-2ED4955B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89EB444-1C07-68A1-0F8C-BB034DFD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Operation Assembly Language (GOAL): A Unifying Trace Format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1885BEB-B9D6-BFEB-4701-DBD48BB56629}"/>
              </a:ext>
            </a:extLst>
          </p:cNvPr>
          <p:cNvGrpSpPr/>
          <p:nvPr/>
        </p:nvGrpSpPr>
        <p:grpSpPr>
          <a:xfrm>
            <a:off x="4403813" y="1763096"/>
            <a:ext cx="3124936" cy="3053572"/>
            <a:chOff x="4412149" y="1902214"/>
            <a:chExt cx="3124936" cy="3053572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B98D51E5-C625-1805-D3DC-8E67C1BB138D}"/>
                </a:ext>
              </a:extLst>
            </p:cNvPr>
            <p:cNvSpPr/>
            <p:nvPr/>
          </p:nvSpPr>
          <p:spPr>
            <a:xfrm>
              <a:off x="4412149" y="1902214"/>
              <a:ext cx="3124936" cy="3053572"/>
            </a:xfrm>
            <a:prstGeom prst="roundRect">
              <a:avLst>
                <a:gd name="adj" fmla="val 35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0E1F079-24FF-6132-2085-28BAA9BB0D5D}"/>
                </a:ext>
              </a:extLst>
            </p:cNvPr>
            <p:cNvSpPr txBox="1"/>
            <p:nvPr/>
          </p:nvSpPr>
          <p:spPr>
            <a:xfrm>
              <a:off x="4490975" y="1997839"/>
              <a:ext cx="296728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rank 0 {</a:t>
              </a:r>
            </a:p>
            <a:p>
              <a:r>
                <a: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 l1: calc 100</a:t>
              </a:r>
            </a:p>
            <a:p>
              <a:r>
                <a: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 l2: calc 200</a:t>
              </a:r>
              <a:endParaRPr lang="en-US">
                <a:solidFill>
                  <a:srgbClr val="52B04A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endParaRPr>
            </a:p>
            <a:p>
              <a:r>
                <a: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 l3: calc 200</a:t>
              </a:r>
              <a:endParaRPr lang="en-US">
                <a:solidFill>
                  <a:srgbClr val="52B69B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endParaRPr>
            </a:p>
            <a:p>
              <a:r>
                <a: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 l2 requires l1</a:t>
              </a:r>
            </a:p>
            <a:p>
              <a:r>
                <a: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 l3 requires l1</a:t>
              </a:r>
            </a:p>
            <a:p>
              <a:r>
                <a: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 l4: send 10b to 1</a:t>
              </a:r>
            </a:p>
            <a:p>
              <a:r>
                <a: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 l4 requires l2</a:t>
              </a:r>
            </a:p>
            <a:p>
              <a:r>
                <a: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 l4 requires l3</a:t>
              </a:r>
            </a:p>
            <a:p>
              <a:r>
                <a:rPr lang="en-US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}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6A21B856-6F76-6215-D39D-F0802AEB8119}"/>
                  </a:ext>
                </a:extLst>
              </p:cNvPr>
              <p:cNvSpPr/>
              <p:nvPr/>
            </p:nvSpPr>
            <p:spPr>
              <a:xfrm>
                <a:off x="8466182" y="2149855"/>
                <a:ext cx="498003" cy="4980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6A21B856-6F76-6215-D39D-F0802AEB8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182" y="2149855"/>
                <a:ext cx="498003" cy="49800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34746A9-DF2D-6F01-5238-E18EA0A76F14}"/>
                  </a:ext>
                </a:extLst>
              </p:cNvPr>
              <p:cNvSpPr/>
              <p:nvPr/>
            </p:nvSpPr>
            <p:spPr>
              <a:xfrm>
                <a:off x="8470101" y="3034531"/>
                <a:ext cx="498003" cy="4980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34746A9-DF2D-6F01-5238-E18EA0A76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101" y="3034531"/>
                <a:ext cx="498003" cy="49800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204A53FF-50C4-19C0-3CBB-78CF6F69C93F}"/>
                  </a:ext>
                </a:extLst>
              </p:cNvPr>
              <p:cNvSpPr/>
              <p:nvPr/>
            </p:nvSpPr>
            <p:spPr>
              <a:xfrm>
                <a:off x="9294086" y="3051854"/>
                <a:ext cx="498003" cy="4980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204A53FF-50C4-19C0-3CBB-78CF6F69C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086" y="3051854"/>
                <a:ext cx="498003" cy="49800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C74F6EB-1DB2-5D2B-4A0B-4712E9E70C38}"/>
                  </a:ext>
                </a:extLst>
              </p:cNvPr>
              <p:cNvSpPr/>
              <p:nvPr/>
            </p:nvSpPr>
            <p:spPr>
              <a:xfrm>
                <a:off x="8466182" y="3919207"/>
                <a:ext cx="498003" cy="498003"/>
              </a:xfrm>
              <a:prstGeom prst="ellipse">
                <a:avLst/>
              </a:prstGeom>
              <a:pattFill prst="pct90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C74F6EB-1DB2-5D2B-4A0B-4712E9E70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182" y="3919207"/>
                <a:ext cx="498003" cy="49800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F27CF76A-0019-3A43-9293-9B9B88F128C2}"/>
              </a:ext>
            </a:extLst>
          </p:cNvPr>
          <p:cNvSpPr txBox="1"/>
          <p:nvPr/>
        </p:nvSpPr>
        <p:spPr>
          <a:xfrm>
            <a:off x="8104510" y="1817375"/>
            <a:ext cx="94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ea typeface="JetBrains Mono" panose="02000009000000000000" pitchFamily="49" charset="0"/>
                <a:cs typeface="Calibri" panose="020F0502020204030204" pitchFamily="34" charset="0"/>
              </a:rPr>
              <a:t>calc 100</a:t>
            </a: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9BC4FE54-ECAB-216E-37CE-4C0D103174E6}"/>
              </a:ext>
            </a:extLst>
          </p:cNvPr>
          <p:cNvCxnSpPr>
            <a:cxnSpLocks/>
            <a:stCxn id="19" idx="4"/>
            <a:endCxn id="30" idx="0"/>
          </p:cNvCxnSpPr>
          <p:nvPr/>
        </p:nvCxnSpPr>
        <p:spPr>
          <a:xfrm>
            <a:off x="8715184" y="2647858"/>
            <a:ext cx="3919" cy="3866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F2488FB5-9A14-2265-E7B9-E3D3925D7897}"/>
              </a:ext>
            </a:extLst>
          </p:cNvPr>
          <p:cNvCxnSpPr>
            <a:cxnSpLocks/>
            <a:stCxn id="19" idx="5"/>
            <a:endCxn id="31" idx="0"/>
          </p:cNvCxnSpPr>
          <p:nvPr/>
        </p:nvCxnSpPr>
        <p:spPr>
          <a:xfrm>
            <a:off x="8891254" y="2574927"/>
            <a:ext cx="651834" cy="4769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AFDCD700-5341-277E-D8F5-0DCBB8FB1519}"/>
              </a:ext>
            </a:extLst>
          </p:cNvPr>
          <p:cNvCxnSpPr>
            <a:cxnSpLocks/>
            <a:stCxn id="30" idx="4"/>
            <a:endCxn id="21" idx="0"/>
          </p:cNvCxnSpPr>
          <p:nvPr/>
        </p:nvCxnSpPr>
        <p:spPr>
          <a:xfrm flipH="1">
            <a:off x="8715184" y="3532534"/>
            <a:ext cx="3919" cy="3866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C4A1BD0A-D7DB-0964-0A26-50BE42CF52A5}"/>
              </a:ext>
            </a:extLst>
          </p:cNvPr>
          <p:cNvCxnSpPr>
            <a:cxnSpLocks/>
            <a:stCxn id="31" idx="4"/>
            <a:endCxn id="21" idx="7"/>
          </p:cNvCxnSpPr>
          <p:nvPr/>
        </p:nvCxnSpPr>
        <p:spPr>
          <a:xfrm flipH="1">
            <a:off x="8891254" y="3549857"/>
            <a:ext cx="651834" cy="4422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C5F717F3-F370-FABB-DC38-0D6B170B07B7}"/>
              </a:ext>
            </a:extLst>
          </p:cNvPr>
          <p:cNvSpPr txBox="1"/>
          <p:nvPr/>
        </p:nvSpPr>
        <p:spPr>
          <a:xfrm>
            <a:off x="7756303" y="3538884"/>
            <a:ext cx="9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ea typeface="JetBrains Mono" panose="02000009000000000000" pitchFamily="49" charset="0"/>
                <a:cs typeface="Calibri" panose="020F0502020204030204" pitchFamily="34" charset="0"/>
              </a:rPr>
              <a:t>calc 200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7D7897D-C651-B338-3A7A-ADA8F880F918}"/>
              </a:ext>
            </a:extLst>
          </p:cNvPr>
          <p:cNvSpPr txBox="1"/>
          <p:nvPr/>
        </p:nvSpPr>
        <p:spPr>
          <a:xfrm>
            <a:off x="9493292" y="3531492"/>
            <a:ext cx="96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ea typeface="JetBrains Mono" panose="02000009000000000000" pitchFamily="49" charset="0"/>
                <a:cs typeface="Calibri" panose="020F0502020204030204" pitchFamily="34" charset="0"/>
              </a:rPr>
              <a:t>calc 200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93D4E34-CB1E-AD6B-7DD7-3875FF4510E8}"/>
              </a:ext>
            </a:extLst>
          </p:cNvPr>
          <p:cNvSpPr txBox="1"/>
          <p:nvPr/>
        </p:nvSpPr>
        <p:spPr>
          <a:xfrm>
            <a:off x="7961166" y="4417210"/>
            <a:ext cx="1231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ea typeface="JetBrains Mono" panose="02000009000000000000" pitchFamily="49" charset="0"/>
                <a:cs typeface="Calibri" panose="020F0502020204030204" pitchFamily="34" charset="0"/>
              </a:rPr>
              <a:t>send 10b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29ED6CA-541D-46AB-311E-C45A2BDDADC3}"/>
              </a:ext>
            </a:extLst>
          </p:cNvPr>
          <p:cNvGrpSpPr/>
          <p:nvPr/>
        </p:nvGrpSpPr>
        <p:grpSpPr>
          <a:xfrm>
            <a:off x="943800" y="1763096"/>
            <a:ext cx="3124936" cy="3053572"/>
            <a:chOff x="952136" y="1902214"/>
            <a:chExt cx="3124936" cy="3053572"/>
          </a:xfrm>
        </p:grpSpPr>
        <p:sp>
          <p:nvSpPr>
            <p:cNvPr id="2" name="圆角矩形 1">
              <a:extLst>
                <a:ext uri="{FF2B5EF4-FFF2-40B4-BE49-F238E27FC236}">
                  <a16:creationId xmlns:a16="http://schemas.microsoft.com/office/drawing/2014/main" id="{0E979B91-9753-01DE-87D2-275A77004F12}"/>
                </a:ext>
              </a:extLst>
            </p:cNvPr>
            <p:cNvSpPr/>
            <p:nvPr/>
          </p:nvSpPr>
          <p:spPr>
            <a:xfrm>
              <a:off x="952136" y="1902214"/>
              <a:ext cx="3124936" cy="3053572"/>
            </a:xfrm>
            <a:prstGeom prst="roundRect">
              <a:avLst>
                <a:gd name="adj" fmla="val 35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F57ABA1-B1F6-BE48-384A-4B5149F5BAED}"/>
                </a:ext>
              </a:extLst>
            </p:cNvPr>
            <p:cNvSpPr txBox="1"/>
            <p:nvPr/>
          </p:nvSpPr>
          <p:spPr>
            <a:xfrm>
              <a:off x="952136" y="1956493"/>
              <a:ext cx="3124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Calibri" panose="020F0502020204030204" pitchFamily="34" charset="0"/>
                  <a:ea typeface="JetBrains Mono" panose="02000009000000000000" pitchFamily="49" charset="0"/>
                  <a:cs typeface="Calibri" panose="020F0502020204030204" pitchFamily="34" charset="0"/>
                </a:rPr>
                <a:t>Directed Acyclic Graph (DAG)</a:t>
              </a:r>
            </a:p>
          </p:txBody>
        </p:sp>
      </p:grpSp>
      <p:sp>
        <p:nvSpPr>
          <p:cNvPr id="10" name="圆角矩形 9">
            <a:extLst>
              <a:ext uri="{FF2B5EF4-FFF2-40B4-BE49-F238E27FC236}">
                <a16:creationId xmlns:a16="http://schemas.microsoft.com/office/drawing/2014/main" id="{6F848E54-4667-5611-7CDD-7FFBDE1F7678}"/>
              </a:ext>
            </a:extLst>
          </p:cNvPr>
          <p:cNvSpPr/>
          <p:nvPr/>
        </p:nvSpPr>
        <p:spPr>
          <a:xfrm>
            <a:off x="1096847" y="2275519"/>
            <a:ext cx="2818843" cy="1497996"/>
          </a:xfrm>
          <a:prstGeom prst="roundRect">
            <a:avLst>
              <a:gd name="adj" fmla="val 48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zh-CN">
                <a:solidFill>
                  <a:schemeClr val="tx1"/>
                </a:solidFill>
              </a:rPr>
              <a:t>Vertices represent tasks: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Send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Receive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Computation</a:t>
            </a:r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1544C58B-8035-5829-D29B-BB035BF09C4B}"/>
              </a:ext>
            </a:extLst>
          </p:cNvPr>
          <p:cNvSpPr/>
          <p:nvPr/>
        </p:nvSpPr>
        <p:spPr>
          <a:xfrm>
            <a:off x="1096847" y="3870046"/>
            <a:ext cx="2818843" cy="850091"/>
          </a:xfrm>
          <a:prstGeom prst="roundRect">
            <a:avLst>
              <a:gd name="adj" fmla="val 1092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zh-CN">
                <a:solidFill>
                  <a:schemeClr val="tx1"/>
                </a:solidFill>
              </a:rPr>
              <a:t>Edges define dependencies between tasks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B1E4641-C8C8-F659-AFD9-066CEA72A743}"/>
              </a:ext>
            </a:extLst>
          </p:cNvPr>
          <p:cNvSpPr txBox="1"/>
          <p:nvPr/>
        </p:nvSpPr>
        <p:spPr>
          <a:xfrm>
            <a:off x="6520120" y="2390261"/>
            <a:ext cx="873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err="1">
                <a:solidFill>
                  <a:srgbClr val="52B04A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cpu</a:t>
            </a:r>
            <a:r>
              <a:rPr lang="en-US" altLang="zh-CN">
                <a:solidFill>
                  <a:srgbClr val="52B04A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0</a:t>
            </a:r>
            <a:endParaRPr 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C36DB59-8A57-ABBD-E35F-FDDEC5A38560}"/>
              </a:ext>
            </a:extLst>
          </p:cNvPr>
          <p:cNvSpPr txBox="1"/>
          <p:nvPr/>
        </p:nvSpPr>
        <p:spPr>
          <a:xfrm>
            <a:off x="6520120" y="2665199"/>
            <a:ext cx="873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err="1">
                <a:solidFill>
                  <a:srgbClr val="52B69B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cpu</a:t>
            </a:r>
            <a:r>
              <a:rPr lang="en-US" altLang="zh-CN">
                <a:solidFill>
                  <a:srgbClr val="52B69B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1</a:t>
            </a:r>
            <a:endParaRPr 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19F91AF-B482-10F6-B24E-028318900D8B}"/>
              </a:ext>
            </a:extLst>
          </p:cNvPr>
          <p:cNvGrpSpPr/>
          <p:nvPr/>
        </p:nvGrpSpPr>
        <p:grpSpPr>
          <a:xfrm>
            <a:off x="6533148" y="2930192"/>
            <a:ext cx="4466547" cy="2708940"/>
            <a:chOff x="6518090" y="3089906"/>
            <a:chExt cx="4466547" cy="2708940"/>
          </a:xfrm>
        </p:grpSpPr>
        <p:sp>
          <p:nvSpPr>
            <p:cNvPr id="38" name="下箭头 37">
              <a:extLst>
                <a:ext uri="{FF2B5EF4-FFF2-40B4-BE49-F238E27FC236}">
                  <a16:creationId xmlns:a16="http://schemas.microsoft.com/office/drawing/2014/main" id="{8159D854-3845-67FB-621E-217336796A82}"/>
                </a:ext>
              </a:extLst>
            </p:cNvPr>
            <p:cNvSpPr/>
            <p:nvPr/>
          </p:nvSpPr>
          <p:spPr>
            <a:xfrm rot="9858511">
              <a:off x="7303187" y="3089906"/>
              <a:ext cx="199284" cy="2281453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圆角矩形 34">
              <a:extLst>
                <a:ext uri="{FF2B5EF4-FFF2-40B4-BE49-F238E27FC236}">
                  <a16:creationId xmlns:a16="http://schemas.microsoft.com/office/drawing/2014/main" id="{3FD307C6-59E4-9286-119E-665354D6659C}"/>
                </a:ext>
              </a:extLst>
            </p:cNvPr>
            <p:cNvSpPr/>
            <p:nvPr/>
          </p:nvSpPr>
          <p:spPr>
            <a:xfrm>
              <a:off x="6518090" y="5145996"/>
              <a:ext cx="4466547" cy="6528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Tasks can be assigned to different hardware resources by using </a:t>
              </a:r>
              <a:r>
                <a:rPr lang="en-US" sz="1600" b="1" err="1">
                  <a:solidFill>
                    <a:srgbClr val="F8A96C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cpu</a:t>
              </a:r>
              <a:r>
                <a:rPr lang="en-US" sz="1600">
                  <a:solidFill>
                    <a:schemeClr val="tx1"/>
                  </a:solidFill>
                </a:rPr>
                <a:t> and </a:t>
              </a:r>
              <a:r>
                <a:rPr lang="en-US" sz="1600" b="1" err="1">
                  <a:solidFill>
                    <a:srgbClr val="F8A96C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nic</a:t>
              </a:r>
              <a:r>
                <a:rPr lang="en-US" sz="1600">
                  <a:solidFill>
                    <a:schemeClr val="tx1"/>
                  </a:solidFill>
                </a:rPr>
                <a:t> labels</a:t>
              </a:r>
            </a:p>
          </p:txBody>
        </p:sp>
      </p:grp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57124881-3672-0A1C-8772-A215B7B8F442}"/>
              </a:ext>
            </a:extLst>
          </p:cNvPr>
          <p:cNvSpPr/>
          <p:nvPr/>
        </p:nvSpPr>
        <p:spPr>
          <a:xfrm>
            <a:off x="4406564" y="1368834"/>
            <a:ext cx="3124935" cy="30250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Textual Format</a:t>
            </a: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3FFDDA76-8C4E-362A-8456-0BE040F215B5}"/>
              </a:ext>
            </a:extLst>
          </p:cNvPr>
          <p:cNvSpPr/>
          <p:nvPr/>
        </p:nvSpPr>
        <p:spPr>
          <a:xfrm>
            <a:off x="7803467" y="1362721"/>
            <a:ext cx="2651025" cy="30250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DAG Schedule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6F0B0B1-A377-EB1E-AB12-C8C16A70BCBC}"/>
              </a:ext>
            </a:extLst>
          </p:cNvPr>
          <p:cNvGrpSpPr/>
          <p:nvPr/>
        </p:nvGrpSpPr>
        <p:grpSpPr>
          <a:xfrm>
            <a:off x="810568" y="4908422"/>
            <a:ext cx="5573464" cy="730711"/>
            <a:chOff x="5663308" y="2582899"/>
            <a:chExt cx="5573464" cy="730711"/>
          </a:xfrm>
        </p:grpSpPr>
        <p:sp>
          <p:nvSpPr>
            <p:cNvPr id="44" name="圆角矩形 43">
              <a:extLst>
                <a:ext uri="{FF2B5EF4-FFF2-40B4-BE49-F238E27FC236}">
                  <a16:creationId xmlns:a16="http://schemas.microsoft.com/office/drawing/2014/main" id="{71F331EF-8FBE-6AEF-8D91-85877F4E49AB}"/>
                </a:ext>
              </a:extLst>
            </p:cNvPr>
            <p:cNvSpPr/>
            <p:nvPr/>
          </p:nvSpPr>
          <p:spPr>
            <a:xfrm>
              <a:off x="5744235" y="2660760"/>
              <a:ext cx="5492537" cy="652850"/>
            </a:xfrm>
            <a:prstGeom prst="roundRect">
              <a:avLst>
                <a:gd name="adj" fmla="val 13857"/>
              </a:avLst>
            </a:prstGeom>
            <a:solidFill>
              <a:srgbClr val="73791B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Stored and executed in binary format: light-weight, storage space efficient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EACE44E-94BF-080C-C2D0-C9F4119CC3EE}"/>
                </a:ext>
              </a:extLst>
            </p:cNvPr>
            <p:cNvGrpSpPr/>
            <p:nvPr/>
          </p:nvGrpSpPr>
          <p:grpSpPr>
            <a:xfrm>
              <a:off x="5663308" y="2582899"/>
              <a:ext cx="230400" cy="225636"/>
              <a:chOff x="7452627" y="1861367"/>
              <a:chExt cx="230400" cy="225636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581C0B9-9F40-738E-EF1C-EEB74AF25994}"/>
                  </a:ext>
                </a:extLst>
              </p:cNvPr>
              <p:cNvSpPr/>
              <p:nvPr/>
            </p:nvSpPr>
            <p:spPr>
              <a:xfrm>
                <a:off x="7452627" y="1861367"/>
                <a:ext cx="230400" cy="225636"/>
              </a:xfrm>
              <a:prstGeom prst="ellipse">
                <a:avLst/>
              </a:prstGeom>
              <a:ln>
                <a:solidFill>
                  <a:srgbClr val="73791B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47" name="图形 46" descr="复选标记 纯色填充">
                <a:extLst>
                  <a:ext uri="{FF2B5EF4-FFF2-40B4-BE49-F238E27FC236}">
                    <a16:creationId xmlns:a16="http://schemas.microsoft.com/office/drawing/2014/main" id="{2A5E6C86-3D49-9524-2EC1-001A1E87B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7476237" y="1884977"/>
                <a:ext cx="178416" cy="178416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C8A1B92-8707-DB86-081D-288C922CB256}"/>
              </a:ext>
            </a:extLst>
          </p:cNvPr>
          <p:cNvGrpSpPr/>
          <p:nvPr/>
        </p:nvGrpSpPr>
        <p:grpSpPr>
          <a:xfrm>
            <a:off x="801732" y="5695462"/>
            <a:ext cx="5582300" cy="730711"/>
            <a:chOff x="5663308" y="2582899"/>
            <a:chExt cx="5582300" cy="730711"/>
          </a:xfrm>
        </p:grpSpPr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1AC0A61A-E95F-CC95-69BF-67BCF8B34440}"/>
                </a:ext>
              </a:extLst>
            </p:cNvPr>
            <p:cNvSpPr/>
            <p:nvPr/>
          </p:nvSpPr>
          <p:spPr>
            <a:xfrm>
              <a:off x="5744236" y="2660760"/>
              <a:ext cx="5501372" cy="652850"/>
            </a:xfrm>
            <a:prstGeom prst="roundRect">
              <a:avLst>
                <a:gd name="adj" fmla="val 13857"/>
              </a:avLst>
            </a:prstGeom>
            <a:solidFill>
              <a:srgbClr val="73791B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Simple and intuitive structure: easy to adapt and extend</a:t>
              </a: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B7111FD9-9D75-2629-5E97-9F5D047CB1EC}"/>
                </a:ext>
              </a:extLst>
            </p:cNvPr>
            <p:cNvGrpSpPr/>
            <p:nvPr/>
          </p:nvGrpSpPr>
          <p:grpSpPr>
            <a:xfrm>
              <a:off x="5663308" y="2582899"/>
              <a:ext cx="230400" cy="225636"/>
              <a:chOff x="7452627" y="1861367"/>
              <a:chExt cx="230400" cy="225636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C994E1BB-2682-82D2-5E54-353B23537178}"/>
                  </a:ext>
                </a:extLst>
              </p:cNvPr>
              <p:cNvSpPr/>
              <p:nvPr/>
            </p:nvSpPr>
            <p:spPr>
              <a:xfrm>
                <a:off x="7452627" y="1861367"/>
                <a:ext cx="230400" cy="225636"/>
              </a:xfrm>
              <a:prstGeom prst="ellipse">
                <a:avLst/>
              </a:prstGeom>
              <a:ln>
                <a:solidFill>
                  <a:srgbClr val="73791B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52" name="图形 51" descr="复选标记 纯色填充">
                <a:extLst>
                  <a:ext uri="{FF2B5EF4-FFF2-40B4-BE49-F238E27FC236}">
                    <a16:creationId xmlns:a16="http://schemas.microsoft.com/office/drawing/2014/main" id="{ADDF725D-1217-3371-ECD4-5EF53ABCD3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7476237" y="1884977"/>
                <a:ext cx="178416" cy="17841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0486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AC49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AC49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AC49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B69B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21" grpId="0" animBg="1"/>
      <p:bldP spid="22" grpId="0"/>
      <p:bldP spid="27" grpId="0"/>
      <p:bldP spid="28" grpId="0"/>
      <p:bldP spid="29" grpId="0"/>
      <p:bldP spid="10" grpId="0" animBg="1"/>
      <p:bldP spid="32" grpId="0" animBg="1"/>
      <p:bldP spid="34" grpId="0"/>
      <p:bldP spid="36" grpId="0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23B7015-B21C-3623-155A-5FE14E8D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313E0EF-01EA-5387-DA9E-F21D3A5A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Workload Generation: HPC</a:t>
            </a:r>
          </a:p>
        </p:txBody>
      </p:sp>
      <p:pic>
        <p:nvPicPr>
          <p:cNvPr id="106" name="图片 105" descr="背景图案&#10;&#10;描述已自动生成">
            <a:extLst>
              <a:ext uri="{FF2B5EF4-FFF2-40B4-BE49-F238E27FC236}">
                <a16:creationId xmlns:a16="http://schemas.microsoft.com/office/drawing/2014/main" id="{C9B0DDB9-BEC7-A3DD-DA9A-80FF1BBF6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06" y="-1118460"/>
            <a:ext cx="11424987" cy="469803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DAAED769-63C9-DB1A-782C-2E5E4F4DE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04" y="-560707"/>
            <a:ext cx="11424987" cy="428457"/>
          </a:xfrm>
          <a:prstGeom prst="rect">
            <a:avLst/>
          </a:prstGeom>
        </p:spPr>
      </p:pic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2B6398E9-B437-2B98-D83F-CBE8CEE5CB06}"/>
              </a:ext>
            </a:extLst>
          </p:cNvPr>
          <p:cNvGrpSpPr/>
          <p:nvPr/>
        </p:nvGrpSpPr>
        <p:grpSpPr>
          <a:xfrm>
            <a:off x="3843263" y="1304764"/>
            <a:ext cx="4505473" cy="1332148"/>
            <a:chOff x="152931" y="2653795"/>
            <a:chExt cx="5230673" cy="1332148"/>
          </a:xfrm>
        </p:grpSpPr>
        <p:sp>
          <p:nvSpPr>
            <p:cNvPr id="111" name="圆角矩形 110">
              <a:extLst>
                <a:ext uri="{FF2B5EF4-FFF2-40B4-BE49-F238E27FC236}">
                  <a16:creationId xmlns:a16="http://schemas.microsoft.com/office/drawing/2014/main" id="{680C8B17-6081-435C-1C66-9178227E303B}"/>
                </a:ext>
              </a:extLst>
            </p:cNvPr>
            <p:cNvSpPr/>
            <p:nvPr/>
          </p:nvSpPr>
          <p:spPr>
            <a:xfrm>
              <a:off x="152931" y="2961863"/>
              <a:ext cx="5230673" cy="1024080"/>
            </a:xfrm>
            <a:prstGeom prst="roundRect">
              <a:avLst>
                <a:gd name="adj" fmla="val 5285"/>
              </a:avLst>
            </a:prstGeom>
            <a:solidFill>
              <a:srgbClr val="F7D3A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altLang="zh-CN" sz="1100" err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MPI_Init</a:t>
              </a:r>
              <a:r>
                <a:rPr lang="en-GB" altLang="zh-CN" sz="1100">
                  <a:solidFill>
                    <a:srgbClr val="009900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(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NULL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,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NULL</a:t>
              </a:r>
              <a:r>
                <a:rPr lang="en-GB" altLang="zh-CN" sz="1100">
                  <a:solidFill>
                    <a:srgbClr val="009900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)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;</a:t>
              </a:r>
            </a:p>
            <a:p>
              <a:r>
                <a:rPr lang="en-GB" altLang="zh-CN" sz="1100" err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MPI_Comm_size</a:t>
              </a:r>
              <a:r>
                <a:rPr lang="en-GB" altLang="zh-CN" sz="1100">
                  <a:solidFill>
                    <a:srgbClr val="009900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(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MPI_COMM_WORLD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,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&amp;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size</a:t>
              </a:r>
              <a:r>
                <a:rPr lang="en-GB" altLang="zh-CN" sz="1100">
                  <a:solidFill>
                    <a:srgbClr val="009900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)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;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GB" altLang="zh-CN" sz="1100" err="1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MPI_Irecv</a:t>
              </a:r>
              <a:r>
                <a:rPr lang="en-GB" altLang="zh-CN" sz="1100">
                  <a:solidFill>
                    <a:srgbClr val="009900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(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&amp;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received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,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GB" altLang="zh-CN" sz="1100">
                  <a:solidFill>
                    <a:srgbClr val="0000DD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1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,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MPI_INT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,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SENDER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,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GB" altLang="zh-CN" sz="1100">
                  <a:solidFill>
                    <a:srgbClr val="0000DD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0</a:t>
              </a:r>
              <a:r>
                <a:rPr lang="en-GB" altLang="zh-CN" sz="1100">
                  <a:solidFill>
                    <a:srgbClr val="339933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, </a:t>
              </a:r>
            </a:p>
            <a:p>
              <a:r>
                <a:rPr lang="en-GB" altLang="zh-CN" sz="1100">
                  <a:solidFill>
                    <a:srgbClr val="339933"/>
                  </a:solidFill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         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MPI_COMM_WORLD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,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 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&amp;</a:t>
              </a:r>
              <a:r>
                <a:rPr lang="en-GB" altLang="zh-CN" sz="11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request</a:t>
              </a:r>
              <a:r>
                <a:rPr lang="en-GB" altLang="zh-CN" sz="1100">
                  <a:solidFill>
                    <a:srgbClr val="009900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)</a:t>
              </a:r>
              <a:r>
                <a:rPr lang="en-GB" altLang="zh-CN" sz="1100">
                  <a:solidFill>
                    <a:srgbClr val="339933"/>
                  </a:solidFill>
                  <a:effectLst/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rPr>
                <a:t>;</a:t>
              </a:r>
              <a:endParaRPr lang="en-US" sz="110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endParaRPr>
            </a:p>
          </p:txBody>
        </p:sp>
        <p:sp>
          <p:nvSpPr>
            <p:cNvPr id="112" name="Rectangle: Top Corners Rounded 25">
              <a:extLst>
                <a:ext uri="{FF2B5EF4-FFF2-40B4-BE49-F238E27FC236}">
                  <a16:creationId xmlns:a16="http://schemas.microsoft.com/office/drawing/2014/main" id="{E00626A5-C16C-5975-6D3B-094F60AE2615}"/>
                </a:ext>
              </a:extLst>
            </p:cNvPr>
            <p:cNvSpPr/>
            <p:nvPr/>
          </p:nvSpPr>
          <p:spPr>
            <a:xfrm>
              <a:off x="152931" y="2653795"/>
              <a:ext cx="5230673" cy="396044"/>
            </a:xfrm>
            <a:prstGeom prst="round2SameRect">
              <a:avLst/>
            </a:prstGeom>
            <a:solidFill>
              <a:srgbClr val="F7B26B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MPI Program</a:t>
              </a:r>
              <a:endParaRPr lang="en-CH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8E915DF7-6B4F-0A2C-58EF-239B4F0A250E}"/>
              </a:ext>
            </a:extLst>
          </p:cNvPr>
          <p:cNvGrpSpPr/>
          <p:nvPr/>
        </p:nvGrpSpPr>
        <p:grpSpPr>
          <a:xfrm>
            <a:off x="3843260" y="3071454"/>
            <a:ext cx="4505473" cy="1312113"/>
            <a:chOff x="739313" y="3328667"/>
            <a:chExt cx="4505473" cy="1312113"/>
          </a:xfrm>
        </p:grpSpPr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7DF6FE9D-0683-4A2C-C185-96CB588816CF}"/>
                </a:ext>
              </a:extLst>
            </p:cNvPr>
            <p:cNvGrpSpPr/>
            <p:nvPr/>
          </p:nvGrpSpPr>
          <p:grpSpPr>
            <a:xfrm>
              <a:off x="739313" y="3328667"/>
              <a:ext cx="4505473" cy="1312113"/>
              <a:chOff x="229852" y="2590054"/>
              <a:chExt cx="6241725" cy="1356665"/>
            </a:xfrm>
          </p:grpSpPr>
          <p:sp>
            <p:nvSpPr>
              <p:cNvPr id="124" name="圆角矩形 123">
                <a:extLst>
                  <a:ext uri="{FF2B5EF4-FFF2-40B4-BE49-F238E27FC236}">
                    <a16:creationId xmlns:a16="http://schemas.microsoft.com/office/drawing/2014/main" id="{175249A9-3463-1EB5-A327-553F74F9F069}"/>
                  </a:ext>
                </a:extLst>
              </p:cNvPr>
              <p:cNvSpPr/>
              <p:nvPr/>
            </p:nvSpPr>
            <p:spPr>
              <a:xfrm>
                <a:off x="229852" y="2961860"/>
                <a:ext cx="6241725" cy="984859"/>
              </a:xfrm>
              <a:prstGeom prst="roundRect">
                <a:avLst>
                  <a:gd name="adj" fmla="val 5285"/>
                </a:avLst>
              </a:prstGeom>
              <a:solidFill>
                <a:srgbClr val="CCF2D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9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endParaRPr>
              </a:p>
            </p:txBody>
          </p:sp>
          <p:sp>
            <p:nvSpPr>
              <p:cNvPr id="125" name="Rectangle: Top Corners Rounded 25">
                <a:extLst>
                  <a:ext uri="{FF2B5EF4-FFF2-40B4-BE49-F238E27FC236}">
                    <a16:creationId xmlns:a16="http://schemas.microsoft.com/office/drawing/2014/main" id="{F3562751-F1F3-5C62-7AFB-72EB6074D354}"/>
                  </a:ext>
                </a:extLst>
              </p:cNvPr>
              <p:cNvSpPr/>
              <p:nvPr/>
            </p:nvSpPr>
            <p:spPr>
              <a:xfrm>
                <a:off x="229852" y="2590054"/>
                <a:ext cx="6241725" cy="409446"/>
              </a:xfrm>
              <a:prstGeom prst="round2SameRect">
                <a:avLst/>
              </a:prstGeom>
              <a:solidFill>
                <a:srgbClr val="4DCB7A"/>
              </a:solidFill>
              <a:ln>
                <a:noFill/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MPI Trace</a:t>
                </a:r>
                <a:endParaRPr lang="en-CH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6D12949D-B59C-CA97-EFAE-B6BDCEC6B218}"/>
                </a:ext>
              </a:extLst>
            </p:cNvPr>
            <p:cNvGrpSpPr/>
            <p:nvPr/>
          </p:nvGrpSpPr>
          <p:grpSpPr>
            <a:xfrm>
              <a:off x="739313" y="3776684"/>
              <a:ext cx="4505473" cy="771110"/>
              <a:chOff x="2325923" y="4493821"/>
              <a:chExt cx="4505473" cy="771110"/>
            </a:xfrm>
          </p:grpSpPr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30C8E977-6765-A434-F6E7-0B73357E370C}"/>
                  </a:ext>
                </a:extLst>
              </p:cNvPr>
              <p:cNvSpPr txBox="1"/>
              <p:nvPr/>
            </p:nvSpPr>
            <p:spPr>
              <a:xfrm>
                <a:off x="2325923" y="4493821"/>
                <a:ext cx="4505473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>
                    <a:latin typeface="JetBrains Mono" panose="02000009000000000000" pitchFamily="49" charset="0"/>
                    <a:ea typeface="JetBrains Mono" panose="02000009000000000000" pitchFamily="49" charset="0"/>
                    <a:cs typeface="JetBrains Mono" panose="02000009000000000000" pitchFamily="49" charset="0"/>
                  </a:rPr>
                  <a:t>MPI_Init</a:t>
                </a:r>
                <a:r>
                  <a:rPr lang="en-US" altLang="zh-CN" sz="1100">
                    <a:latin typeface="JetBrains Mono" panose="02000009000000000000" pitchFamily="49" charset="0"/>
                    <a:ea typeface="JetBrains Mono" panose="02000009000000000000" pitchFamily="49" charset="0"/>
                    <a:cs typeface="JetBrains Mono" panose="02000009000000000000" pitchFamily="49" charset="0"/>
                  </a:rPr>
                  <a:t>:0:0</a:t>
                </a:r>
              </a:p>
              <a:p>
                <a:r>
                  <a:rPr lang="en-US" altLang="zh-CN" sz="1100" b="1">
                    <a:latin typeface="JetBrains Mono" panose="02000009000000000000" pitchFamily="49" charset="0"/>
                    <a:ea typeface="JetBrains Mono" panose="02000009000000000000" pitchFamily="49" charset="0"/>
                    <a:cs typeface="JetBrains Mono" panose="02000009000000000000" pitchFamily="49" charset="0"/>
                  </a:rPr>
                  <a:t>MPI_Comm_size</a:t>
                </a:r>
                <a:r>
                  <a:rPr lang="en-US" altLang="zh-CN" sz="1100">
                    <a:latin typeface="JetBrains Mono" panose="02000009000000000000" pitchFamily="49" charset="0"/>
                    <a:ea typeface="JetBrains Mono" panose="02000009000000000000" pitchFamily="49" charset="0"/>
                    <a:cs typeface="JetBrains Mono" panose="02000009000000000000" pitchFamily="49" charset="0"/>
                  </a:rPr>
                  <a:t>:7:0:256:8</a:t>
                </a:r>
              </a:p>
              <a:p>
                <a:r>
                  <a:rPr lang="en-US" altLang="zh-CN" sz="1100" b="1">
                    <a:latin typeface="JetBrains Mono" panose="02000009000000000000" pitchFamily="49" charset="0"/>
                    <a:ea typeface="JetBrains Mono" panose="02000009000000000000" pitchFamily="49" charset="0"/>
                    <a:cs typeface="JetBrains Mono" panose="02000009000000000000" pitchFamily="49" charset="0"/>
                  </a:rPr>
                  <a:t>MPI_Irecv</a:t>
                </a:r>
                <a:r>
                  <a:rPr lang="en-US" altLang="zh-CN" sz="1100">
                    <a:latin typeface="JetBrains Mono" panose="02000009000000000000" pitchFamily="49" charset="0"/>
                    <a:ea typeface="JetBrains Mono" panose="02000009000000000000" pitchFamily="49" charset="0"/>
                    <a:cs typeface="JetBrains Mono" panose="02000009000000000000" pitchFamily="49" charset="0"/>
                  </a:rPr>
                  <a:t>:1547003:0:3500:15:1:1:5:6:1547032</a:t>
                </a:r>
              </a:p>
            </p:txBody>
          </p:sp>
          <p:sp>
            <p:nvSpPr>
              <p:cNvPr id="121" name="圆角矩形 120">
                <a:extLst>
                  <a:ext uri="{FF2B5EF4-FFF2-40B4-BE49-F238E27FC236}">
                    <a16:creationId xmlns:a16="http://schemas.microsoft.com/office/drawing/2014/main" id="{D8F1A278-3AF7-089B-D110-7F30C02267F5}"/>
                  </a:ext>
                </a:extLst>
              </p:cNvPr>
              <p:cNvSpPr/>
              <p:nvPr/>
            </p:nvSpPr>
            <p:spPr>
              <a:xfrm>
                <a:off x="3174504" y="5076110"/>
                <a:ext cx="739504" cy="188821"/>
              </a:xfrm>
              <a:prstGeom prst="roundRect">
                <a:avLst>
                  <a:gd name="adj" fmla="val 8161"/>
                </a:avLst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Start time</a:t>
                </a:r>
              </a:p>
            </p:txBody>
          </p:sp>
          <p:sp>
            <p:nvSpPr>
              <p:cNvPr id="122" name="圆角矩形 121">
                <a:extLst>
                  <a:ext uri="{FF2B5EF4-FFF2-40B4-BE49-F238E27FC236}">
                    <a16:creationId xmlns:a16="http://schemas.microsoft.com/office/drawing/2014/main" id="{023F4D72-E70C-2F25-07BA-958FAB486CE1}"/>
                  </a:ext>
                </a:extLst>
              </p:cNvPr>
              <p:cNvSpPr/>
              <p:nvPr/>
            </p:nvSpPr>
            <p:spPr>
              <a:xfrm>
                <a:off x="3938535" y="5076110"/>
                <a:ext cx="1476164" cy="188821"/>
              </a:xfrm>
              <a:prstGeom prst="roundRect">
                <a:avLst>
                  <a:gd name="adj" fmla="val 8161"/>
                </a:avLst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Other arguments</a:t>
                </a:r>
              </a:p>
            </p:txBody>
          </p:sp>
          <p:sp>
            <p:nvSpPr>
              <p:cNvPr id="123" name="圆角矩形 122">
                <a:extLst>
                  <a:ext uri="{FF2B5EF4-FFF2-40B4-BE49-F238E27FC236}">
                    <a16:creationId xmlns:a16="http://schemas.microsoft.com/office/drawing/2014/main" id="{BEED54DB-BEAE-073B-7E0D-FBCE923F0364}"/>
                  </a:ext>
                </a:extLst>
              </p:cNvPr>
              <p:cNvSpPr/>
              <p:nvPr/>
            </p:nvSpPr>
            <p:spPr>
              <a:xfrm>
                <a:off x="5439226" y="5076110"/>
                <a:ext cx="688896" cy="188821"/>
              </a:xfrm>
              <a:prstGeom prst="roundRect">
                <a:avLst>
                  <a:gd name="adj" fmla="val 8161"/>
                </a:avLst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End time</a:t>
                </a:r>
              </a:p>
            </p:txBody>
          </p:sp>
        </p:grpSp>
      </p:grpSp>
      <p:grpSp>
        <p:nvGrpSpPr>
          <p:cNvPr id="200" name="组合 199">
            <a:extLst>
              <a:ext uri="{FF2B5EF4-FFF2-40B4-BE49-F238E27FC236}">
                <a16:creationId xmlns:a16="http://schemas.microsoft.com/office/drawing/2014/main" id="{0FAC6213-9717-9D4C-9E66-9ECEEDDB4FFA}"/>
              </a:ext>
            </a:extLst>
          </p:cNvPr>
          <p:cNvGrpSpPr/>
          <p:nvPr/>
        </p:nvGrpSpPr>
        <p:grpSpPr>
          <a:xfrm>
            <a:off x="3843260" y="4860895"/>
            <a:ext cx="4505473" cy="1312113"/>
            <a:chOff x="3843260" y="4860895"/>
            <a:chExt cx="4505473" cy="1312113"/>
          </a:xfrm>
        </p:grpSpPr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513D524F-5D8B-68E3-4897-DA1C632C1B32}"/>
                </a:ext>
              </a:extLst>
            </p:cNvPr>
            <p:cNvGrpSpPr/>
            <p:nvPr/>
          </p:nvGrpSpPr>
          <p:grpSpPr>
            <a:xfrm>
              <a:off x="3843260" y="4860895"/>
              <a:ext cx="4505473" cy="1312113"/>
              <a:chOff x="229852" y="2590054"/>
              <a:chExt cx="6241725" cy="1356665"/>
            </a:xfrm>
          </p:grpSpPr>
          <p:sp>
            <p:nvSpPr>
              <p:cNvPr id="133" name="圆角矩形 132">
                <a:extLst>
                  <a:ext uri="{FF2B5EF4-FFF2-40B4-BE49-F238E27FC236}">
                    <a16:creationId xmlns:a16="http://schemas.microsoft.com/office/drawing/2014/main" id="{B535685D-7C56-53F0-1256-188C7645C695}"/>
                  </a:ext>
                </a:extLst>
              </p:cNvPr>
              <p:cNvSpPr/>
              <p:nvPr/>
            </p:nvSpPr>
            <p:spPr>
              <a:xfrm>
                <a:off x="229852" y="2961860"/>
                <a:ext cx="6241725" cy="984859"/>
              </a:xfrm>
              <a:prstGeom prst="roundRect">
                <a:avLst>
                  <a:gd name="adj" fmla="val 5285"/>
                </a:avLst>
              </a:prstGeom>
              <a:solidFill>
                <a:srgbClr val="CCF2D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900">
                  <a:latin typeface="JetBrains Mono" panose="02000009000000000000" pitchFamily="49" charset="0"/>
                  <a:ea typeface="JetBrains Mono" panose="02000009000000000000" pitchFamily="49" charset="0"/>
                  <a:cs typeface="JetBrains Mono" panose="02000009000000000000" pitchFamily="49" charset="0"/>
                </a:endParaRPr>
              </a:p>
            </p:txBody>
          </p:sp>
          <p:sp>
            <p:nvSpPr>
              <p:cNvPr id="134" name="Rectangle: Top Corners Rounded 25">
                <a:extLst>
                  <a:ext uri="{FF2B5EF4-FFF2-40B4-BE49-F238E27FC236}">
                    <a16:creationId xmlns:a16="http://schemas.microsoft.com/office/drawing/2014/main" id="{BE873F1A-8A12-0480-2EAC-7565613F9BD9}"/>
                  </a:ext>
                </a:extLst>
              </p:cNvPr>
              <p:cNvSpPr/>
              <p:nvPr/>
            </p:nvSpPr>
            <p:spPr>
              <a:xfrm>
                <a:off x="229852" y="2590054"/>
                <a:ext cx="6241725" cy="409446"/>
              </a:xfrm>
              <a:prstGeom prst="round2SameRect">
                <a:avLst/>
              </a:prstGeom>
              <a:solidFill>
                <a:srgbClr val="4DCB7A"/>
              </a:solidFill>
              <a:ln>
                <a:noFill/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GOAL Schedule</a:t>
                </a:r>
                <a:endParaRPr lang="en-CH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086E21B2-6524-42A4-DE22-33A46C9CFA41}"/>
                </a:ext>
              </a:extLst>
            </p:cNvPr>
            <p:cNvGrpSpPr/>
            <p:nvPr/>
          </p:nvGrpSpPr>
          <p:grpSpPr>
            <a:xfrm>
              <a:off x="4766125" y="5334139"/>
              <a:ext cx="2855663" cy="725219"/>
              <a:chOff x="3990166" y="5343018"/>
              <a:chExt cx="2855663" cy="725219"/>
            </a:xfrm>
          </p:grpSpPr>
          <p:grpSp>
            <p:nvGrpSpPr>
              <p:cNvPr id="177" name="组合 176">
                <a:extLst>
                  <a:ext uri="{FF2B5EF4-FFF2-40B4-BE49-F238E27FC236}">
                    <a16:creationId xmlns:a16="http://schemas.microsoft.com/office/drawing/2014/main" id="{39E9593B-3757-805C-0EEA-C099F81F19E2}"/>
                  </a:ext>
                </a:extLst>
              </p:cNvPr>
              <p:cNvGrpSpPr/>
              <p:nvPr/>
            </p:nvGrpSpPr>
            <p:grpSpPr>
              <a:xfrm>
                <a:off x="4825161" y="5343018"/>
                <a:ext cx="304976" cy="725219"/>
                <a:chOff x="5130795" y="5352342"/>
                <a:chExt cx="304976" cy="7252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椭圆 161">
                      <a:extLst>
                        <a:ext uri="{FF2B5EF4-FFF2-40B4-BE49-F238E27FC236}">
                          <a16:creationId xmlns:a16="http://schemas.microsoft.com/office/drawing/2014/main" id="{27FAFE99-AC3B-FE13-4BAA-37C068036C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5218" y="5352342"/>
                      <a:ext cx="300553" cy="300553"/>
                    </a:xfrm>
                    <a:prstGeom prst="ellipse">
                      <a:avLst/>
                    </a:prstGeom>
                    <a:solidFill>
                      <a:srgbClr val="52B04A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162" name="椭圆 161">
                      <a:extLst>
                        <a:ext uri="{FF2B5EF4-FFF2-40B4-BE49-F238E27FC236}">
                          <a16:creationId xmlns:a16="http://schemas.microsoft.com/office/drawing/2014/main" id="{27FAFE99-AC3B-FE13-4BAA-37C068036C7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5218" y="5352342"/>
                      <a:ext cx="300553" cy="300553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椭圆 162">
                      <a:extLst>
                        <a:ext uri="{FF2B5EF4-FFF2-40B4-BE49-F238E27FC236}">
                          <a16:creationId xmlns:a16="http://schemas.microsoft.com/office/drawing/2014/main" id="{9FDA6032-1A5C-B96D-3DFC-74CD46E5C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0795" y="5777008"/>
                      <a:ext cx="300553" cy="300553"/>
                    </a:xfrm>
                    <a:prstGeom prst="ellipse">
                      <a:avLst/>
                    </a:prstGeom>
                    <a:pattFill prst="pct80">
                      <a:fgClr>
                        <a:srgbClr val="52B04A"/>
                      </a:fgClr>
                      <a:bgClr>
                        <a:schemeClr val="bg1"/>
                      </a:bgClr>
                    </a:patt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163" name="椭圆 162">
                      <a:extLst>
                        <a:ext uri="{FF2B5EF4-FFF2-40B4-BE49-F238E27FC236}">
                          <a16:creationId xmlns:a16="http://schemas.microsoft.com/office/drawing/2014/main" id="{9FDA6032-1A5C-B96D-3DFC-74CD46E5C71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0795" y="5777008"/>
                      <a:ext cx="300553" cy="300553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椭圆 160">
                    <a:extLst>
                      <a:ext uri="{FF2B5EF4-FFF2-40B4-BE49-F238E27FC236}">
                        <a16:creationId xmlns:a16="http://schemas.microsoft.com/office/drawing/2014/main" id="{3FFB2E52-2EF6-92C5-5378-ED6619D7F07B}"/>
                      </a:ext>
                    </a:extLst>
                  </p:cNvPr>
                  <p:cNvSpPr/>
                  <p:nvPr/>
                </p:nvSpPr>
                <p:spPr>
                  <a:xfrm>
                    <a:off x="3990166" y="5555351"/>
                    <a:ext cx="300553" cy="300553"/>
                  </a:xfrm>
                  <a:prstGeom prst="ellipse">
                    <a:avLst/>
                  </a:prstGeom>
                  <a:solidFill>
                    <a:srgbClr val="52B04A"/>
                  </a:solid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200"/>
                  </a:p>
                </p:txBody>
              </p:sp>
            </mc:Choice>
            <mc:Fallback xmlns="">
              <p:sp>
                <p:nvSpPr>
                  <p:cNvPr id="161" name="椭圆 160">
                    <a:extLst>
                      <a:ext uri="{FF2B5EF4-FFF2-40B4-BE49-F238E27FC236}">
                        <a16:creationId xmlns:a16="http://schemas.microsoft.com/office/drawing/2014/main" id="{3FFB2E52-2EF6-92C5-5378-ED6619D7F0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0166" y="5555351"/>
                    <a:ext cx="300553" cy="300553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椭圆 163">
                    <a:extLst>
                      <a:ext uri="{FF2B5EF4-FFF2-40B4-BE49-F238E27FC236}">
                        <a16:creationId xmlns:a16="http://schemas.microsoft.com/office/drawing/2014/main" id="{D68751EB-6A41-E31B-4821-35DA7B3D5643}"/>
                      </a:ext>
                    </a:extLst>
                  </p:cNvPr>
                  <p:cNvSpPr/>
                  <p:nvPr/>
                </p:nvSpPr>
                <p:spPr>
                  <a:xfrm>
                    <a:off x="5599463" y="5555351"/>
                    <a:ext cx="300553" cy="300553"/>
                  </a:xfrm>
                  <a:prstGeom prst="ellipse">
                    <a:avLst/>
                  </a:prstGeom>
                  <a:solidFill>
                    <a:srgbClr val="52B04A"/>
                  </a:solid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/>
                  </a:p>
                </p:txBody>
              </p:sp>
            </mc:Choice>
            <mc:Fallback xmlns="">
              <p:sp>
                <p:nvSpPr>
                  <p:cNvPr id="164" name="椭圆 163">
                    <a:extLst>
                      <a:ext uri="{FF2B5EF4-FFF2-40B4-BE49-F238E27FC236}">
                        <a16:creationId xmlns:a16="http://schemas.microsoft.com/office/drawing/2014/main" id="{D68751EB-6A41-E31B-4821-35DA7B3D56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9463" y="5555351"/>
                    <a:ext cx="300553" cy="300553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椭圆 164">
                    <a:extLst>
                      <a:ext uri="{FF2B5EF4-FFF2-40B4-BE49-F238E27FC236}">
                        <a16:creationId xmlns:a16="http://schemas.microsoft.com/office/drawing/2014/main" id="{21EA128F-0564-286C-2CEF-95D4BFD9939C}"/>
                      </a:ext>
                    </a:extLst>
                  </p:cNvPr>
                  <p:cNvSpPr/>
                  <p:nvPr/>
                </p:nvSpPr>
                <p:spPr>
                  <a:xfrm>
                    <a:off x="6545276" y="5553236"/>
                    <a:ext cx="300553" cy="300553"/>
                  </a:xfrm>
                  <a:prstGeom prst="ellipse">
                    <a:avLst/>
                  </a:prstGeom>
                  <a:pattFill prst="pct80">
                    <a:fgClr>
                      <a:srgbClr val="52B04A"/>
                    </a:fgClr>
                    <a:bgClr>
                      <a:schemeClr val="bg1"/>
                    </a:bgClr>
                  </a:patt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1200"/>
                  </a:p>
                </p:txBody>
              </p:sp>
            </mc:Choice>
            <mc:Fallback xmlns="">
              <p:sp>
                <p:nvSpPr>
                  <p:cNvPr id="165" name="椭圆 164">
                    <a:extLst>
                      <a:ext uri="{FF2B5EF4-FFF2-40B4-BE49-F238E27FC236}">
                        <a16:creationId xmlns:a16="http://schemas.microsoft.com/office/drawing/2014/main" id="{21EA128F-0564-286C-2CEF-95D4BFD993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276" y="5553236"/>
                    <a:ext cx="300553" cy="300553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6" name="直线箭头连接符 165">
                <a:extLst>
                  <a:ext uri="{FF2B5EF4-FFF2-40B4-BE49-F238E27FC236}">
                    <a16:creationId xmlns:a16="http://schemas.microsoft.com/office/drawing/2014/main" id="{F13FDBB2-4639-C144-E87B-E8EF07811087}"/>
                  </a:ext>
                </a:extLst>
              </p:cNvPr>
              <p:cNvCxnSpPr>
                <a:cxnSpLocks/>
                <a:stCxn id="161" idx="7"/>
                <a:endCxn id="162" idx="2"/>
              </p:cNvCxnSpPr>
              <p:nvPr/>
            </p:nvCxnSpPr>
            <p:spPr>
              <a:xfrm flipV="1">
                <a:off x="4246704" y="5493295"/>
                <a:ext cx="582880" cy="1060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线箭头连接符 166">
                <a:extLst>
                  <a:ext uri="{FF2B5EF4-FFF2-40B4-BE49-F238E27FC236}">
                    <a16:creationId xmlns:a16="http://schemas.microsoft.com/office/drawing/2014/main" id="{468F7E9A-986F-9EBE-9B80-412DC3A6D814}"/>
                  </a:ext>
                </a:extLst>
              </p:cNvPr>
              <p:cNvCxnSpPr>
                <a:cxnSpLocks/>
                <a:stCxn id="161" idx="5"/>
                <a:endCxn id="163" idx="2"/>
              </p:cNvCxnSpPr>
              <p:nvPr/>
            </p:nvCxnSpPr>
            <p:spPr>
              <a:xfrm>
                <a:off x="4246704" y="5811889"/>
                <a:ext cx="578457" cy="1060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线箭头连接符 169">
                <a:extLst>
                  <a:ext uri="{FF2B5EF4-FFF2-40B4-BE49-F238E27FC236}">
                    <a16:creationId xmlns:a16="http://schemas.microsoft.com/office/drawing/2014/main" id="{6539C98A-D758-CF70-D637-88A933F4A913}"/>
                  </a:ext>
                </a:extLst>
              </p:cNvPr>
              <p:cNvCxnSpPr>
                <a:cxnSpLocks/>
                <a:stCxn id="164" idx="6"/>
                <a:endCxn id="165" idx="2"/>
              </p:cNvCxnSpPr>
              <p:nvPr/>
            </p:nvCxnSpPr>
            <p:spPr>
              <a:xfrm flipV="1">
                <a:off x="5900016" y="5703513"/>
                <a:ext cx="645260" cy="21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线箭头连接符 182">
                <a:extLst>
                  <a:ext uri="{FF2B5EF4-FFF2-40B4-BE49-F238E27FC236}">
                    <a16:creationId xmlns:a16="http://schemas.microsoft.com/office/drawing/2014/main" id="{B388A737-BE55-6F5C-F12A-32F98CEA5A36}"/>
                  </a:ext>
                </a:extLst>
              </p:cNvPr>
              <p:cNvCxnSpPr>
                <a:cxnSpLocks/>
                <a:stCxn id="162" idx="6"/>
                <a:endCxn id="164" idx="1"/>
              </p:cNvCxnSpPr>
              <p:nvPr/>
            </p:nvCxnSpPr>
            <p:spPr>
              <a:xfrm>
                <a:off x="5130137" y="5493295"/>
                <a:ext cx="513341" cy="1060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线箭头连接符 185">
                <a:extLst>
                  <a:ext uri="{FF2B5EF4-FFF2-40B4-BE49-F238E27FC236}">
                    <a16:creationId xmlns:a16="http://schemas.microsoft.com/office/drawing/2014/main" id="{DA0F2DE2-F616-9CE4-C8C9-B12DA3BE85BB}"/>
                  </a:ext>
                </a:extLst>
              </p:cNvPr>
              <p:cNvCxnSpPr>
                <a:cxnSpLocks/>
                <a:stCxn id="163" idx="6"/>
                <a:endCxn id="164" idx="3"/>
              </p:cNvCxnSpPr>
              <p:nvPr/>
            </p:nvCxnSpPr>
            <p:spPr>
              <a:xfrm flipV="1">
                <a:off x="5125714" y="5811889"/>
                <a:ext cx="517764" cy="1060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" name="右箭头 193">
            <a:extLst>
              <a:ext uri="{FF2B5EF4-FFF2-40B4-BE49-F238E27FC236}">
                <a16:creationId xmlns:a16="http://schemas.microsoft.com/office/drawing/2014/main" id="{F5688006-0238-6AAF-550B-CC341C640B78}"/>
              </a:ext>
            </a:extLst>
          </p:cNvPr>
          <p:cNvSpPr/>
          <p:nvPr/>
        </p:nvSpPr>
        <p:spPr>
          <a:xfrm rot="5400000">
            <a:off x="5818419" y="2383667"/>
            <a:ext cx="519156" cy="856421"/>
          </a:xfrm>
          <a:prstGeom prst="rightArrow">
            <a:avLst/>
          </a:prstGeom>
          <a:solidFill>
            <a:srgbClr val="F8D4A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95" name="右箭头 194">
            <a:extLst>
              <a:ext uri="{FF2B5EF4-FFF2-40B4-BE49-F238E27FC236}">
                <a16:creationId xmlns:a16="http://schemas.microsoft.com/office/drawing/2014/main" id="{03F5A8BB-56B8-9507-A7D2-45F23687ACDE}"/>
              </a:ext>
            </a:extLst>
          </p:cNvPr>
          <p:cNvSpPr/>
          <p:nvPr/>
        </p:nvSpPr>
        <p:spPr>
          <a:xfrm rot="5400000">
            <a:off x="5848856" y="4185548"/>
            <a:ext cx="494277" cy="856421"/>
          </a:xfrm>
          <a:prstGeom prst="rightArrow">
            <a:avLst/>
          </a:prstGeom>
          <a:solidFill>
            <a:srgbClr val="CCF2D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28311A7C-1A2D-2595-0BBF-B331DF334AE6}"/>
              </a:ext>
            </a:extLst>
          </p:cNvPr>
          <p:cNvGrpSpPr/>
          <p:nvPr/>
        </p:nvGrpSpPr>
        <p:grpSpPr>
          <a:xfrm>
            <a:off x="6506208" y="2412350"/>
            <a:ext cx="4810372" cy="642053"/>
            <a:chOff x="-302340" y="1388676"/>
            <a:chExt cx="4810372" cy="642053"/>
          </a:xfrm>
          <a:solidFill>
            <a:schemeClr val="bg1">
              <a:lumMod val="95000"/>
            </a:schemeClr>
          </a:solidFill>
        </p:grpSpPr>
        <p:sp>
          <p:nvSpPr>
            <p:cNvPr id="197" name="下箭头 196">
              <a:extLst>
                <a:ext uri="{FF2B5EF4-FFF2-40B4-BE49-F238E27FC236}">
                  <a16:creationId xmlns:a16="http://schemas.microsoft.com/office/drawing/2014/main" id="{DB5DF1E2-B01C-051B-A854-14F061AAA0D9}"/>
                </a:ext>
              </a:extLst>
            </p:cNvPr>
            <p:cNvSpPr/>
            <p:nvPr/>
          </p:nvSpPr>
          <p:spPr>
            <a:xfrm rot="5400000">
              <a:off x="610911" y="827638"/>
              <a:ext cx="199284" cy="202578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圆角矩形 197">
              <a:extLst>
                <a:ext uri="{FF2B5EF4-FFF2-40B4-BE49-F238E27FC236}">
                  <a16:creationId xmlns:a16="http://schemas.microsoft.com/office/drawing/2014/main" id="{A8FCDFAF-CF21-4E40-0AE7-9987318870C0}"/>
                </a:ext>
              </a:extLst>
            </p:cNvPr>
            <p:cNvSpPr/>
            <p:nvPr/>
          </p:nvSpPr>
          <p:spPr>
            <a:xfrm>
              <a:off x="1603937" y="1388676"/>
              <a:ext cx="2904095" cy="6420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Program traced with </a:t>
              </a:r>
              <a:r>
                <a:rPr lang="en-US" altLang="zh-CN" sz="1400" b="1" err="1">
                  <a:solidFill>
                    <a:srgbClr val="F7B26B"/>
                  </a:solidFill>
                </a:rPr>
                <a:t>liballprof</a:t>
              </a:r>
              <a:r>
                <a:rPr lang="en-US" altLang="zh-CN" sz="1400">
                  <a:solidFill>
                    <a:schemeClr val="tx1"/>
                  </a:solidFill>
                </a:rPr>
                <a:t> [1] relying on the PMPI interface</a:t>
              </a:r>
            </a:p>
          </p:txBody>
        </p:sp>
      </p:grpSp>
      <p:sp>
        <p:nvSpPr>
          <p:cNvPr id="199" name="圆角矩形 198">
            <a:extLst>
              <a:ext uri="{FF2B5EF4-FFF2-40B4-BE49-F238E27FC236}">
                <a16:creationId xmlns:a16="http://schemas.microsoft.com/office/drawing/2014/main" id="{2AFCCF7C-44AF-6734-4AC8-1446E2A7750E}"/>
              </a:ext>
            </a:extLst>
          </p:cNvPr>
          <p:cNvSpPr/>
          <p:nvPr/>
        </p:nvSpPr>
        <p:spPr>
          <a:xfrm>
            <a:off x="191344" y="6367384"/>
            <a:ext cx="6660740" cy="337655"/>
          </a:xfrm>
          <a:prstGeom prst="roundRect">
            <a:avLst>
              <a:gd name="adj" fmla="val 97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GB" altLang="zh-CN" sz="1200" b="0" i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Hoefler</a:t>
            </a:r>
            <a:r>
              <a:rPr lang="en-GB" altLang="zh-CN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</a:t>
            </a:r>
            <a:r>
              <a:rPr lang="en-GB" altLang="zh-CN"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(2010). LogGOPSim: simulating large-scale applications in the </a:t>
            </a:r>
            <a:r>
              <a:rPr lang="en-GB" altLang="zh-CN" sz="1200" b="0" i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LogGOPS</a:t>
            </a:r>
            <a:r>
              <a:rPr lang="en-GB" altLang="zh-CN"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model. </a:t>
            </a:r>
            <a:r>
              <a:rPr lang="en-GB" altLang="zh-CN" sz="1200" b="0" i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HPDC</a:t>
            </a:r>
            <a:endParaRPr lang="en-GB" altLang="zh-CN" sz="1200" b="0" i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FB7C8566-A83A-6F33-C849-66217133369E}"/>
              </a:ext>
            </a:extLst>
          </p:cNvPr>
          <p:cNvGrpSpPr/>
          <p:nvPr/>
        </p:nvGrpSpPr>
        <p:grpSpPr>
          <a:xfrm>
            <a:off x="6524205" y="4169416"/>
            <a:ext cx="4810372" cy="642053"/>
            <a:chOff x="-302340" y="1388676"/>
            <a:chExt cx="4810372" cy="642053"/>
          </a:xfrm>
          <a:solidFill>
            <a:schemeClr val="bg1">
              <a:lumMod val="95000"/>
            </a:schemeClr>
          </a:solidFill>
        </p:grpSpPr>
        <p:sp>
          <p:nvSpPr>
            <p:cNvPr id="202" name="下箭头 201">
              <a:extLst>
                <a:ext uri="{FF2B5EF4-FFF2-40B4-BE49-F238E27FC236}">
                  <a16:creationId xmlns:a16="http://schemas.microsoft.com/office/drawing/2014/main" id="{61394918-B802-5831-638B-2F08D314510B}"/>
                </a:ext>
              </a:extLst>
            </p:cNvPr>
            <p:cNvSpPr/>
            <p:nvPr/>
          </p:nvSpPr>
          <p:spPr>
            <a:xfrm rot="5400000">
              <a:off x="610911" y="827638"/>
              <a:ext cx="199284" cy="202578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圆角矩形 202">
              <a:extLst>
                <a:ext uri="{FF2B5EF4-FFF2-40B4-BE49-F238E27FC236}">
                  <a16:creationId xmlns:a16="http://schemas.microsoft.com/office/drawing/2014/main" id="{1C80D1C4-8C3A-3D9C-CE98-00BCC1B31249}"/>
                </a:ext>
              </a:extLst>
            </p:cNvPr>
            <p:cNvSpPr/>
            <p:nvPr/>
          </p:nvSpPr>
          <p:spPr>
            <a:xfrm>
              <a:off x="1603937" y="1388676"/>
              <a:ext cx="2904095" cy="6420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GOAL generated with </a:t>
              </a:r>
              <a:r>
                <a:rPr lang="en-US" altLang="zh-CN" sz="1400" b="1" err="1">
                  <a:solidFill>
                    <a:srgbClr val="F7B26B"/>
                  </a:solidFill>
                </a:rPr>
                <a:t>Schedgen</a:t>
              </a:r>
              <a:r>
                <a:rPr lang="en-US" altLang="zh-CN" sz="1400">
                  <a:solidFill>
                    <a:schemeClr val="tx1"/>
                  </a:solidFill>
                </a:rPr>
                <a:t> [1]</a:t>
              </a:r>
            </a:p>
          </p:txBody>
        </p:sp>
      </p:grpSp>
      <p:sp>
        <p:nvSpPr>
          <p:cNvPr id="206" name="圆角矩形标注 205">
            <a:extLst>
              <a:ext uri="{FF2B5EF4-FFF2-40B4-BE49-F238E27FC236}">
                <a16:creationId xmlns:a16="http://schemas.microsoft.com/office/drawing/2014/main" id="{A1351978-4D24-28D2-053E-6C23367B7C07}"/>
              </a:ext>
            </a:extLst>
          </p:cNvPr>
          <p:cNvSpPr/>
          <p:nvPr/>
        </p:nvSpPr>
        <p:spPr>
          <a:xfrm>
            <a:off x="1431150" y="4620728"/>
            <a:ext cx="2904095" cy="737483"/>
          </a:xfrm>
          <a:prstGeom prst="wedgeRoundRectCallout">
            <a:avLst>
              <a:gd name="adj1" fmla="val 61956"/>
              <a:gd name="adj2" fmla="val 8008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Computation inferred from timestamps between consecutive MPI operations</a:t>
            </a:r>
          </a:p>
        </p:txBody>
      </p:sp>
      <p:sp>
        <p:nvSpPr>
          <p:cNvPr id="207" name="圆角矩形标注 206">
            <a:extLst>
              <a:ext uri="{FF2B5EF4-FFF2-40B4-BE49-F238E27FC236}">
                <a16:creationId xmlns:a16="http://schemas.microsoft.com/office/drawing/2014/main" id="{0B3B1F45-9239-F300-B79D-418FC1516E2E}"/>
              </a:ext>
            </a:extLst>
          </p:cNvPr>
          <p:cNvSpPr/>
          <p:nvPr/>
        </p:nvSpPr>
        <p:spPr>
          <a:xfrm>
            <a:off x="8536814" y="5186770"/>
            <a:ext cx="2904095" cy="867770"/>
          </a:xfrm>
          <a:prstGeom prst="wedgeRoundRectCallout">
            <a:avLst>
              <a:gd name="adj1" fmla="val -79191"/>
              <a:gd name="adj2" fmla="val 1014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Collectives decomposed into individual </a:t>
            </a:r>
            <a:r>
              <a:rPr lang="en-US" altLang="zh-CN" sz="1400" b="1">
                <a:solidFill>
                  <a:srgbClr val="F7B26B"/>
                </a:solidFill>
              </a:rPr>
              <a:t>sends</a:t>
            </a:r>
            <a:r>
              <a:rPr lang="en-US" altLang="zh-CN" sz="1400">
                <a:solidFill>
                  <a:schemeClr val="tx1"/>
                </a:solidFill>
              </a:rPr>
              <a:t> and </a:t>
            </a:r>
            <a:r>
              <a:rPr lang="en-US" altLang="zh-CN" sz="1400" b="1">
                <a:solidFill>
                  <a:srgbClr val="F7B26B"/>
                </a:solidFill>
              </a:rPr>
              <a:t>receives</a:t>
            </a:r>
          </a:p>
        </p:txBody>
      </p:sp>
    </p:spTree>
    <p:extLst>
      <p:ext uri="{BB962C8B-B14F-4D97-AF65-F5344CB8AC3E}">
        <p14:creationId xmlns:p14="http://schemas.microsoft.com/office/powerpoint/2010/main" val="3562927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4FADA51-BF40-B418-F586-56B0EDDD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F0231FA-4675-E83F-2292-F8FED386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Workload Generation</a:t>
            </a:r>
            <a:r>
              <a:rPr lang="en-US"/>
              <a:t>: AI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A224D82-F8E7-9BCF-CDC3-F2CE3C8F6A07}"/>
              </a:ext>
            </a:extLst>
          </p:cNvPr>
          <p:cNvGrpSpPr/>
          <p:nvPr/>
        </p:nvGrpSpPr>
        <p:grpSpPr>
          <a:xfrm>
            <a:off x="341992" y="3285085"/>
            <a:ext cx="1592396" cy="2143223"/>
            <a:chOff x="877650" y="2608039"/>
            <a:chExt cx="1592396" cy="2143223"/>
          </a:xfrm>
        </p:grpSpPr>
        <p:sp>
          <p:nvSpPr>
            <p:cNvPr id="211" name="圆角矩形 210">
              <a:extLst>
                <a:ext uri="{FF2B5EF4-FFF2-40B4-BE49-F238E27FC236}">
                  <a16:creationId xmlns:a16="http://schemas.microsoft.com/office/drawing/2014/main" id="{D481815B-8268-69EA-9F93-DC9A4A76D193}"/>
                </a:ext>
              </a:extLst>
            </p:cNvPr>
            <p:cNvSpPr/>
            <p:nvPr/>
          </p:nvSpPr>
          <p:spPr>
            <a:xfrm>
              <a:off x="877650" y="2608039"/>
              <a:ext cx="1592396" cy="2143223"/>
            </a:xfrm>
            <a:prstGeom prst="roundRect">
              <a:avLst>
                <a:gd name="adj" fmla="val 4948"/>
              </a:avLst>
            </a:prstGeom>
            <a:solidFill>
              <a:srgbClr val="F6D3A2"/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文本框 211">
              <a:extLst>
                <a:ext uri="{FF2B5EF4-FFF2-40B4-BE49-F238E27FC236}">
                  <a16:creationId xmlns:a16="http://schemas.microsoft.com/office/drawing/2014/main" id="{A7D98B07-9126-9370-295A-9E27DE8BD1B4}"/>
                </a:ext>
              </a:extLst>
            </p:cNvPr>
            <p:cNvSpPr txBox="1"/>
            <p:nvPr/>
          </p:nvSpPr>
          <p:spPr>
            <a:xfrm>
              <a:off x="1128774" y="2609512"/>
              <a:ext cx="10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Node 0</a:t>
              </a:r>
              <a:endParaRPr lang="en-US" sz="2000" b="1"/>
            </a:p>
          </p:txBody>
        </p:sp>
        <p:pic>
          <p:nvPicPr>
            <p:cNvPr id="213" name="图形 212" descr="服务器 纯色填充">
              <a:extLst>
                <a:ext uri="{FF2B5EF4-FFF2-40B4-BE49-F238E27FC236}">
                  <a16:creationId xmlns:a16="http://schemas.microsoft.com/office/drawing/2014/main" id="{98A3B681-88F0-0F18-3638-934676FD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29762" y="2628922"/>
              <a:ext cx="330512" cy="330512"/>
            </a:xfrm>
            <a:prstGeom prst="rect">
              <a:avLst/>
            </a:prstGeom>
          </p:spPr>
        </p:pic>
        <p:grpSp>
          <p:nvGrpSpPr>
            <p:cNvPr id="214" name="组合 213">
              <a:extLst>
                <a:ext uri="{FF2B5EF4-FFF2-40B4-BE49-F238E27FC236}">
                  <a16:creationId xmlns:a16="http://schemas.microsoft.com/office/drawing/2014/main" id="{EB6A42FF-6067-2C2D-984F-BC424E7CD383}"/>
                </a:ext>
              </a:extLst>
            </p:cNvPr>
            <p:cNvGrpSpPr/>
            <p:nvPr/>
          </p:nvGrpSpPr>
          <p:grpSpPr>
            <a:xfrm>
              <a:off x="929827" y="3067882"/>
              <a:ext cx="1496001" cy="292050"/>
              <a:chOff x="4220309" y="2078034"/>
              <a:chExt cx="1496001" cy="292050"/>
            </a:xfrm>
          </p:grpSpPr>
          <p:sp>
            <p:nvSpPr>
              <p:cNvPr id="229" name="圆角矩形 228">
                <a:extLst>
                  <a:ext uri="{FF2B5EF4-FFF2-40B4-BE49-F238E27FC236}">
                    <a16:creationId xmlns:a16="http://schemas.microsoft.com/office/drawing/2014/main" id="{71034BBC-D86D-3B90-C7BE-DE642879E9D7}"/>
                  </a:ext>
                </a:extLst>
              </p:cNvPr>
              <p:cNvSpPr/>
              <p:nvPr/>
            </p:nvSpPr>
            <p:spPr>
              <a:xfrm>
                <a:off x="4220310" y="2078034"/>
                <a:ext cx="1496000" cy="292050"/>
              </a:xfrm>
              <a:prstGeom prst="roundRect">
                <a:avLst>
                  <a:gd name="adj" fmla="val 23011"/>
                </a:avLst>
              </a:prstGeom>
              <a:solidFill>
                <a:srgbClr val="F9A96C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AI App</a:t>
                </a:r>
              </a:p>
            </p:txBody>
          </p:sp>
          <p:pic>
            <p:nvPicPr>
              <p:cNvPr id="230" name="图形 229" descr="机器人 纯色填充">
                <a:extLst>
                  <a:ext uri="{FF2B5EF4-FFF2-40B4-BE49-F238E27FC236}">
                    <a16:creationId xmlns:a16="http://schemas.microsoft.com/office/drawing/2014/main" id="{216D6F15-77D5-94F0-5797-2F4ECE017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220309" y="2090787"/>
                <a:ext cx="266543" cy="266543"/>
              </a:xfrm>
              <a:prstGeom prst="rect">
                <a:avLst/>
              </a:prstGeom>
            </p:spPr>
          </p:pic>
        </p:grpSp>
        <p:sp>
          <p:nvSpPr>
            <p:cNvPr id="215" name="圆角矩形 214">
              <a:extLst>
                <a:ext uri="{FF2B5EF4-FFF2-40B4-BE49-F238E27FC236}">
                  <a16:creationId xmlns:a16="http://schemas.microsoft.com/office/drawing/2014/main" id="{A9637B38-31C2-C394-4616-054B33E2E6EE}"/>
                </a:ext>
              </a:extLst>
            </p:cNvPr>
            <p:cNvSpPr/>
            <p:nvPr/>
          </p:nvSpPr>
          <p:spPr>
            <a:xfrm>
              <a:off x="929827" y="3494284"/>
              <a:ext cx="1496000" cy="292050"/>
            </a:xfrm>
            <a:prstGeom prst="roundRect">
              <a:avLst>
                <a:gd name="adj" fmla="val 23011"/>
              </a:avLst>
            </a:prstGeom>
            <a:solidFill>
              <a:srgbClr val="F9A96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NCCL</a:t>
              </a:r>
            </a:p>
          </p:txBody>
        </p: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E9ECB165-D8D3-1CC3-1B16-BDFDC38A4D44}"/>
                </a:ext>
              </a:extLst>
            </p:cNvPr>
            <p:cNvGrpSpPr/>
            <p:nvPr/>
          </p:nvGrpSpPr>
          <p:grpSpPr>
            <a:xfrm>
              <a:off x="1587154" y="3350997"/>
              <a:ext cx="181347" cy="151451"/>
              <a:chOff x="3685671" y="3718124"/>
              <a:chExt cx="101086" cy="144594"/>
            </a:xfrm>
          </p:grpSpPr>
          <p:cxnSp>
            <p:nvCxnSpPr>
              <p:cNvPr id="227" name="直线箭头连接符 226">
                <a:extLst>
                  <a:ext uri="{FF2B5EF4-FFF2-40B4-BE49-F238E27FC236}">
                    <a16:creationId xmlns:a16="http://schemas.microsoft.com/office/drawing/2014/main" id="{0573222D-C969-38A6-9597-5F4FC834E0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5671" y="3724744"/>
                <a:ext cx="0" cy="1379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线箭头连接符 227">
                <a:extLst>
                  <a:ext uri="{FF2B5EF4-FFF2-40B4-BE49-F238E27FC236}">
                    <a16:creationId xmlns:a16="http://schemas.microsoft.com/office/drawing/2014/main" id="{D5E9BB3D-0F46-2549-C1C2-282A55945E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85819" y="3718124"/>
                <a:ext cx="938" cy="136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7" name="圆角矩形 216">
              <a:extLst>
                <a:ext uri="{FF2B5EF4-FFF2-40B4-BE49-F238E27FC236}">
                  <a16:creationId xmlns:a16="http://schemas.microsoft.com/office/drawing/2014/main" id="{6E99E72E-CF2D-E873-F66B-79DF6D601567}"/>
                </a:ext>
              </a:extLst>
            </p:cNvPr>
            <p:cNvSpPr/>
            <p:nvPr/>
          </p:nvSpPr>
          <p:spPr>
            <a:xfrm>
              <a:off x="929827" y="3936836"/>
              <a:ext cx="1496000" cy="706849"/>
            </a:xfrm>
            <a:prstGeom prst="roundRect">
              <a:avLst>
                <a:gd name="adj" fmla="val 11996"/>
              </a:avLst>
            </a:prstGeom>
            <a:solidFill>
              <a:srgbClr val="F9A96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00E71865-BFFA-EC8C-423C-550EF2231458}"/>
                </a:ext>
              </a:extLst>
            </p:cNvPr>
            <p:cNvGrpSpPr/>
            <p:nvPr/>
          </p:nvGrpSpPr>
          <p:grpSpPr>
            <a:xfrm>
              <a:off x="928800" y="3908605"/>
              <a:ext cx="1199056" cy="439927"/>
              <a:chOff x="3738096" y="3478017"/>
              <a:chExt cx="1199056" cy="439927"/>
            </a:xfrm>
          </p:grpSpPr>
          <p:pic>
            <p:nvPicPr>
              <p:cNvPr id="225" name="图形 224">
                <a:extLst>
                  <a:ext uri="{FF2B5EF4-FFF2-40B4-BE49-F238E27FC236}">
                    <a16:creationId xmlns:a16="http://schemas.microsoft.com/office/drawing/2014/main" id="{79BDB94B-6431-5523-F83C-3F3A57A58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97225" y="3478017"/>
                <a:ext cx="439927" cy="439927"/>
              </a:xfrm>
              <a:prstGeom prst="rect">
                <a:avLst/>
              </a:prstGeom>
            </p:spPr>
          </p:pic>
          <p:sp>
            <p:nvSpPr>
              <p:cNvPr id="226" name="文本框 225">
                <a:extLst>
                  <a:ext uri="{FF2B5EF4-FFF2-40B4-BE49-F238E27FC236}">
                    <a16:creationId xmlns:a16="http://schemas.microsoft.com/office/drawing/2014/main" id="{B6C60659-B3D1-27FC-FF23-16290564CCA9}"/>
                  </a:ext>
                </a:extLst>
              </p:cNvPr>
              <p:cNvSpPr txBox="1"/>
              <p:nvPr/>
            </p:nvSpPr>
            <p:spPr>
              <a:xfrm>
                <a:off x="3738096" y="3540713"/>
                <a:ext cx="76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GPU 0</a:t>
                </a:r>
              </a:p>
            </p:txBody>
          </p:sp>
        </p:grpSp>
        <p:grpSp>
          <p:nvGrpSpPr>
            <p:cNvPr id="219" name="组合 218">
              <a:extLst>
                <a:ext uri="{FF2B5EF4-FFF2-40B4-BE49-F238E27FC236}">
                  <a16:creationId xmlns:a16="http://schemas.microsoft.com/office/drawing/2014/main" id="{C56969CB-5551-16F2-849D-19705B036071}"/>
                </a:ext>
              </a:extLst>
            </p:cNvPr>
            <p:cNvGrpSpPr/>
            <p:nvPr/>
          </p:nvGrpSpPr>
          <p:grpSpPr>
            <a:xfrm>
              <a:off x="928800" y="4239330"/>
              <a:ext cx="1199056" cy="439927"/>
              <a:chOff x="3738096" y="3478017"/>
              <a:chExt cx="1199056" cy="439927"/>
            </a:xfrm>
          </p:grpSpPr>
          <p:pic>
            <p:nvPicPr>
              <p:cNvPr id="223" name="图形 222">
                <a:extLst>
                  <a:ext uri="{FF2B5EF4-FFF2-40B4-BE49-F238E27FC236}">
                    <a16:creationId xmlns:a16="http://schemas.microsoft.com/office/drawing/2014/main" id="{AA5B170A-4383-9459-38FB-41F611991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97225" y="3478017"/>
                <a:ext cx="439927" cy="439927"/>
              </a:xfrm>
              <a:prstGeom prst="rect">
                <a:avLst/>
              </a:prstGeom>
            </p:spPr>
          </p:pic>
          <p:sp>
            <p:nvSpPr>
              <p:cNvPr id="224" name="文本框 223">
                <a:extLst>
                  <a:ext uri="{FF2B5EF4-FFF2-40B4-BE49-F238E27FC236}">
                    <a16:creationId xmlns:a16="http://schemas.microsoft.com/office/drawing/2014/main" id="{A9C5697A-EAD6-1417-AD90-5FE63E55B405}"/>
                  </a:ext>
                </a:extLst>
              </p:cNvPr>
              <p:cNvSpPr txBox="1"/>
              <p:nvPr/>
            </p:nvSpPr>
            <p:spPr>
              <a:xfrm>
                <a:off x="3738096" y="3540713"/>
                <a:ext cx="76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GPU 1</a:t>
                </a:r>
              </a:p>
            </p:txBody>
          </p:sp>
        </p:grpSp>
        <p:grpSp>
          <p:nvGrpSpPr>
            <p:cNvPr id="220" name="组合 219">
              <a:extLst>
                <a:ext uri="{FF2B5EF4-FFF2-40B4-BE49-F238E27FC236}">
                  <a16:creationId xmlns:a16="http://schemas.microsoft.com/office/drawing/2014/main" id="{D20B9305-3693-9548-5154-922115367E77}"/>
                </a:ext>
              </a:extLst>
            </p:cNvPr>
            <p:cNvGrpSpPr/>
            <p:nvPr/>
          </p:nvGrpSpPr>
          <p:grpSpPr>
            <a:xfrm>
              <a:off x="1587154" y="3777399"/>
              <a:ext cx="181347" cy="151451"/>
              <a:chOff x="3685671" y="3718124"/>
              <a:chExt cx="101086" cy="144594"/>
            </a:xfrm>
          </p:grpSpPr>
          <p:cxnSp>
            <p:nvCxnSpPr>
              <p:cNvPr id="221" name="直线箭头连接符 220">
                <a:extLst>
                  <a:ext uri="{FF2B5EF4-FFF2-40B4-BE49-F238E27FC236}">
                    <a16:creationId xmlns:a16="http://schemas.microsoft.com/office/drawing/2014/main" id="{1561E9B2-ACB4-E7EA-F374-E9FDB5F28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5671" y="3724744"/>
                <a:ext cx="0" cy="1379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线箭头连接符 221">
                <a:extLst>
                  <a:ext uri="{FF2B5EF4-FFF2-40B4-BE49-F238E27FC236}">
                    <a16:creationId xmlns:a16="http://schemas.microsoft.com/office/drawing/2014/main" id="{6506B2F9-68DD-D32D-FC46-17350CFBC6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85819" y="3718124"/>
                <a:ext cx="938" cy="136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DA2E25CA-0041-11AE-E216-E18133D24E18}"/>
              </a:ext>
            </a:extLst>
          </p:cNvPr>
          <p:cNvGrpSpPr/>
          <p:nvPr/>
        </p:nvGrpSpPr>
        <p:grpSpPr>
          <a:xfrm>
            <a:off x="1476866" y="4420996"/>
            <a:ext cx="1638275" cy="1012799"/>
            <a:chOff x="1476866" y="4420996"/>
            <a:chExt cx="1638275" cy="1012799"/>
          </a:xfrm>
        </p:grpSpPr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0B5314D4-0CD3-682E-49F3-68241E915D0D}"/>
                </a:ext>
              </a:extLst>
            </p:cNvPr>
            <p:cNvCxnSpPr>
              <a:cxnSpLocks/>
            </p:cNvCxnSpPr>
            <p:nvPr/>
          </p:nvCxnSpPr>
          <p:spPr>
            <a:xfrm>
              <a:off x="1476866" y="4420996"/>
              <a:ext cx="595336" cy="43633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3889CEA-2F72-80E4-F789-33374BB4715F}"/>
                </a:ext>
              </a:extLst>
            </p:cNvPr>
            <p:cNvSpPr txBox="1"/>
            <p:nvPr/>
          </p:nvSpPr>
          <p:spPr>
            <a:xfrm>
              <a:off x="1863327" y="4787464"/>
              <a:ext cx="1251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NCCL with additional </a:t>
              </a:r>
              <a:r>
                <a:rPr lang="en-US" sz="1200" b="1" err="1"/>
                <a:t>nvtx</a:t>
              </a:r>
              <a:r>
                <a:rPr lang="en-US" sz="1200"/>
                <a:t> annotations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B550158-CD9D-72D5-6ECB-5EBBF90665F1}"/>
              </a:ext>
            </a:extLst>
          </p:cNvPr>
          <p:cNvGrpSpPr/>
          <p:nvPr/>
        </p:nvGrpSpPr>
        <p:grpSpPr>
          <a:xfrm>
            <a:off x="347606" y="1775427"/>
            <a:ext cx="1592396" cy="1312195"/>
            <a:chOff x="258205" y="3189690"/>
            <a:chExt cx="1592396" cy="1312195"/>
          </a:xfrm>
        </p:grpSpPr>
        <p:sp>
          <p:nvSpPr>
            <p:cNvPr id="199" name="圆角矩形 198">
              <a:extLst>
                <a:ext uri="{FF2B5EF4-FFF2-40B4-BE49-F238E27FC236}">
                  <a16:creationId xmlns:a16="http://schemas.microsoft.com/office/drawing/2014/main" id="{B9E6073C-FE56-7614-93FF-182E127DDE19}"/>
                </a:ext>
              </a:extLst>
            </p:cNvPr>
            <p:cNvSpPr/>
            <p:nvPr/>
          </p:nvSpPr>
          <p:spPr>
            <a:xfrm>
              <a:off x="258205" y="3189690"/>
              <a:ext cx="1592396" cy="1312195"/>
            </a:xfrm>
            <a:prstGeom prst="roundRect">
              <a:avLst>
                <a:gd name="adj" fmla="val 4948"/>
              </a:avLst>
            </a:prstGeom>
            <a:solidFill>
              <a:srgbClr val="F6D3A2"/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230A4421-670C-6E60-9CF7-1DD57D4CA615}"/>
                </a:ext>
              </a:extLst>
            </p:cNvPr>
            <p:cNvSpPr txBox="1"/>
            <p:nvPr/>
          </p:nvSpPr>
          <p:spPr>
            <a:xfrm>
              <a:off x="508793" y="3191164"/>
              <a:ext cx="1091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Node 1</a:t>
              </a:r>
              <a:endParaRPr lang="en-US" sz="2000" b="1"/>
            </a:p>
          </p:txBody>
        </p:sp>
        <p:pic>
          <p:nvPicPr>
            <p:cNvPr id="201" name="图形 200" descr="服务器 纯色填充">
              <a:extLst>
                <a:ext uri="{FF2B5EF4-FFF2-40B4-BE49-F238E27FC236}">
                  <a16:creationId xmlns:a16="http://schemas.microsoft.com/office/drawing/2014/main" id="{6D49F8EE-F473-8833-9A59-342FB0CE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10317" y="3210574"/>
              <a:ext cx="330512" cy="330512"/>
            </a:xfrm>
            <a:prstGeom prst="rect">
              <a:avLst/>
            </a:prstGeom>
          </p:spPr>
        </p:pic>
        <p:sp>
          <p:nvSpPr>
            <p:cNvPr id="202" name="圆角矩形 201">
              <a:extLst>
                <a:ext uri="{FF2B5EF4-FFF2-40B4-BE49-F238E27FC236}">
                  <a16:creationId xmlns:a16="http://schemas.microsoft.com/office/drawing/2014/main" id="{E5BBB3ED-C201-6C13-69EF-56088CEF2358}"/>
                </a:ext>
              </a:extLst>
            </p:cNvPr>
            <p:cNvSpPr/>
            <p:nvPr/>
          </p:nvSpPr>
          <p:spPr>
            <a:xfrm>
              <a:off x="310317" y="3677087"/>
              <a:ext cx="1496000" cy="706849"/>
            </a:xfrm>
            <a:prstGeom prst="roundRect">
              <a:avLst>
                <a:gd name="adj" fmla="val 11996"/>
              </a:avLst>
            </a:prstGeom>
            <a:solidFill>
              <a:srgbClr val="F9A96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8344532E-B4A7-C5D2-BCFE-B21AA073293C}"/>
                </a:ext>
              </a:extLst>
            </p:cNvPr>
            <p:cNvGrpSpPr/>
            <p:nvPr/>
          </p:nvGrpSpPr>
          <p:grpSpPr>
            <a:xfrm>
              <a:off x="303741" y="3648856"/>
              <a:ext cx="1204605" cy="439927"/>
              <a:chOff x="3732547" y="3585597"/>
              <a:chExt cx="1204605" cy="439927"/>
            </a:xfrm>
          </p:grpSpPr>
          <p:pic>
            <p:nvPicPr>
              <p:cNvPr id="207" name="图形 206">
                <a:extLst>
                  <a:ext uri="{FF2B5EF4-FFF2-40B4-BE49-F238E27FC236}">
                    <a16:creationId xmlns:a16="http://schemas.microsoft.com/office/drawing/2014/main" id="{0D44B900-CF92-8CA5-C666-C28EC4C8B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97225" y="3585597"/>
                <a:ext cx="439927" cy="439927"/>
              </a:xfrm>
              <a:prstGeom prst="rect">
                <a:avLst/>
              </a:prstGeom>
            </p:spPr>
          </p:pic>
          <p:sp>
            <p:nvSpPr>
              <p:cNvPr id="208" name="文本框 207">
                <a:extLst>
                  <a:ext uri="{FF2B5EF4-FFF2-40B4-BE49-F238E27FC236}">
                    <a16:creationId xmlns:a16="http://schemas.microsoft.com/office/drawing/2014/main" id="{3CB96E1E-7B0E-C6C3-33EA-296A60201754}"/>
                  </a:ext>
                </a:extLst>
              </p:cNvPr>
              <p:cNvSpPr txBox="1"/>
              <p:nvPr/>
            </p:nvSpPr>
            <p:spPr>
              <a:xfrm>
                <a:off x="3732547" y="3648050"/>
                <a:ext cx="7637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GPU 2</a:t>
                </a:r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6F48A33F-C3DC-CF39-90E6-2235738CECDE}"/>
                </a:ext>
              </a:extLst>
            </p:cNvPr>
            <p:cNvGrpSpPr/>
            <p:nvPr/>
          </p:nvGrpSpPr>
          <p:grpSpPr>
            <a:xfrm>
              <a:off x="306210" y="3979581"/>
              <a:ext cx="1202136" cy="439927"/>
              <a:chOff x="3735016" y="3585597"/>
              <a:chExt cx="1202136" cy="439927"/>
            </a:xfrm>
          </p:grpSpPr>
          <p:pic>
            <p:nvPicPr>
              <p:cNvPr id="205" name="图形 204">
                <a:extLst>
                  <a:ext uri="{FF2B5EF4-FFF2-40B4-BE49-F238E27FC236}">
                    <a16:creationId xmlns:a16="http://schemas.microsoft.com/office/drawing/2014/main" id="{656C7F19-7525-CCA5-2311-1E3BFE579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97225" y="3585597"/>
                <a:ext cx="439927" cy="439927"/>
              </a:xfrm>
              <a:prstGeom prst="rect">
                <a:avLst/>
              </a:prstGeom>
            </p:spPr>
          </p:pic>
          <p:sp>
            <p:nvSpPr>
              <p:cNvPr id="206" name="文本框 205">
                <a:extLst>
                  <a:ext uri="{FF2B5EF4-FFF2-40B4-BE49-F238E27FC236}">
                    <a16:creationId xmlns:a16="http://schemas.microsoft.com/office/drawing/2014/main" id="{D079C1E5-4E79-AA85-0AC1-841EFB0979A3}"/>
                  </a:ext>
                </a:extLst>
              </p:cNvPr>
              <p:cNvSpPr txBox="1"/>
              <p:nvPr/>
            </p:nvSpPr>
            <p:spPr>
              <a:xfrm>
                <a:off x="3735016" y="3648293"/>
                <a:ext cx="7622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GPU 3</a:t>
                </a:r>
              </a:p>
            </p:txBody>
          </p:sp>
        </p:grpSp>
      </p:grpSp>
      <p:cxnSp>
        <p:nvCxnSpPr>
          <p:cNvPr id="11" name="肘形连接符 10">
            <a:extLst>
              <a:ext uri="{FF2B5EF4-FFF2-40B4-BE49-F238E27FC236}">
                <a16:creationId xmlns:a16="http://schemas.microsoft.com/office/drawing/2014/main" id="{4EF99F85-F680-EFFD-95F7-C4B57D80CE8F}"/>
              </a:ext>
            </a:extLst>
          </p:cNvPr>
          <p:cNvCxnSpPr>
            <a:cxnSpLocks/>
            <a:stCxn id="202" idx="1"/>
            <a:endCxn id="217" idx="1"/>
          </p:cNvCxnSpPr>
          <p:nvPr/>
        </p:nvCxnSpPr>
        <p:spPr>
          <a:xfrm rot="10800000" flipV="1">
            <a:off x="394170" y="2616249"/>
            <a:ext cx="5549" cy="2351058"/>
          </a:xfrm>
          <a:prstGeom prst="bentConnector3">
            <a:avLst>
              <a:gd name="adj1" fmla="val 2707857"/>
            </a:avLst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组合 233">
            <a:extLst>
              <a:ext uri="{FF2B5EF4-FFF2-40B4-BE49-F238E27FC236}">
                <a16:creationId xmlns:a16="http://schemas.microsoft.com/office/drawing/2014/main" id="{601B0664-3B08-6894-7042-24770DC1F40C}"/>
              </a:ext>
            </a:extLst>
          </p:cNvPr>
          <p:cNvGrpSpPr/>
          <p:nvPr/>
        </p:nvGrpSpPr>
        <p:grpSpPr>
          <a:xfrm>
            <a:off x="4332885" y="3423549"/>
            <a:ext cx="1403173" cy="401410"/>
            <a:chOff x="4332885" y="3423549"/>
            <a:chExt cx="1403173" cy="401410"/>
          </a:xfrm>
        </p:grpSpPr>
        <p:sp>
          <p:nvSpPr>
            <p:cNvPr id="12" name="右箭头 11">
              <a:extLst>
                <a:ext uri="{FF2B5EF4-FFF2-40B4-BE49-F238E27FC236}">
                  <a16:creationId xmlns:a16="http://schemas.microsoft.com/office/drawing/2014/main" id="{F085E9DB-EDB1-2B5E-51EF-9A388335F37E}"/>
                </a:ext>
              </a:extLst>
            </p:cNvPr>
            <p:cNvSpPr/>
            <p:nvPr/>
          </p:nvSpPr>
          <p:spPr>
            <a:xfrm rot="16200000">
              <a:off x="4319380" y="3437054"/>
              <a:ext cx="401410" cy="374400"/>
            </a:xfrm>
            <a:prstGeom prst="rightArrow">
              <a:avLst/>
            </a:prstGeom>
            <a:solidFill>
              <a:srgbClr val="4FCA7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3A47ACD-2991-9393-7760-0C427AB2C8A9}"/>
                </a:ext>
              </a:extLst>
            </p:cNvPr>
            <p:cNvSpPr txBox="1"/>
            <p:nvPr/>
          </p:nvSpPr>
          <p:spPr>
            <a:xfrm>
              <a:off x="4659803" y="3469424"/>
              <a:ext cx="1076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STAGE 2</a:t>
              </a:r>
            </a:p>
          </p:txBody>
        </p:sp>
      </p:grpSp>
      <p:grpSp>
        <p:nvGrpSpPr>
          <p:cNvPr id="235" name="组合 234">
            <a:extLst>
              <a:ext uri="{FF2B5EF4-FFF2-40B4-BE49-F238E27FC236}">
                <a16:creationId xmlns:a16="http://schemas.microsoft.com/office/drawing/2014/main" id="{5F8C86B0-1708-3B95-098B-00F55A0271F9}"/>
              </a:ext>
            </a:extLst>
          </p:cNvPr>
          <p:cNvGrpSpPr/>
          <p:nvPr/>
        </p:nvGrpSpPr>
        <p:grpSpPr>
          <a:xfrm>
            <a:off x="6265302" y="2232451"/>
            <a:ext cx="1125591" cy="654219"/>
            <a:chOff x="6265302" y="2232451"/>
            <a:chExt cx="1125591" cy="654219"/>
          </a:xfrm>
        </p:grpSpPr>
        <p:sp>
          <p:nvSpPr>
            <p:cNvPr id="14" name="右箭头 13">
              <a:extLst>
                <a:ext uri="{FF2B5EF4-FFF2-40B4-BE49-F238E27FC236}">
                  <a16:creationId xmlns:a16="http://schemas.microsoft.com/office/drawing/2014/main" id="{E04AEDCB-D08C-030C-D215-3E0AFB04FBFD}"/>
                </a:ext>
              </a:extLst>
            </p:cNvPr>
            <p:cNvSpPr/>
            <p:nvPr/>
          </p:nvSpPr>
          <p:spPr>
            <a:xfrm>
              <a:off x="6431982" y="2512270"/>
              <a:ext cx="936428" cy="374400"/>
            </a:xfrm>
            <a:prstGeom prst="rightArrow">
              <a:avLst/>
            </a:prstGeom>
            <a:solidFill>
              <a:srgbClr val="A9E9C9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40DCE99-6722-8D6C-E65C-F040E4D7B4BA}"/>
                </a:ext>
              </a:extLst>
            </p:cNvPr>
            <p:cNvSpPr txBox="1"/>
            <p:nvPr/>
          </p:nvSpPr>
          <p:spPr>
            <a:xfrm>
              <a:off x="6265302" y="2232451"/>
              <a:ext cx="11255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STAGE 3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5525786-5929-DC4D-3944-6770C4A406A8}"/>
              </a:ext>
            </a:extLst>
          </p:cNvPr>
          <p:cNvGrpSpPr/>
          <p:nvPr/>
        </p:nvGrpSpPr>
        <p:grpSpPr>
          <a:xfrm>
            <a:off x="3125656" y="3824959"/>
            <a:ext cx="2788858" cy="1603348"/>
            <a:chOff x="3055833" y="2881198"/>
            <a:chExt cx="2788858" cy="1603348"/>
          </a:xfrm>
        </p:grpSpPr>
        <p:sp>
          <p:nvSpPr>
            <p:cNvPr id="166" name="圆角矩形 165">
              <a:extLst>
                <a:ext uri="{FF2B5EF4-FFF2-40B4-BE49-F238E27FC236}">
                  <a16:creationId xmlns:a16="http://schemas.microsoft.com/office/drawing/2014/main" id="{C429BC68-1A8A-5B20-F2B5-1330D6968730}"/>
                </a:ext>
              </a:extLst>
            </p:cNvPr>
            <p:cNvSpPr/>
            <p:nvPr/>
          </p:nvSpPr>
          <p:spPr>
            <a:xfrm>
              <a:off x="3072131" y="3115883"/>
              <a:ext cx="2772560" cy="1367578"/>
            </a:xfrm>
            <a:prstGeom prst="roundRect">
              <a:avLst>
                <a:gd name="adj" fmla="val 3541"/>
              </a:avLst>
            </a:prstGeom>
            <a:solidFill>
              <a:srgbClr val="A9E9C9">
                <a:alpha val="59608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7" name="同侧圆角矩形 166">
              <a:extLst>
                <a:ext uri="{FF2B5EF4-FFF2-40B4-BE49-F238E27FC236}">
                  <a16:creationId xmlns:a16="http://schemas.microsoft.com/office/drawing/2014/main" id="{54F8DD45-E840-12B1-DC86-10939C87E730}"/>
                </a:ext>
              </a:extLst>
            </p:cNvPr>
            <p:cNvSpPr/>
            <p:nvPr/>
          </p:nvSpPr>
          <p:spPr>
            <a:xfrm>
              <a:off x="3070574" y="2881198"/>
              <a:ext cx="2774107" cy="302508"/>
            </a:xfrm>
            <a:prstGeom prst="round2SameRect">
              <a:avLst/>
            </a:prstGeom>
            <a:solidFill>
              <a:srgbClr val="4ECA7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Nsys Report Files</a:t>
              </a:r>
            </a:p>
          </p:txBody>
        </p: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8A2DBB29-9298-22E5-CF9E-FBE53567B2CB}"/>
                </a:ext>
              </a:extLst>
            </p:cNvPr>
            <p:cNvSpPr txBox="1"/>
            <p:nvPr/>
          </p:nvSpPr>
          <p:spPr>
            <a:xfrm>
              <a:off x="3160792" y="4176769"/>
              <a:ext cx="418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...</a:t>
              </a:r>
            </a:p>
          </p:txBody>
        </p:sp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948C3CCB-E0F2-BAE5-B67D-3706E3D0246D}"/>
                </a:ext>
              </a:extLst>
            </p:cNvPr>
            <p:cNvGrpSpPr/>
            <p:nvPr/>
          </p:nvGrpSpPr>
          <p:grpSpPr>
            <a:xfrm>
              <a:off x="3055833" y="3771472"/>
              <a:ext cx="633649" cy="535968"/>
              <a:chOff x="6186069" y="1639449"/>
              <a:chExt cx="633649" cy="535968"/>
            </a:xfrm>
          </p:grpSpPr>
          <p:sp>
            <p:nvSpPr>
              <p:cNvPr id="195" name="圆角矩形 194">
                <a:extLst>
                  <a:ext uri="{FF2B5EF4-FFF2-40B4-BE49-F238E27FC236}">
                    <a16:creationId xmlns:a16="http://schemas.microsoft.com/office/drawing/2014/main" id="{30C35AB8-7AA6-74CD-5AB3-7F7F8CDE153B}"/>
                  </a:ext>
                </a:extLst>
              </p:cNvPr>
              <p:cNvSpPr/>
              <p:nvPr/>
            </p:nvSpPr>
            <p:spPr>
              <a:xfrm>
                <a:off x="6263586" y="1639449"/>
                <a:ext cx="478614" cy="526948"/>
              </a:xfrm>
              <a:prstGeom prst="roundRect">
                <a:avLst>
                  <a:gd name="adj" fmla="val 7269"/>
                </a:avLst>
              </a:prstGeom>
              <a:solidFill>
                <a:srgbClr val="96DFB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D4E1F415-E9DB-A815-432C-6B92C235E075}"/>
                  </a:ext>
                </a:extLst>
              </p:cNvPr>
              <p:cNvGrpSpPr/>
              <p:nvPr/>
            </p:nvGrpSpPr>
            <p:grpSpPr>
              <a:xfrm>
                <a:off x="6186069" y="1665144"/>
                <a:ext cx="633649" cy="510273"/>
                <a:chOff x="4149552" y="3295882"/>
                <a:chExt cx="633649" cy="510273"/>
              </a:xfrm>
            </p:grpSpPr>
            <p:pic>
              <p:nvPicPr>
                <p:cNvPr id="197" name="图形 196" descr="文档 纯色填充">
                  <a:extLst>
                    <a:ext uri="{FF2B5EF4-FFF2-40B4-BE49-F238E27FC236}">
                      <a16:creationId xmlns:a16="http://schemas.microsoft.com/office/drawing/2014/main" id="{CACB59EB-CA60-9A5B-1337-A46C87AE22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/>
              </p:blipFill>
              <p:spPr>
                <a:xfrm>
                  <a:off x="4311835" y="3295882"/>
                  <a:ext cx="302508" cy="302508"/>
                </a:xfrm>
                <a:prstGeom prst="rect">
                  <a:avLst/>
                </a:prstGeom>
              </p:spPr>
            </p:pic>
            <p:sp>
              <p:nvSpPr>
                <p:cNvPr id="198" name="文本框 197">
                  <a:extLst>
                    <a:ext uri="{FF2B5EF4-FFF2-40B4-BE49-F238E27FC236}">
                      <a16:creationId xmlns:a16="http://schemas.microsoft.com/office/drawing/2014/main" id="{2631D625-1A97-DF11-BF2F-844F84A6FFCD}"/>
                    </a:ext>
                  </a:extLst>
                </p:cNvPr>
                <p:cNvSpPr txBox="1"/>
                <p:nvPr/>
              </p:nvSpPr>
              <p:spPr>
                <a:xfrm>
                  <a:off x="4149552" y="3544545"/>
                  <a:ext cx="6336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/>
                    <a:t>GPU 1</a:t>
                  </a:r>
                </a:p>
              </p:txBody>
            </p:sp>
          </p:grpSp>
        </p:grpSp>
        <p:sp>
          <p:nvSpPr>
            <p:cNvPr id="170" name="任意形状 169">
              <a:extLst>
                <a:ext uri="{FF2B5EF4-FFF2-40B4-BE49-F238E27FC236}">
                  <a16:creationId xmlns:a16="http://schemas.microsoft.com/office/drawing/2014/main" id="{54090677-8520-855E-64FF-6902985363CF}"/>
                </a:ext>
              </a:extLst>
            </p:cNvPr>
            <p:cNvSpPr/>
            <p:nvPr/>
          </p:nvSpPr>
          <p:spPr>
            <a:xfrm>
              <a:off x="3588209" y="3204752"/>
              <a:ext cx="186039" cy="1230054"/>
            </a:xfrm>
            <a:custGeom>
              <a:avLst/>
              <a:gdLst>
                <a:gd name="connsiteX0" fmla="*/ 12526 w 181627"/>
                <a:gd name="connsiteY0" fmla="*/ 501041 h 1227550"/>
                <a:gd name="connsiteX1" fmla="*/ 181627 w 181627"/>
                <a:gd name="connsiteY1" fmla="*/ 1227550 h 1227550"/>
                <a:gd name="connsiteX2" fmla="*/ 181627 w 181627"/>
                <a:gd name="connsiteY2" fmla="*/ 0 h 1227550"/>
                <a:gd name="connsiteX3" fmla="*/ 0 w 181627"/>
                <a:gd name="connsiteY3" fmla="*/ 0 h 1227550"/>
                <a:gd name="connsiteX4" fmla="*/ 12526 w 181627"/>
                <a:gd name="connsiteY4" fmla="*/ 501041 h 122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27" h="1227550">
                  <a:moveTo>
                    <a:pt x="12526" y="501041"/>
                  </a:moveTo>
                  <a:lnTo>
                    <a:pt x="181627" y="1227550"/>
                  </a:lnTo>
                  <a:lnTo>
                    <a:pt x="181627" y="0"/>
                  </a:lnTo>
                  <a:lnTo>
                    <a:pt x="0" y="0"/>
                  </a:lnTo>
                  <a:lnTo>
                    <a:pt x="12526" y="501041"/>
                  </a:lnTo>
                  <a:close/>
                </a:path>
              </a:pathLst>
            </a:custGeom>
            <a:solidFill>
              <a:srgbClr val="4FCA7A">
                <a:alpha val="5971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圆角矩形 170">
              <a:extLst>
                <a:ext uri="{FF2B5EF4-FFF2-40B4-BE49-F238E27FC236}">
                  <a16:creationId xmlns:a16="http://schemas.microsoft.com/office/drawing/2014/main" id="{DD7CF398-5F91-60BB-D727-B8120F06BEE8}"/>
                </a:ext>
              </a:extLst>
            </p:cNvPr>
            <p:cNvSpPr/>
            <p:nvPr/>
          </p:nvSpPr>
          <p:spPr>
            <a:xfrm>
              <a:off x="3721534" y="3197881"/>
              <a:ext cx="2052170" cy="1222245"/>
            </a:xfrm>
            <a:prstGeom prst="roundRect">
              <a:avLst>
                <a:gd name="adj" fmla="val 3695"/>
              </a:avLst>
            </a:prstGeom>
            <a:solidFill>
              <a:srgbClr val="96DFB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306136C8-577F-0D13-F86D-6F52FBE674D9}"/>
                </a:ext>
              </a:extLst>
            </p:cNvPr>
            <p:cNvGrpSpPr/>
            <p:nvPr/>
          </p:nvGrpSpPr>
          <p:grpSpPr>
            <a:xfrm>
              <a:off x="3836880" y="3218590"/>
              <a:ext cx="1821479" cy="1176218"/>
              <a:chOff x="3291848" y="1191957"/>
              <a:chExt cx="1821479" cy="1176218"/>
            </a:xfrm>
          </p:grpSpPr>
          <p:sp>
            <p:nvSpPr>
              <p:cNvPr id="178" name="文本框 177">
                <a:extLst>
                  <a:ext uri="{FF2B5EF4-FFF2-40B4-BE49-F238E27FC236}">
                    <a16:creationId xmlns:a16="http://schemas.microsoft.com/office/drawing/2014/main" id="{C46E2BBB-1BE2-F768-17FB-65649ABAA8E6}"/>
                  </a:ext>
                </a:extLst>
              </p:cNvPr>
              <p:cNvSpPr txBox="1"/>
              <p:nvPr/>
            </p:nvSpPr>
            <p:spPr>
              <a:xfrm>
                <a:off x="3292699" y="1191957"/>
                <a:ext cx="8068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/>
                  <a:t>Stream 0</a:t>
                </a:r>
              </a:p>
            </p:txBody>
          </p:sp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5A93C98F-6919-122E-ADD9-2E1B1B9F5B22}"/>
                  </a:ext>
                </a:extLst>
              </p:cNvPr>
              <p:cNvGrpSpPr/>
              <p:nvPr/>
            </p:nvGrpSpPr>
            <p:grpSpPr>
              <a:xfrm>
                <a:off x="3302090" y="1425924"/>
                <a:ext cx="1811237" cy="157936"/>
                <a:chOff x="1775012" y="1084730"/>
                <a:chExt cx="1811237" cy="157936"/>
              </a:xfrm>
            </p:grpSpPr>
            <p:sp>
              <p:nvSpPr>
                <p:cNvPr id="191" name="矩形 190">
                  <a:extLst>
                    <a:ext uri="{FF2B5EF4-FFF2-40B4-BE49-F238E27FC236}">
                      <a16:creationId xmlns:a16="http://schemas.microsoft.com/office/drawing/2014/main" id="{075E07BB-E34A-C8B9-F324-B910B29DC020}"/>
                    </a:ext>
                  </a:extLst>
                </p:cNvPr>
                <p:cNvSpPr/>
                <p:nvPr/>
              </p:nvSpPr>
              <p:spPr>
                <a:xfrm>
                  <a:off x="2605014" y="1097375"/>
                  <a:ext cx="913491" cy="145291"/>
                </a:xfrm>
                <a:prstGeom prst="rect">
                  <a:avLst/>
                </a:prstGeom>
                <a:solidFill>
                  <a:srgbClr val="52B69B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err="1">
                      <a:latin typeface="Calibri" panose="020F0502020204030204" pitchFamily="34" charset="0"/>
                      <a:ea typeface="JetBrains Mono" panose="02000009000000000000" pitchFamily="49" charset="0"/>
                      <a:cs typeface="Calibri" panose="020F0502020204030204" pitchFamily="34" charset="0"/>
                    </a:rPr>
                    <a:t>Bcast</a:t>
                  </a:r>
                  <a:endParaRPr lang="en-US" sz="1100"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矩形 191">
                  <a:extLst>
                    <a:ext uri="{FF2B5EF4-FFF2-40B4-BE49-F238E27FC236}">
                      <a16:creationId xmlns:a16="http://schemas.microsoft.com/office/drawing/2014/main" id="{5FAE3D14-B216-89EB-8CEE-6AAE4754E0EA}"/>
                    </a:ext>
                  </a:extLst>
                </p:cNvPr>
                <p:cNvSpPr/>
                <p:nvPr/>
              </p:nvSpPr>
              <p:spPr>
                <a:xfrm>
                  <a:off x="1802065" y="1088112"/>
                  <a:ext cx="498537" cy="145291"/>
                </a:xfrm>
                <a:prstGeom prst="rect">
                  <a:avLst/>
                </a:prstGeom>
                <a:solidFill>
                  <a:srgbClr val="52B69B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/>
                    <a:t>Send</a:t>
                  </a:r>
                  <a:endParaRPr lang="en-US" sz="1050"/>
                </a:p>
              </p:txBody>
            </p:sp>
            <p:cxnSp>
              <p:nvCxnSpPr>
                <p:cNvPr id="193" name="直线连接符 192">
                  <a:extLst>
                    <a:ext uri="{FF2B5EF4-FFF2-40B4-BE49-F238E27FC236}">
                      <a16:creationId xmlns:a16="http://schemas.microsoft.com/office/drawing/2014/main" id="{5CD45295-4BFC-F7A3-3086-A0807B3C1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012" y="1084730"/>
                  <a:ext cx="181123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线连接符 193">
                  <a:extLst>
                    <a:ext uri="{FF2B5EF4-FFF2-40B4-BE49-F238E27FC236}">
                      <a16:creationId xmlns:a16="http://schemas.microsoft.com/office/drawing/2014/main" id="{428BD40B-323B-EC4C-8D55-B46289D177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012" y="1239273"/>
                  <a:ext cx="1811237" cy="0"/>
                </a:xfrm>
                <a:prstGeom prst="line">
                  <a:avLst/>
                </a:prstGeom>
                <a:solidFill>
                  <a:srgbClr val="52B04A"/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2EBBAE8B-5343-2DF9-189E-2C78C1DC7D95}"/>
                  </a:ext>
                </a:extLst>
              </p:cNvPr>
              <p:cNvSpPr txBox="1"/>
              <p:nvPr/>
            </p:nvSpPr>
            <p:spPr>
              <a:xfrm>
                <a:off x="3292699" y="1772019"/>
                <a:ext cx="8068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/>
                  <a:t>Stream 1</a:t>
                </a:r>
              </a:p>
            </p:txBody>
          </p: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DD7CFA89-3714-C803-DFF2-ECD9F67F206E}"/>
                  </a:ext>
                </a:extLst>
              </p:cNvPr>
              <p:cNvGrpSpPr/>
              <p:nvPr/>
            </p:nvGrpSpPr>
            <p:grpSpPr>
              <a:xfrm>
                <a:off x="3301121" y="2010579"/>
                <a:ext cx="1812206" cy="154543"/>
                <a:chOff x="1775012" y="1084730"/>
                <a:chExt cx="1812206" cy="154543"/>
              </a:xfrm>
            </p:grpSpPr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7C0116BB-8A9E-FD6F-F9EB-07BA9BF7DC05}"/>
                    </a:ext>
                  </a:extLst>
                </p:cNvPr>
                <p:cNvSpPr/>
                <p:nvPr/>
              </p:nvSpPr>
              <p:spPr>
                <a:xfrm>
                  <a:off x="1803035" y="1087750"/>
                  <a:ext cx="1603788" cy="145291"/>
                </a:xfrm>
                <a:prstGeom prst="rect">
                  <a:avLst/>
                </a:prstGeom>
                <a:solidFill>
                  <a:srgbClr val="4FCA79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err="1">
                      <a:latin typeface="Calibri" panose="020F0502020204030204" pitchFamily="34" charset="0"/>
                      <a:ea typeface="JetBrains Mono" panose="02000009000000000000" pitchFamily="49" charset="0"/>
                      <a:cs typeface="Calibri" panose="020F0502020204030204" pitchFamily="34" charset="0"/>
                    </a:rPr>
                    <a:t>Allreduce</a:t>
                  </a:r>
                  <a:endParaRPr lang="en-US" sz="1000"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89" name="直线连接符 188">
                  <a:extLst>
                    <a:ext uri="{FF2B5EF4-FFF2-40B4-BE49-F238E27FC236}">
                      <a16:creationId xmlns:a16="http://schemas.microsoft.com/office/drawing/2014/main" id="{E4DE03A2-EEA3-DEFA-7E26-554F0D03D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012" y="1084730"/>
                  <a:ext cx="18122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线连接符 189">
                  <a:extLst>
                    <a:ext uri="{FF2B5EF4-FFF2-40B4-BE49-F238E27FC236}">
                      <a16:creationId xmlns:a16="http://schemas.microsoft.com/office/drawing/2014/main" id="{947AB55A-BB95-44BD-335A-C56D5A76A8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012" y="1239273"/>
                  <a:ext cx="18122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文本框 181">
                    <a:extLst>
                      <a:ext uri="{FF2B5EF4-FFF2-40B4-BE49-F238E27FC236}">
                        <a16:creationId xmlns:a16="http://schemas.microsoft.com/office/drawing/2014/main" id="{BB9C921A-8892-BABB-5F7E-0AE6B1AFA61B}"/>
                      </a:ext>
                    </a:extLst>
                  </p:cNvPr>
                  <p:cNvSpPr txBox="1"/>
                  <p:nvPr/>
                </p:nvSpPr>
                <p:spPr>
                  <a:xfrm>
                    <a:off x="3291848" y="1567698"/>
                    <a:ext cx="19075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182" name="文本框 181">
                    <a:extLst>
                      <a:ext uri="{FF2B5EF4-FFF2-40B4-BE49-F238E27FC236}">
                        <a16:creationId xmlns:a16="http://schemas.microsoft.com/office/drawing/2014/main" id="{BB9C921A-8892-BABB-5F7E-0AE6B1AFA6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1848" y="1567698"/>
                    <a:ext cx="190758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2581" r="-6452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>
                    <a:extLst>
                      <a:ext uri="{FF2B5EF4-FFF2-40B4-BE49-F238E27FC236}">
                        <a16:creationId xmlns:a16="http://schemas.microsoft.com/office/drawing/2014/main" id="{3371EF49-4AA8-260E-BDB7-B78D192C8E08}"/>
                      </a:ext>
                    </a:extLst>
                  </p:cNvPr>
                  <p:cNvSpPr txBox="1"/>
                  <p:nvPr/>
                </p:nvSpPr>
                <p:spPr>
                  <a:xfrm>
                    <a:off x="3731095" y="1567031"/>
                    <a:ext cx="18659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183" name="文本框 182">
                    <a:extLst>
                      <a:ext uri="{FF2B5EF4-FFF2-40B4-BE49-F238E27FC236}">
                        <a16:creationId xmlns:a16="http://schemas.microsoft.com/office/drawing/2014/main" id="{3371EF49-4AA8-260E-BDB7-B78D192C8E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1095" y="1567031"/>
                    <a:ext cx="186590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581" r="-3226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文本框 183">
                    <a:extLst>
                      <a:ext uri="{FF2B5EF4-FFF2-40B4-BE49-F238E27FC236}">
                        <a16:creationId xmlns:a16="http://schemas.microsoft.com/office/drawing/2014/main" id="{B6E62F0F-FB51-3F1E-62F9-6AE0372DE7B3}"/>
                      </a:ext>
                    </a:extLst>
                  </p:cNvPr>
                  <p:cNvSpPr txBox="1"/>
                  <p:nvPr/>
                </p:nvSpPr>
                <p:spPr>
                  <a:xfrm>
                    <a:off x="4075338" y="1567702"/>
                    <a:ext cx="19075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184" name="文本框 183">
                    <a:extLst>
                      <a:ext uri="{FF2B5EF4-FFF2-40B4-BE49-F238E27FC236}">
                        <a16:creationId xmlns:a16="http://schemas.microsoft.com/office/drawing/2014/main" id="{B6E62F0F-FB51-3F1E-62F9-6AE0372DE7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5338" y="1567702"/>
                    <a:ext cx="190758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8750" r="-3125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>
                    <a:extLst>
                      <a:ext uri="{FF2B5EF4-FFF2-40B4-BE49-F238E27FC236}">
                        <a16:creationId xmlns:a16="http://schemas.microsoft.com/office/drawing/2014/main" id="{D0B36ECF-7A3B-50F4-5F00-CB90AD5C8281}"/>
                      </a:ext>
                    </a:extLst>
                  </p:cNvPr>
                  <p:cNvSpPr txBox="1"/>
                  <p:nvPr/>
                </p:nvSpPr>
                <p:spPr>
                  <a:xfrm>
                    <a:off x="4922569" y="1567702"/>
                    <a:ext cx="19075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185" name="文本框 184">
                    <a:extLst>
                      <a:ext uri="{FF2B5EF4-FFF2-40B4-BE49-F238E27FC236}">
                        <a16:creationId xmlns:a16="http://schemas.microsoft.com/office/drawing/2014/main" id="{D0B36ECF-7A3B-50F4-5F00-CB90AD5C82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2569" y="1567702"/>
                    <a:ext cx="190758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8750" r="-3125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本框 185">
                    <a:extLst>
                      <a:ext uri="{FF2B5EF4-FFF2-40B4-BE49-F238E27FC236}">
                        <a16:creationId xmlns:a16="http://schemas.microsoft.com/office/drawing/2014/main" id="{67EB83AA-71AB-E44F-3BF2-F195938BE90A}"/>
                      </a:ext>
                    </a:extLst>
                  </p:cNvPr>
                  <p:cNvSpPr txBox="1"/>
                  <p:nvPr/>
                </p:nvSpPr>
                <p:spPr>
                  <a:xfrm>
                    <a:off x="3297799" y="2152731"/>
                    <a:ext cx="19075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186" name="文本框 185">
                    <a:extLst>
                      <a:ext uri="{FF2B5EF4-FFF2-40B4-BE49-F238E27FC236}">
                        <a16:creationId xmlns:a16="http://schemas.microsoft.com/office/drawing/2014/main" id="{67EB83AA-71AB-E44F-3BF2-F195938BE9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7799" y="2152731"/>
                    <a:ext cx="190758" cy="21544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2581" r="-6452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id="{E9A277D3-7F6C-B44D-B7BC-699D0F9CB65E}"/>
                      </a:ext>
                    </a:extLst>
                  </p:cNvPr>
                  <p:cNvSpPr txBox="1"/>
                  <p:nvPr/>
                </p:nvSpPr>
                <p:spPr>
                  <a:xfrm>
                    <a:off x="4860199" y="2149673"/>
                    <a:ext cx="19075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id="{E9A277D3-7F6C-B44D-B7BC-699D0F9CB6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0199" y="2149673"/>
                    <a:ext cx="190758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9355" r="-9677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AD1B4582-DFF7-4F10-8CE7-AA95927227D9}"/>
                </a:ext>
              </a:extLst>
            </p:cNvPr>
            <p:cNvGrpSpPr/>
            <p:nvPr/>
          </p:nvGrpSpPr>
          <p:grpSpPr>
            <a:xfrm>
              <a:off x="3059508" y="3205458"/>
              <a:ext cx="633649" cy="535968"/>
              <a:chOff x="6186069" y="1639449"/>
              <a:chExt cx="633649" cy="535968"/>
            </a:xfrm>
          </p:grpSpPr>
          <p:sp>
            <p:nvSpPr>
              <p:cNvPr id="174" name="圆角矩形 173">
                <a:extLst>
                  <a:ext uri="{FF2B5EF4-FFF2-40B4-BE49-F238E27FC236}">
                    <a16:creationId xmlns:a16="http://schemas.microsoft.com/office/drawing/2014/main" id="{AAC9BD27-BABD-9887-D1F5-FB56FC995BCF}"/>
                  </a:ext>
                </a:extLst>
              </p:cNvPr>
              <p:cNvSpPr/>
              <p:nvPr/>
            </p:nvSpPr>
            <p:spPr>
              <a:xfrm>
                <a:off x="6263586" y="1639449"/>
                <a:ext cx="478614" cy="526948"/>
              </a:xfrm>
              <a:prstGeom prst="roundRect">
                <a:avLst>
                  <a:gd name="adj" fmla="val 7269"/>
                </a:avLst>
              </a:prstGeom>
              <a:solidFill>
                <a:srgbClr val="96DFB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5" name="组合 174">
                <a:extLst>
                  <a:ext uri="{FF2B5EF4-FFF2-40B4-BE49-F238E27FC236}">
                    <a16:creationId xmlns:a16="http://schemas.microsoft.com/office/drawing/2014/main" id="{21336852-C748-2781-D07E-494C481D1967}"/>
                  </a:ext>
                </a:extLst>
              </p:cNvPr>
              <p:cNvGrpSpPr/>
              <p:nvPr/>
            </p:nvGrpSpPr>
            <p:grpSpPr>
              <a:xfrm>
                <a:off x="6186069" y="1665144"/>
                <a:ext cx="633649" cy="510273"/>
                <a:chOff x="4149552" y="3295882"/>
                <a:chExt cx="633649" cy="510273"/>
              </a:xfrm>
            </p:grpSpPr>
            <p:pic>
              <p:nvPicPr>
                <p:cNvPr id="176" name="图形 175" descr="文档 纯色填充">
                  <a:extLst>
                    <a:ext uri="{FF2B5EF4-FFF2-40B4-BE49-F238E27FC236}">
                      <a16:creationId xmlns:a16="http://schemas.microsoft.com/office/drawing/2014/main" id="{E72CCE8E-FF2D-C2BF-A6C4-8287324769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/>
              </p:blipFill>
              <p:spPr>
                <a:xfrm>
                  <a:off x="4311835" y="3295882"/>
                  <a:ext cx="302508" cy="302508"/>
                </a:xfrm>
                <a:prstGeom prst="rect">
                  <a:avLst/>
                </a:prstGeom>
              </p:spPr>
            </p:pic>
            <p:sp>
              <p:nvSpPr>
                <p:cNvPr id="177" name="文本框 176">
                  <a:extLst>
                    <a:ext uri="{FF2B5EF4-FFF2-40B4-BE49-F238E27FC236}">
                      <a16:creationId xmlns:a16="http://schemas.microsoft.com/office/drawing/2014/main" id="{921A867C-6236-34C5-A99C-4BE693188B67}"/>
                    </a:ext>
                  </a:extLst>
                </p:cNvPr>
                <p:cNvSpPr txBox="1"/>
                <p:nvPr/>
              </p:nvSpPr>
              <p:spPr>
                <a:xfrm>
                  <a:off x="4149552" y="3544545"/>
                  <a:ext cx="6336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/>
                    <a:t>GPU 0</a:t>
                  </a:r>
                </a:p>
              </p:txBody>
            </p:sp>
          </p:grp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1DDD251-F7BE-6916-5CF7-674840D7D0DD}"/>
              </a:ext>
            </a:extLst>
          </p:cNvPr>
          <p:cNvGrpSpPr/>
          <p:nvPr/>
        </p:nvGrpSpPr>
        <p:grpSpPr>
          <a:xfrm>
            <a:off x="2128342" y="1774284"/>
            <a:ext cx="4331530" cy="1688871"/>
            <a:chOff x="2058767" y="2756450"/>
            <a:chExt cx="4331530" cy="1688871"/>
          </a:xfrm>
        </p:grpSpPr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26D48008-0B1A-6728-3B69-E1B4FD7B9DA7}"/>
                </a:ext>
              </a:extLst>
            </p:cNvPr>
            <p:cNvGrpSpPr/>
            <p:nvPr/>
          </p:nvGrpSpPr>
          <p:grpSpPr>
            <a:xfrm>
              <a:off x="2065730" y="2756450"/>
              <a:ext cx="4306638" cy="1669521"/>
              <a:chOff x="2909361" y="2766094"/>
              <a:chExt cx="2586459" cy="1556509"/>
            </a:xfrm>
          </p:grpSpPr>
          <p:sp>
            <p:nvSpPr>
              <p:cNvPr id="164" name="圆角矩形 163">
                <a:extLst>
                  <a:ext uri="{FF2B5EF4-FFF2-40B4-BE49-F238E27FC236}">
                    <a16:creationId xmlns:a16="http://schemas.microsoft.com/office/drawing/2014/main" id="{4C8CB8E9-2978-A475-3F7C-FEF71AAD218F}"/>
                  </a:ext>
                </a:extLst>
              </p:cNvPr>
              <p:cNvSpPr/>
              <p:nvPr/>
            </p:nvSpPr>
            <p:spPr>
              <a:xfrm>
                <a:off x="2909361" y="2988104"/>
                <a:ext cx="2586459" cy="1334499"/>
              </a:xfrm>
              <a:prstGeom prst="roundRect">
                <a:avLst>
                  <a:gd name="adj" fmla="val 3541"/>
                </a:avLst>
              </a:prstGeom>
              <a:solidFill>
                <a:srgbClr val="AAE9C9">
                  <a:alpha val="60392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同侧圆角矩形 164">
                <a:extLst>
                  <a:ext uri="{FF2B5EF4-FFF2-40B4-BE49-F238E27FC236}">
                    <a16:creationId xmlns:a16="http://schemas.microsoft.com/office/drawing/2014/main" id="{2DC30B20-8362-3E55-2469-ADEAB6DE02D5}"/>
                  </a:ext>
                </a:extLst>
              </p:cNvPr>
              <p:cNvSpPr/>
              <p:nvPr/>
            </p:nvSpPr>
            <p:spPr>
              <a:xfrm>
                <a:off x="2909361" y="2766094"/>
                <a:ext cx="2586451" cy="281930"/>
              </a:xfrm>
              <a:prstGeom prst="round2SameRect">
                <a:avLst/>
              </a:prstGeom>
              <a:solidFill>
                <a:srgbClr val="4ECA7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Stream DAGs</a:t>
                </a:r>
              </a:p>
            </p:txBody>
          </p:sp>
        </p:grp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FE02E355-5422-DD91-D491-89C2213523FB}"/>
                </a:ext>
              </a:extLst>
            </p:cNvPr>
            <p:cNvSpPr txBox="1"/>
            <p:nvPr/>
          </p:nvSpPr>
          <p:spPr>
            <a:xfrm>
              <a:off x="2192552" y="4137544"/>
              <a:ext cx="418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...</a:t>
              </a:r>
            </a:p>
          </p:txBody>
        </p: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B943D5CE-A2A6-9EF4-D3B5-125114FAF56D}"/>
                </a:ext>
              </a:extLst>
            </p:cNvPr>
            <p:cNvGrpSpPr/>
            <p:nvPr/>
          </p:nvGrpSpPr>
          <p:grpSpPr>
            <a:xfrm>
              <a:off x="2058767" y="3166233"/>
              <a:ext cx="665244" cy="529389"/>
              <a:chOff x="6153568" y="1639449"/>
              <a:chExt cx="665244" cy="529389"/>
            </a:xfrm>
          </p:grpSpPr>
          <p:sp>
            <p:nvSpPr>
              <p:cNvPr id="160" name="圆角矩形 159">
                <a:extLst>
                  <a:ext uri="{FF2B5EF4-FFF2-40B4-BE49-F238E27FC236}">
                    <a16:creationId xmlns:a16="http://schemas.microsoft.com/office/drawing/2014/main" id="{F22FDB88-7B45-2614-B452-B3495232C99E}"/>
                  </a:ext>
                </a:extLst>
              </p:cNvPr>
              <p:cNvSpPr/>
              <p:nvPr/>
            </p:nvSpPr>
            <p:spPr>
              <a:xfrm>
                <a:off x="6247790" y="1639449"/>
                <a:ext cx="478614" cy="526948"/>
              </a:xfrm>
              <a:prstGeom prst="roundRect">
                <a:avLst>
                  <a:gd name="adj" fmla="val 7269"/>
                </a:avLst>
              </a:prstGeom>
              <a:solidFill>
                <a:srgbClr val="96DFB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1" name="组合 160">
                <a:extLst>
                  <a:ext uri="{FF2B5EF4-FFF2-40B4-BE49-F238E27FC236}">
                    <a16:creationId xmlns:a16="http://schemas.microsoft.com/office/drawing/2014/main" id="{2F9FB29B-6D21-0719-C2F7-15F308F449B9}"/>
                  </a:ext>
                </a:extLst>
              </p:cNvPr>
              <p:cNvGrpSpPr/>
              <p:nvPr/>
            </p:nvGrpSpPr>
            <p:grpSpPr>
              <a:xfrm>
                <a:off x="6153568" y="1665144"/>
                <a:ext cx="665244" cy="503694"/>
                <a:chOff x="4117051" y="3295882"/>
                <a:chExt cx="665244" cy="503694"/>
              </a:xfrm>
            </p:grpSpPr>
            <p:pic>
              <p:nvPicPr>
                <p:cNvPr id="162" name="图形 161" descr="已连接 纯色填充">
                  <a:extLst>
                    <a:ext uri="{FF2B5EF4-FFF2-40B4-BE49-F238E27FC236}">
                      <a16:creationId xmlns:a16="http://schemas.microsoft.com/office/drawing/2014/main" id="{FF397D7E-3A6C-7D57-A145-052F82257B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>
                <a:xfrm>
                  <a:off x="4311835" y="3295882"/>
                  <a:ext cx="302508" cy="302508"/>
                </a:xfrm>
                <a:prstGeom prst="rect">
                  <a:avLst/>
                </a:prstGeom>
              </p:spPr>
            </p:pic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D8F27111-C262-F311-F573-BEFA62FA021B}"/>
                    </a:ext>
                  </a:extLst>
                </p:cNvPr>
                <p:cNvSpPr txBox="1"/>
                <p:nvPr/>
              </p:nvSpPr>
              <p:spPr>
                <a:xfrm>
                  <a:off x="4117051" y="3537966"/>
                  <a:ext cx="66524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/>
                    <a:t>GPU 0</a:t>
                  </a:r>
                </a:p>
              </p:txBody>
            </p:sp>
          </p:grpSp>
        </p:grp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1F55F893-B7EC-04FB-E36B-C3757DCDBE11}"/>
                </a:ext>
              </a:extLst>
            </p:cNvPr>
            <p:cNvGrpSpPr/>
            <p:nvPr/>
          </p:nvGrpSpPr>
          <p:grpSpPr>
            <a:xfrm>
              <a:off x="2058767" y="3732247"/>
              <a:ext cx="667599" cy="535968"/>
              <a:chOff x="6157243" y="1639449"/>
              <a:chExt cx="667599" cy="535968"/>
            </a:xfrm>
          </p:grpSpPr>
          <p:sp>
            <p:nvSpPr>
              <p:cNvPr id="156" name="圆角矩形 155">
                <a:extLst>
                  <a:ext uri="{FF2B5EF4-FFF2-40B4-BE49-F238E27FC236}">
                    <a16:creationId xmlns:a16="http://schemas.microsoft.com/office/drawing/2014/main" id="{86E6C368-954C-7E36-D613-4D70232B6B89}"/>
                  </a:ext>
                </a:extLst>
              </p:cNvPr>
              <p:cNvSpPr/>
              <p:nvPr/>
            </p:nvSpPr>
            <p:spPr>
              <a:xfrm>
                <a:off x="6263586" y="1639449"/>
                <a:ext cx="478614" cy="526948"/>
              </a:xfrm>
              <a:prstGeom prst="roundRect">
                <a:avLst>
                  <a:gd name="adj" fmla="val 7269"/>
                </a:avLst>
              </a:prstGeom>
              <a:solidFill>
                <a:srgbClr val="96DFB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7" name="组合 156">
                <a:extLst>
                  <a:ext uri="{FF2B5EF4-FFF2-40B4-BE49-F238E27FC236}">
                    <a16:creationId xmlns:a16="http://schemas.microsoft.com/office/drawing/2014/main" id="{71DE3F0F-7563-E9DE-4DFD-A0BA7E741337}"/>
                  </a:ext>
                </a:extLst>
              </p:cNvPr>
              <p:cNvGrpSpPr/>
              <p:nvPr/>
            </p:nvGrpSpPr>
            <p:grpSpPr>
              <a:xfrm>
                <a:off x="6157243" y="1665144"/>
                <a:ext cx="667599" cy="510273"/>
                <a:chOff x="4120726" y="3295882"/>
                <a:chExt cx="667599" cy="510273"/>
              </a:xfrm>
            </p:grpSpPr>
            <p:pic>
              <p:nvPicPr>
                <p:cNvPr id="158" name="图形 157" descr="已连接 纯色填充">
                  <a:extLst>
                    <a:ext uri="{FF2B5EF4-FFF2-40B4-BE49-F238E27FC236}">
                      <a16:creationId xmlns:a16="http://schemas.microsoft.com/office/drawing/2014/main" id="{918BE65E-CC1A-C40C-2C07-0176871BA5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>
                <a:xfrm>
                  <a:off x="4311835" y="3295882"/>
                  <a:ext cx="302508" cy="302508"/>
                </a:xfrm>
                <a:prstGeom prst="rect">
                  <a:avLst/>
                </a:prstGeom>
              </p:spPr>
            </p:pic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4C13217E-C66C-72DB-E35C-6688DE7A80D1}"/>
                    </a:ext>
                  </a:extLst>
                </p:cNvPr>
                <p:cNvSpPr txBox="1"/>
                <p:nvPr/>
              </p:nvSpPr>
              <p:spPr>
                <a:xfrm>
                  <a:off x="4120726" y="3544545"/>
                  <a:ext cx="66759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/>
                    <a:t>GPU 1</a:t>
                  </a:r>
                </a:p>
              </p:txBody>
            </p:sp>
          </p:grpSp>
        </p:grpSp>
        <p:sp>
          <p:nvSpPr>
            <p:cNvPr id="126" name="圆角矩形 125">
              <a:extLst>
                <a:ext uri="{FF2B5EF4-FFF2-40B4-BE49-F238E27FC236}">
                  <a16:creationId xmlns:a16="http://schemas.microsoft.com/office/drawing/2014/main" id="{2CD7B0FC-3312-351B-8BBB-B1D1C44B4641}"/>
                </a:ext>
              </a:extLst>
            </p:cNvPr>
            <p:cNvSpPr/>
            <p:nvPr/>
          </p:nvSpPr>
          <p:spPr>
            <a:xfrm>
              <a:off x="2729025" y="3089530"/>
              <a:ext cx="3551576" cy="1294291"/>
            </a:xfrm>
            <a:prstGeom prst="roundRect">
              <a:avLst>
                <a:gd name="adj" fmla="val 4219"/>
              </a:avLst>
            </a:prstGeom>
            <a:solidFill>
              <a:srgbClr val="96DFB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A9EAD29F-728B-8D44-EB4A-4F068D1DBE7B}"/>
                </a:ext>
              </a:extLst>
            </p:cNvPr>
            <p:cNvGrpSpPr/>
            <p:nvPr/>
          </p:nvGrpSpPr>
          <p:grpSpPr>
            <a:xfrm>
              <a:off x="2830782" y="3106218"/>
              <a:ext cx="3348063" cy="1260915"/>
              <a:chOff x="2813267" y="3110468"/>
              <a:chExt cx="3348063" cy="1260915"/>
            </a:xfrm>
          </p:grpSpPr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A78AD4FF-6EC6-F1C9-6833-9269D01CF986}"/>
                  </a:ext>
                </a:extLst>
              </p:cNvPr>
              <p:cNvGrpSpPr/>
              <p:nvPr/>
            </p:nvGrpSpPr>
            <p:grpSpPr>
              <a:xfrm>
                <a:off x="3211501" y="3110468"/>
                <a:ext cx="2551594" cy="612422"/>
                <a:chOff x="3044534" y="3029295"/>
                <a:chExt cx="2286978" cy="612422"/>
              </a:xfrm>
            </p:grpSpPr>
            <p:sp>
              <p:nvSpPr>
                <p:cNvPr id="154" name="圆角矩形 153">
                  <a:extLst>
                    <a:ext uri="{FF2B5EF4-FFF2-40B4-BE49-F238E27FC236}">
                      <a16:creationId xmlns:a16="http://schemas.microsoft.com/office/drawing/2014/main" id="{DEC2E485-514E-B655-1A72-6E1A10BDFDAD}"/>
                    </a:ext>
                  </a:extLst>
                </p:cNvPr>
                <p:cNvSpPr/>
                <p:nvPr/>
              </p:nvSpPr>
              <p:spPr>
                <a:xfrm>
                  <a:off x="3044534" y="3069976"/>
                  <a:ext cx="2286978" cy="571741"/>
                </a:xfrm>
                <a:prstGeom prst="roundRect">
                  <a:avLst>
                    <a:gd name="adj" fmla="val 34864"/>
                  </a:avLst>
                </a:prstGeom>
                <a:solidFill>
                  <a:srgbClr val="52B69B">
                    <a:alpha val="45098"/>
                  </a:srgb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FE886D5C-3317-6C89-92BE-B08858DA9AEA}"/>
                    </a:ext>
                  </a:extLst>
                </p:cNvPr>
                <p:cNvSpPr txBox="1"/>
                <p:nvPr/>
              </p:nvSpPr>
              <p:spPr>
                <a:xfrm>
                  <a:off x="3769489" y="3029295"/>
                  <a:ext cx="8357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/>
                    <a:t>Stream 0</a:t>
                  </a:r>
                </a:p>
              </p:txBody>
            </p:sp>
          </p:grpSp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EEF6D77B-18F1-4466-8352-DC7AE6A676C8}"/>
                  </a:ext>
                </a:extLst>
              </p:cNvPr>
              <p:cNvGrpSpPr/>
              <p:nvPr/>
            </p:nvGrpSpPr>
            <p:grpSpPr>
              <a:xfrm>
                <a:off x="3211502" y="3775506"/>
                <a:ext cx="2551593" cy="595877"/>
                <a:chOff x="3044534" y="3694333"/>
                <a:chExt cx="2286978" cy="595877"/>
              </a:xfrm>
            </p:grpSpPr>
            <p:sp>
              <p:nvSpPr>
                <p:cNvPr id="152" name="圆角矩形 151">
                  <a:extLst>
                    <a:ext uri="{FF2B5EF4-FFF2-40B4-BE49-F238E27FC236}">
                      <a16:creationId xmlns:a16="http://schemas.microsoft.com/office/drawing/2014/main" id="{0987DC2F-D035-F685-93C0-969B64A6CC59}"/>
                    </a:ext>
                  </a:extLst>
                </p:cNvPr>
                <p:cNvSpPr/>
                <p:nvPr/>
              </p:nvSpPr>
              <p:spPr>
                <a:xfrm>
                  <a:off x="3044534" y="3694333"/>
                  <a:ext cx="2286978" cy="566493"/>
                </a:xfrm>
                <a:prstGeom prst="roundRect">
                  <a:avLst>
                    <a:gd name="adj" fmla="val 34864"/>
                  </a:avLst>
                </a:prstGeom>
                <a:solidFill>
                  <a:srgbClr val="4FCA7A">
                    <a:alpha val="45098"/>
                  </a:srgb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文本框 152">
                  <a:extLst>
                    <a:ext uri="{FF2B5EF4-FFF2-40B4-BE49-F238E27FC236}">
                      <a16:creationId xmlns:a16="http://schemas.microsoft.com/office/drawing/2014/main" id="{D4226CFC-C60B-E1FF-529C-13054025A45D}"/>
                    </a:ext>
                  </a:extLst>
                </p:cNvPr>
                <p:cNvSpPr txBox="1"/>
                <p:nvPr/>
              </p:nvSpPr>
              <p:spPr>
                <a:xfrm>
                  <a:off x="3770170" y="4013211"/>
                  <a:ext cx="8357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/>
                    <a:t>Stream 1</a:t>
                  </a:r>
                </a:p>
              </p:txBody>
            </p:sp>
          </p:grpSp>
          <p:grpSp>
            <p:nvGrpSpPr>
              <p:cNvPr id="135" name="组合 134">
                <a:extLst>
                  <a:ext uri="{FF2B5EF4-FFF2-40B4-BE49-F238E27FC236}">
                    <a16:creationId xmlns:a16="http://schemas.microsoft.com/office/drawing/2014/main" id="{6A3F7B0C-DE36-D87F-6DED-05A04D2118C7}"/>
                  </a:ext>
                </a:extLst>
              </p:cNvPr>
              <p:cNvGrpSpPr/>
              <p:nvPr/>
            </p:nvGrpSpPr>
            <p:grpSpPr>
              <a:xfrm>
                <a:off x="2813267" y="3354249"/>
                <a:ext cx="3348063" cy="813277"/>
                <a:chOff x="3917693" y="4502869"/>
                <a:chExt cx="3348063" cy="8132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椭圆 135">
                      <a:extLst>
                        <a:ext uri="{FF2B5EF4-FFF2-40B4-BE49-F238E27FC236}">
                          <a16:creationId xmlns:a16="http://schemas.microsoft.com/office/drawing/2014/main" id="{146C7BEA-9F09-1EDA-65C6-BDF9427C59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7693" y="4750234"/>
                      <a:ext cx="300553" cy="300553"/>
                    </a:xfrm>
                    <a:prstGeom prst="ellipse">
                      <a:avLst/>
                    </a:prstGeom>
                    <a:solidFill>
                      <a:srgbClr val="52B04A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136" name="椭圆 135">
                      <a:extLst>
                        <a:ext uri="{FF2B5EF4-FFF2-40B4-BE49-F238E27FC236}">
                          <a16:creationId xmlns:a16="http://schemas.microsoft.com/office/drawing/2014/main" id="{146C7BEA-9F09-1EDA-65C6-BDF9427C596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7693" y="4750234"/>
                      <a:ext cx="300553" cy="300553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2041"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椭圆 136">
                      <a:extLst>
                        <a:ext uri="{FF2B5EF4-FFF2-40B4-BE49-F238E27FC236}">
                          <a16:creationId xmlns:a16="http://schemas.microsoft.com/office/drawing/2014/main" id="{C6ED0A6F-165A-4A36-656A-0BC89CB15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5203" y="4749660"/>
                      <a:ext cx="300553" cy="300553"/>
                    </a:xfrm>
                    <a:prstGeom prst="ellipse">
                      <a:avLst/>
                    </a:prstGeom>
                    <a:solidFill>
                      <a:srgbClr val="52B04A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137" name="椭圆 136">
                      <a:extLst>
                        <a:ext uri="{FF2B5EF4-FFF2-40B4-BE49-F238E27FC236}">
                          <a16:creationId xmlns:a16="http://schemas.microsoft.com/office/drawing/2014/main" id="{C6ED0A6F-165A-4A36-656A-0BC89CB15A5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5203" y="4749660"/>
                      <a:ext cx="300553" cy="300553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2041"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8" name="直线箭头连接符 137">
                  <a:extLst>
                    <a:ext uri="{FF2B5EF4-FFF2-40B4-BE49-F238E27FC236}">
                      <a16:creationId xmlns:a16="http://schemas.microsoft.com/office/drawing/2014/main" id="{1203A9EB-5198-0EE7-AF10-D2080CC51A2B}"/>
                    </a:ext>
                  </a:extLst>
                </p:cNvPr>
                <p:cNvCxnSpPr>
                  <a:cxnSpLocks/>
                  <a:stCxn id="136" idx="7"/>
                  <a:endCxn id="144" idx="2"/>
                </p:cNvCxnSpPr>
                <p:nvPr/>
              </p:nvCxnSpPr>
              <p:spPr>
                <a:xfrm flipV="1">
                  <a:off x="4174231" y="4656434"/>
                  <a:ext cx="235758" cy="13781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线箭头连接符 138">
                  <a:extLst>
                    <a:ext uri="{FF2B5EF4-FFF2-40B4-BE49-F238E27FC236}">
                      <a16:creationId xmlns:a16="http://schemas.microsoft.com/office/drawing/2014/main" id="{25204E74-95D3-7B76-7AB1-C5BE07DDFAA4}"/>
                    </a:ext>
                  </a:extLst>
                </p:cNvPr>
                <p:cNvCxnSpPr>
                  <a:cxnSpLocks/>
                  <a:stCxn id="136" idx="5"/>
                  <a:endCxn id="149" idx="2"/>
                </p:cNvCxnSpPr>
                <p:nvPr/>
              </p:nvCxnSpPr>
              <p:spPr>
                <a:xfrm>
                  <a:off x="4174231" y="5006772"/>
                  <a:ext cx="582568" cy="15909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线箭头连接符 139">
                  <a:extLst>
                    <a:ext uri="{FF2B5EF4-FFF2-40B4-BE49-F238E27FC236}">
                      <a16:creationId xmlns:a16="http://schemas.microsoft.com/office/drawing/2014/main" id="{DF97ADF3-18CD-9DBE-E6C1-00784AABEDAC}"/>
                    </a:ext>
                  </a:extLst>
                </p:cNvPr>
                <p:cNvCxnSpPr>
                  <a:cxnSpLocks/>
                  <a:stCxn id="145" idx="6"/>
                  <a:endCxn id="137" idx="1"/>
                </p:cNvCxnSpPr>
                <p:nvPr/>
              </p:nvCxnSpPr>
              <p:spPr>
                <a:xfrm>
                  <a:off x="6763115" y="4653146"/>
                  <a:ext cx="246103" cy="14052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1" name="组合 140">
                  <a:extLst>
                    <a:ext uri="{FF2B5EF4-FFF2-40B4-BE49-F238E27FC236}">
                      <a16:creationId xmlns:a16="http://schemas.microsoft.com/office/drawing/2014/main" id="{C18744C4-647D-327E-27E9-20D81B4F9BAC}"/>
                    </a:ext>
                  </a:extLst>
                </p:cNvPr>
                <p:cNvGrpSpPr/>
                <p:nvPr/>
              </p:nvGrpSpPr>
              <p:grpSpPr>
                <a:xfrm>
                  <a:off x="4756799" y="5014844"/>
                  <a:ext cx="1683483" cy="301302"/>
                  <a:chOff x="4661586" y="5014844"/>
                  <a:chExt cx="1683483" cy="301302"/>
                </a:xfrm>
              </p:grpSpPr>
              <p:sp>
                <p:nvSpPr>
                  <p:cNvPr id="149" name="椭圆 148">
                    <a:extLst>
                      <a:ext uri="{FF2B5EF4-FFF2-40B4-BE49-F238E27FC236}">
                        <a16:creationId xmlns:a16="http://schemas.microsoft.com/office/drawing/2014/main" id="{538F59E3-8038-BAAE-28BE-55277FAA1263}"/>
                      </a:ext>
                    </a:extLst>
                  </p:cNvPr>
                  <p:cNvSpPr/>
                  <p:nvPr/>
                </p:nvSpPr>
                <p:spPr>
                  <a:xfrm>
                    <a:off x="4661586" y="5015593"/>
                    <a:ext cx="1086441" cy="300553"/>
                  </a:xfrm>
                  <a:prstGeom prst="ellipse">
                    <a:avLst/>
                  </a:prstGeom>
                  <a:solidFill>
                    <a:srgbClr val="4FCA7A"/>
                  </a:solid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0" i="0" err="1">
                        <a:latin typeface="+mj-lt"/>
                      </a:rPr>
                      <a:t>Allreduce</a:t>
                    </a:r>
                    <a:endParaRPr lang="en-US" sz="1200"/>
                  </a:p>
                </p:txBody>
              </p:sp>
              <p:cxnSp>
                <p:nvCxnSpPr>
                  <p:cNvPr id="150" name="直线箭头连接符 149">
                    <a:extLst>
                      <a:ext uri="{FF2B5EF4-FFF2-40B4-BE49-F238E27FC236}">
                        <a16:creationId xmlns:a16="http://schemas.microsoft.com/office/drawing/2014/main" id="{0799144F-D15C-92E6-CEDE-B7E09E5E5EF0}"/>
                      </a:ext>
                    </a:extLst>
                  </p:cNvPr>
                  <p:cNvCxnSpPr>
                    <a:cxnSpLocks/>
                    <a:stCxn id="149" idx="6"/>
                    <a:endCxn id="151" idx="2"/>
                  </p:cNvCxnSpPr>
                  <p:nvPr/>
                </p:nvCxnSpPr>
                <p:spPr>
                  <a:xfrm flipV="1">
                    <a:off x="5748027" y="5165121"/>
                    <a:ext cx="296489" cy="749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1" name="椭圆 150">
                        <a:extLst>
                          <a:ext uri="{FF2B5EF4-FFF2-40B4-BE49-F238E27FC236}">
                            <a16:creationId xmlns:a16="http://schemas.microsoft.com/office/drawing/2014/main" id="{C45EB960-6057-5F1A-4B57-C7CD8F1DEC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4516" y="5014844"/>
                        <a:ext cx="300553" cy="300553"/>
                      </a:xfrm>
                      <a:prstGeom prst="ellipse">
                        <a:avLst/>
                      </a:prstGeom>
                      <a:solidFill>
                        <a:srgbClr val="4FCA7A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/>
                      </a:p>
                    </p:txBody>
                  </p:sp>
                </mc:Choice>
                <mc:Fallback xmlns="">
                  <p:sp>
                    <p:nvSpPr>
                      <p:cNvPr id="151" name="椭圆 150">
                        <a:extLst>
                          <a:ext uri="{FF2B5EF4-FFF2-40B4-BE49-F238E27FC236}">
                            <a16:creationId xmlns:a16="http://schemas.microsoft.com/office/drawing/2014/main" id="{C45EB960-6057-5F1A-4B57-C7CD8F1DECF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44516" y="5014844"/>
                        <a:ext cx="300553" cy="300553"/>
                      </a:xfrm>
                      <a:prstGeom prst="ellipse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  <a:ln w="1905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42" name="组合 141">
                  <a:extLst>
                    <a:ext uri="{FF2B5EF4-FFF2-40B4-BE49-F238E27FC236}">
                      <a16:creationId xmlns:a16="http://schemas.microsoft.com/office/drawing/2014/main" id="{224A9453-1BEC-CFB0-9C5E-01F9B6E17619}"/>
                    </a:ext>
                  </a:extLst>
                </p:cNvPr>
                <p:cNvGrpSpPr/>
                <p:nvPr/>
              </p:nvGrpSpPr>
              <p:grpSpPr>
                <a:xfrm>
                  <a:off x="4409989" y="4502869"/>
                  <a:ext cx="2353126" cy="303841"/>
                  <a:chOff x="4409989" y="4502869"/>
                  <a:chExt cx="2353126" cy="303841"/>
                </a:xfrm>
              </p:grpSpPr>
              <p:sp>
                <p:nvSpPr>
                  <p:cNvPr id="144" name="椭圆 143">
                    <a:extLst>
                      <a:ext uri="{FF2B5EF4-FFF2-40B4-BE49-F238E27FC236}">
                        <a16:creationId xmlns:a16="http://schemas.microsoft.com/office/drawing/2014/main" id="{A66516F1-3646-1915-F94A-74F524977852}"/>
                      </a:ext>
                    </a:extLst>
                  </p:cNvPr>
                  <p:cNvSpPr/>
                  <p:nvPr/>
                </p:nvSpPr>
                <p:spPr>
                  <a:xfrm>
                    <a:off x="4409989" y="4506157"/>
                    <a:ext cx="685817" cy="300553"/>
                  </a:xfrm>
                  <a:prstGeom prst="ellipse">
                    <a:avLst/>
                  </a:prstGeom>
                  <a:solidFill>
                    <a:srgbClr val="52B69B"/>
                  </a:solid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0" i="0">
                        <a:latin typeface="+mj-lt"/>
                      </a:rPr>
                      <a:t>Send</a:t>
                    </a:r>
                    <a:endParaRPr lang="en-US" sz="1200"/>
                  </a:p>
                </p:txBody>
              </p:sp>
              <p:sp>
                <p:nvSpPr>
                  <p:cNvPr id="145" name="椭圆 144">
                    <a:extLst>
                      <a:ext uri="{FF2B5EF4-FFF2-40B4-BE49-F238E27FC236}">
                        <a16:creationId xmlns:a16="http://schemas.microsoft.com/office/drawing/2014/main" id="{0E39127E-90FB-EAF9-4A72-D4C73CA0EB24}"/>
                      </a:ext>
                    </a:extLst>
                  </p:cNvPr>
                  <p:cNvSpPr/>
                  <p:nvPr/>
                </p:nvSpPr>
                <p:spPr>
                  <a:xfrm>
                    <a:off x="5700651" y="4502869"/>
                    <a:ext cx="1062464" cy="300553"/>
                  </a:xfrm>
                  <a:prstGeom prst="ellipse">
                    <a:avLst/>
                  </a:prstGeom>
                  <a:solidFill>
                    <a:srgbClr val="52B69B"/>
                  </a:solidFill>
                  <a:ln w="190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0" i="0" err="1">
                        <a:latin typeface="+mj-lt"/>
                      </a:rPr>
                      <a:t>Bcast</a:t>
                    </a:r>
                    <a:endParaRPr lang="en-US" sz="1200"/>
                  </a:p>
                </p:txBody>
              </p:sp>
              <p:cxnSp>
                <p:nvCxnSpPr>
                  <p:cNvPr id="146" name="直线箭头连接符 145">
                    <a:extLst>
                      <a:ext uri="{FF2B5EF4-FFF2-40B4-BE49-F238E27FC236}">
                        <a16:creationId xmlns:a16="http://schemas.microsoft.com/office/drawing/2014/main" id="{ADF70CD8-017E-38A3-1101-6FC43FEB85E4}"/>
                      </a:ext>
                    </a:extLst>
                  </p:cNvPr>
                  <p:cNvCxnSpPr>
                    <a:cxnSpLocks/>
                    <a:stCxn id="144" idx="6"/>
                    <a:endCxn id="147" idx="2"/>
                  </p:cNvCxnSpPr>
                  <p:nvPr/>
                </p:nvCxnSpPr>
                <p:spPr>
                  <a:xfrm flipV="1">
                    <a:off x="5095806" y="4653720"/>
                    <a:ext cx="161226" cy="2714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椭圆 146">
                        <a:extLst>
                          <a:ext uri="{FF2B5EF4-FFF2-40B4-BE49-F238E27FC236}">
                            <a16:creationId xmlns:a16="http://schemas.microsoft.com/office/drawing/2014/main" id="{A79046F0-ABAA-405C-9F8A-5C3AA473B6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57032" y="4503443"/>
                        <a:ext cx="300553" cy="300553"/>
                      </a:xfrm>
                      <a:prstGeom prst="ellipse">
                        <a:avLst/>
                      </a:prstGeom>
                      <a:solidFill>
                        <a:srgbClr val="52B69B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/>
                      </a:p>
                    </p:txBody>
                  </p:sp>
                </mc:Choice>
                <mc:Fallback xmlns="">
                  <p:sp>
                    <p:nvSpPr>
                      <p:cNvPr id="147" name="椭圆 146">
                        <a:extLst>
                          <a:ext uri="{FF2B5EF4-FFF2-40B4-BE49-F238E27FC236}">
                            <a16:creationId xmlns:a16="http://schemas.microsoft.com/office/drawing/2014/main" id="{A79046F0-ABAA-405C-9F8A-5C3AA473B6A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57032" y="4503443"/>
                        <a:ext cx="300553" cy="300553"/>
                      </a:xfrm>
                      <a:prstGeom prst="ellipse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  <a:ln w="1905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48" name="直线箭头连接符 147">
                    <a:extLst>
                      <a:ext uri="{FF2B5EF4-FFF2-40B4-BE49-F238E27FC236}">
                        <a16:creationId xmlns:a16="http://schemas.microsoft.com/office/drawing/2014/main" id="{2C861475-6377-624D-D303-06DFCC8FE2A1}"/>
                      </a:ext>
                    </a:extLst>
                  </p:cNvPr>
                  <p:cNvCxnSpPr>
                    <a:cxnSpLocks/>
                    <a:stCxn id="147" idx="6"/>
                    <a:endCxn id="145" idx="2"/>
                  </p:cNvCxnSpPr>
                  <p:nvPr/>
                </p:nvCxnSpPr>
                <p:spPr>
                  <a:xfrm flipV="1">
                    <a:off x="5557585" y="4653146"/>
                    <a:ext cx="143066" cy="574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直线箭头连接符 142">
                  <a:extLst>
                    <a:ext uri="{FF2B5EF4-FFF2-40B4-BE49-F238E27FC236}">
                      <a16:creationId xmlns:a16="http://schemas.microsoft.com/office/drawing/2014/main" id="{8FF9A378-F3D4-3C03-829E-6A21F34C1129}"/>
                    </a:ext>
                  </a:extLst>
                </p:cNvPr>
                <p:cNvCxnSpPr>
                  <a:cxnSpLocks/>
                  <a:stCxn id="151" idx="6"/>
                  <a:endCxn id="137" idx="3"/>
                </p:cNvCxnSpPr>
                <p:nvPr/>
              </p:nvCxnSpPr>
              <p:spPr>
                <a:xfrm flipV="1">
                  <a:off x="6440282" y="5006198"/>
                  <a:ext cx="568936" cy="1589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" name="任意形状 127">
              <a:extLst>
                <a:ext uri="{FF2B5EF4-FFF2-40B4-BE49-F238E27FC236}">
                  <a16:creationId xmlns:a16="http://schemas.microsoft.com/office/drawing/2014/main" id="{CA99636D-62A5-F40E-E7C6-AC96C4E079B9}"/>
                </a:ext>
              </a:extLst>
            </p:cNvPr>
            <p:cNvSpPr/>
            <p:nvPr/>
          </p:nvSpPr>
          <p:spPr>
            <a:xfrm>
              <a:off x="2624788" y="3091856"/>
              <a:ext cx="144726" cy="1282791"/>
            </a:xfrm>
            <a:custGeom>
              <a:avLst/>
              <a:gdLst>
                <a:gd name="connsiteX0" fmla="*/ 124990 w 144726"/>
                <a:gd name="connsiteY0" fmla="*/ 1282791 h 1282791"/>
                <a:gd name="connsiteX1" fmla="*/ 0 w 144726"/>
                <a:gd name="connsiteY1" fmla="*/ 565744 h 1282791"/>
                <a:gd name="connsiteX2" fmla="*/ 0 w 144726"/>
                <a:gd name="connsiteY2" fmla="*/ 78941 h 1282791"/>
                <a:gd name="connsiteX3" fmla="*/ 144726 w 144726"/>
                <a:gd name="connsiteY3" fmla="*/ 0 h 1282791"/>
                <a:gd name="connsiteX4" fmla="*/ 124990 w 144726"/>
                <a:gd name="connsiteY4" fmla="*/ 1282791 h 128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26" h="1282791">
                  <a:moveTo>
                    <a:pt x="124990" y="1282791"/>
                  </a:moveTo>
                  <a:lnTo>
                    <a:pt x="0" y="565744"/>
                  </a:lnTo>
                  <a:lnTo>
                    <a:pt x="0" y="78941"/>
                  </a:lnTo>
                  <a:lnTo>
                    <a:pt x="144726" y="0"/>
                  </a:lnTo>
                  <a:lnTo>
                    <a:pt x="124990" y="1282791"/>
                  </a:lnTo>
                  <a:close/>
                </a:path>
              </a:pathLst>
            </a:custGeom>
            <a:solidFill>
              <a:srgbClr val="87D9A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直线连接符 128">
              <a:extLst>
                <a:ext uri="{FF2B5EF4-FFF2-40B4-BE49-F238E27FC236}">
                  <a16:creationId xmlns:a16="http://schemas.microsoft.com/office/drawing/2014/main" id="{B48F3C4D-D907-FA47-A46C-C306D7540543}"/>
                </a:ext>
              </a:extLst>
            </p:cNvPr>
            <p:cNvCxnSpPr>
              <a:cxnSpLocks/>
              <a:stCxn id="130" idx="2"/>
            </p:cNvCxnSpPr>
            <p:nvPr/>
          </p:nvCxnSpPr>
          <p:spPr>
            <a:xfrm>
              <a:off x="6004379" y="3375570"/>
              <a:ext cx="22165" cy="16886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1097B885-25DC-297B-440C-9D78842C93CF}"/>
                </a:ext>
              </a:extLst>
            </p:cNvPr>
            <p:cNvSpPr txBox="1"/>
            <p:nvPr/>
          </p:nvSpPr>
          <p:spPr>
            <a:xfrm>
              <a:off x="5618460" y="3098571"/>
              <a:ext cx="7718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Dummy</a:t>
              </a:r>
            </a:p>
          </p:txBody>
        </p:sp>
        <p:cxnSp>
          <p:nvCxnSpPr>
            <p:cNvPr id="131" name="直线连接符 130">
              <a:extLst>
                <a:ext uri="{FF2B5EF4-FFF2-40B4-BE49-F238E27FC236}">
                  <a16:creationId xmlns:a16="http://schemas.microsoft.com/office/drawing/2014/main" id="{08B5319F-2E5E-258C-B2A7-7961B126BB26}"/>
                </a:ext>
              </a:extLst>
            </p:cNvPr>
            <p:cNvCxnSpPr>
              <a:cxnSpLocks/>
              <a:stCxn id="132" idx="0"/>
            </p:cNvCxnSpPr>
            <p:nvPr/>
          </p:nvCxnSpPr>
          <p:spPr>
            <a:xfrm flipV="1">
              <a:off x="2981428" y="3922933"/>
              <a:ext cx="1580" cy="20581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D201CEEA-D77A-C4E1-74F5-420EA1372C34}"/>
                </a:ext>
              </a:extLst>
            </p:cNvPr>
            <p:cNvSpPr txBox="1"/>
            <p:nvPr/>
          </p:nvSpPr>
          <p:spPr>
            <a:xfrm>
              <a:off x="2622197" y="4128752"/>
              <a:ext cx="71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Dummy</a:t>
              </a:r>
            </a:p>
          </p:txBody>
        </p:sp>
      </p:grp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3DA2EC3C-8320-0B5C-FA13-BD05AEA5C19F}"/>
              </a:ext>
            </a:extLst>
          </p:cNvPr>
          <p:cNvGrpSpPr/>
          <p:nvPr/>
        </p:nvGrpSpPr>
        <p:grpSpPr>
          <a:xfrm>
            <a:off x="7548974" y="3433755"/>
            <a:ext cx="1428031" cy="395909"/>
            <a:chOff x="7548974" y="3433755"/>
            <a:chExt cx="1428031" cy="395909"/>
          </a:xfrm>
        </p:grpSpPr>
        <p:sp>
          <p:nvSpPr>
            <p:cNvPr id="20" name="右箭头 19">
              <a:extLst>
                <a:ext uri="{FF2B5EF4-FFF2-40B4-BE49-F238E27FC236}">
                  <a16:creationId xmlns:a16="http://schemas.microsoft.com/office/drawing/2014/main" id="{82FC9B33-095A-9E53-7BBC-3AA04E2EAD83}"/>
                </a:ext>
              </a:extLst>
            </p:cNvPr>
            <p:cNvSpPr/>
            <p:nvPr/>
          </p:nvSpPr>
          <p:spPr>
            <a:xfrm rot="5400000">
              <a:off x="8591850" y="3444510"/>
              <a:ext cx="395909" cy="374400"/>
            </a:xfrm>
            <a:prstGeom prst="rightArrow">
              <a:avLst/>
            </a:prstGeom>
            <a:solidFill>
              <a:srgbClr val="A9E9C9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6BC43C7-CED1-6449-6F95-F781B2685128}"/>
                </a:ext>
              </a:extLst>
            </p:cNvPr>
            <p:cNvSpPr txBox="1"/>
            <p:nvPr/>
          </p:nvSpPr>
          <p:spPr>
            <a:xfrm>
              <a:off x="7548974" y="3469424"/>
              <a:ext cx="1131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STAGE 4</a:t>
              </a:r>
            </a:p>
          </p:txBody>
        </p:sp>
      </p:grp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338F0B9C-1DBA-BCF9-BBBB-55ABC83451BE}"/>
              </a:ext>
            </a:extLst>
          </p:cNvPr>
          <p:cNvGrpSpPr/>
          <p:nvPr/>
        </p:nvGrpSpPr>
        <p:grpSpPr>
          <a:xfrm>
            <a:off x="7345833" y="3821974"/>
            <a:ext cx="2879867" cy="1605248"/>
            <a:chOff x="7345833" y="3821974"/>
            <a:chExt cx="2879867" cy="160524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A1B27E2-38B1-5FEE-7636-5A21E801B1B8}"/>
                </a:ext>
              </a:extLst>
            </p:cNvPr>
            <p:cNvGrpSpPr/>
            <p:nvPr/>
          </p:nvGrpSpPr>
          <p:grpSpPr>
            <a:xfrm>
              <a:off x="7345833" y="3821974"/>
              <a:ext cx="2879867" cy="1605248"/>
              <a:chOff x="7236428" y="984293"/>
              <a:chExt cx="2228595" cy="1605248"/>
            </a:xfrm>
          </p:grpSpPr>
          <p:sp>
            <p:nvSpPr>
              <p:cNvPr id="118" name="圆角矩形 117">
                <a:extLst>
                  <a:ext uri="{FF2B5EF4-FFF2-40B4-BE49-F238E27FC236}">
                    <a16:creationId xmlns:a16="http://schemas.microsoft.com/office/drawing/2014/main" id="{E729E186-86AE-6C1A-48A6-7E6E48109E19}"/>
                  </a:ext>
                </a:extLst>
              </p:cNvPr>
              <p:cNvSpPr/>
              <p:nvPr/>
            </p:nvSpPr>
            <p:spPr>
              <a:xfrm>
                <a:off x="7236428" y="1242623"/>
                <a:ext cx="2226546" cy="1346918"/>
              </a:xfrm>
              <a:prstGeom prst="roundRect">
                <a:avLst>
                  <a:gd name="adj" fmla="val 3541"/>
                </a:avLst>
              </a:prstGeom>
              <a:solidFill>
                <a:srgbClr val="A9E9C9">
                  <a:alpha val="59608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同侧圆角矩形 118">
                <a:extLst>
                  <a:ext uri="{FF2B5EF4-FFF2-40B4-BE49-F238E27FC236}">
                    <a16:creationId xmlns:a16="http://schemas.microsoft.com/office/drawing/2014/main" id="{8EF0F7BD-9570-4142-519C-4A06C51F579A}"/>
                  </a:ext>
                </a:extLst>
              </p:cNvPr>
              <p:cNvSpPr/>
              <p:nvPr/>
            </p:nvSpPr>
            <p:spPr>
              <a:xfrm>
                <a:off x="7238477" y="984293"/>
                <a:ext cx="2226546" cy="308479"/>
              </a:xfrm>
              <a:prstGeom prst="round2SameRect">
                <a:avLst/>
              </a:prstGeom>
              <a:solidFill>
                <a:srgbClr val="4ECA7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GOAL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71BB658-FCF6-C3E8-8B06-EA8D1D3DFA05}"/>
                </a:ext>
              </a:extLst>
            </p:cNvPr>
            <p:cNvGrpSpPr/>
            <p:nvPr/>
          </p:nvGrpSpPr>
          <p:grpSpPr>
            <a:xfrm>
              <a:off x="7440152" y="4313476"/>
              <a:ext cx="2691229" cy="924881"/>
              <a:chOff x="6401506" y="5527851"/>
              <a:chExt cx="2691229" cy="924881"/>
            </a:xfrm>
          </p:grpSpPr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8C5ADF49-2B81-4A81-953B-5A90E399888B}"/>
                  </a:ext>
                </a:extLst>
              </p:cNvPr>
              <p:cNvGrpSpPr/>
              <p:nvPr/>
            </p:nvGrpSpPr>
            <p:grpSpPr>
              <a:xfrm>
                <a:off x="6401506" y="5530506"/>
                <a:ext cx="1308010" cy="922226"/>
                <a:chOff x="6200583" y="4984156"/>
                <a:chExt cx="1308010" cy="922226"/>
              </a:xfrm>
            </p:grpSpPr>
            <p:grpSp>
              <p:nvGrpSpPr>
                <p:cNvPr id="103" name="组合 102">
                  <a:extLst>
                    <a:ext uri="{FF2B5EF4-FFF2-40B4-BE49-F238E27FC236}">
                      <a16:creationId xmlns:a16="http://schemas.microsoft.com/office/drawing/2014/main" id="{3B40F896-C8E5-1E1F-CE66-50613553AF30}"/>
                    </a:ext>
                  </a:extLst>
                </p:cNvPr>
                <p:cNvGrpSpPr/>
                <p:nvPr/>
              </p:nvGrpSpPr>
              <p:grpSpPr>
                <a:xfrm>
                  <a:off x="6200583" y="4984156"/>
                  <a:ext cx="1308010" cy="922226"/>
                  <a:chOff x="5773115" y="4811191"/>
                  <a:chExt cx="1308010" cy="922226"/>
                </a:xfrm>
              </p:grpSpPr>
              <p:sp>
                <p:nvSpPr>
                  <p:cNvPr id="105" name="圆角矩形 104">
                    <a:extLst>
                      <a:ext uri="{FF2B5EF4-FFF2-40B4-BE49-F238E27FC236}">
                        <a16:creationId xmlns:a16="http://schemas.microsoft.com/office/drawing/2014/main" id="{BE64F709-FBFD-2A7D-AA4C-5406AD1B7A76}"/>
                      </a:ext>
                    </a:extLst>
                  </p:cNvPr>
                  <p:cNvSpPr/>
                  <p:nvPr/>
                </p:nvSpPr>
                <p:spPr>
                  <a:xfrm>
                    <a:off x="5773115" y="4811191"/>
                    <a:ext cx="1308010" cy="922226"/>
                  </a:xfrm>
                  <a:prstGeom prst="roundRect">
                    <a:avLst>
                      <a:gd name="adj" fmla="val 8476"/>
                    </a:avLst>
                  </a:prstGeom>
                  <a:solidFill>
                    <a:srgbClr val="4FCA79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4BC47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06" name="组合 105">
                    <a:extLst>
                      <a:ext uri="{FF2B5EF4-FFF2-40B4-BE49-F238E27FC236}">
                        <a16:creationId xmlns:a16="http://schemas.microsoft.com/office/drawing/2014/main" id="{68E0C777-62C9-1E63-B42A-D08421CC1F7E}"/>
                      </a:ext>
                    </a:extLst>
                  </p:cNvPr>
                  <p:cNvGrpSpPr/>
                  <p:nvPr/>
                </p:nvGrpSpPr>
                <p:grpSpPr>
                  <a:xfrm>
                    <a:off x="5840296" y="5140351"/>
                    <a:ext cx="1173649" cy="535968"/>
                    <a:chOff x="6494031" y="4743409"/>
                    <a:chExt cx="1173649" cy="535968"/>
                  </a:xfrm>
                </p:grpSpPr>
                <p:grpSp>
                  <p:nvGrpSpPr>
                    <p:cNvPr id="108" name="组合 107">
                      <a:extLst>
                        <a:ext uri="{FF2B5EF4-FFF2-40B4-BE49-F238E27FC236}">
                          <a16:creationId xmlns:a16="http://schemas.microsoft.com/office/drawing/2014/main" id="{68A43342-8D01-82CA-0B00-785B85444A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94031" y="4743409"/>
                      <a:ext cx="633649" cy="535968"/>
                      <a:chOff x="6186069" y="1639449"/>
                      <a:chExt cx="633649" cy="535968"/>
                    </a:xfrm>
                  </p:grpSpPr>
                  <p:sp>
                    <p:nvSpPr>
                      <p:cNvPr id="114" name="圆角矩形 113">
                        <a:extLst>
                          <a:ext uri="{FF2B5EF4-FFF2-40B4-BE49-F238E27FC236}">
                            <a16:creationId xmlns:a16="http://schemas.microsoft.com/office/drawing/2014/main" id="{3A8B6395-AAE6-6FC5-0020-7A4FC7D135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3586" y="1639449"/>
                        <a:ext cx="478614" cy="526948"/>
                      </a:xfrm>
                      <a:prstGeom prst="roundRect">
                        <a:avLst>
                          <a:gd name="adj" fmla="val 7269"/>
                        </a:avLst>
                      </a:prstGeom>
                      <a:solidFill>
                        <a:srgbClr val="96DFB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grpSp>
                    <p:nvGrpSpPr>
                      <p:cNvPr id="115" name="组合 114">
                        <a:extLst>
                          <a:ext uri="{FF2B5EF4-FFF2-40B4-BE49-F238E27FC236}">
                            <a16:creationId xmlns:a16="http://schemas.microsoft.com/office/drawing/2014/main" id="{3568E260-DE85-ABF2-A2B9-A9C85961827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86069" y="1665144"/>
                        <a:ext cx="633649" cy="510273"/>
                        <a:chOff x="4149552" y="3295882"/>
                        <a:chExt cx="633649" cy="510273"/>
                      </a:xfrm>
                    </p:grpSpPr>
                    <p:pic>
                      <p:nvPicPr>
                        <p:cNvPr id="116" name="图形 115" descr="网络 纯色填充">
                          <a:extLst>
                            <a:ext uri="{FF2B5EF4-FFF2-40B4-BE49-F238E27FC236}">
                              <a16:creationId xmlns:a16="http://schemas.microsoft.com/office/drawing/2014/main" id="{DBA95F3F-F38D-3357-8722-4B2736C3362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>
                          <a:extLst>
                            <a:ext uri="{96DAC541-7B7A-43D3-8B79-37D633B846F1}">
                              <asvg:svgBlip xmlns:asvg="http://schemas.microsoft.com/office/drawing/2016/SVG/main" r:embed="rId23"/>
                            </a:ext>
                          </a:extLst>
                        </a:blip>
                        <a:srcRect/>
                        <a:stretch/>
                      </p:blipFill>
                      <p:spPr>
                        <a:xfrm>
                          <a:off x="4311835" y="3295882"/>
                          <a:ext cx="302508" cy="302508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17" name="文本框 116">
                          <a:extLst>
                            <a:ext uri="{FF2B5EF4-FFF2-40B4-BE49-F238E27FC236}">
                              <a16:creationId xmlns:a16="http://schemas.microsoft.com/office/drawing/2014/main" id="{3BB79314-F3B9-3092-3205-4F33AABADEC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149552" y="3544545"/>
                          <a:ext cx="633649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100"/>
                            <a:t>GPU 0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09" name="组合 108">
                      <a:extLst>
                        <a:ext uri="{FF2B5EF4-FFF2-40B4-BE49-F238E27FC236}">
                          <a16:creationId xmlns:a16="http://schemas.microsoft.com/office/drawing/2014/main" id="{B4819230-5DEF-E654-E981-42C7A482E1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34031" y="4743409"/>
                      <a:ext cx="633649" cy="535968"/>
                      <a:chOff x="6186069" y="1639449"/>
                      <a:chExt cx="633649" cy="535968"/>
                    </a:xfrm>
                  </p:grpSpPr>
                  <p:sp>
                    <p:nvSpPr>
                      <p:cNvPr id="110" name="圆角矩形 109">
                        <a:extLst>
                          <a:ext uri="{FF2B5EF4-FFF2-40B4-BE49-F238E27FC236}">
                            <a16:creationId xmlns:a16="http://schemas.microsoft.com/office/drawing/2014/main" id="{3FBED38B-9651-9FA7-746D-B811D60CF0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2387" y="1639449"/>
                        <a:ext cx="478614" cy="526948"/>
                      </a:xfrm>
                      <a:prstGeom prst="roundRect">
                        <a:avLst>
                          <a:gd name="adj" fmla="val 7269"/>
                        </a:avLst>
                      </a:prstGeom>
                      <a:solidFill>
                        <a:srgbClr val="96DFB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grpSp>
                    <p:nvGrpSpPr>
                      <p:cNvPr id="111" name="组合 110">
                        <a:extLst>
                          <a:ext uri="{FF2B5EF4-FFF2-40B4-BE49-F238E27FC236}">
                            <a16:creationId xmlns:a16="http://schemas.microsoft.com/office/drawing/2014/main" id="{5CC90DEB-0929-1FFC-B203-C8C2A19C7EF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86069" y="1665144"/>
                        <a:ext cx="633649" cy="510273"/>
                        <a:chOff x="4149552" y="3295882"/>
                        <a:chExt cx="633649" cy="510273"/>
                      </a:xfrm>
                    </p:grpSpPr>
                    <p:pic>
                      <p:nvPicPr>
                        <p:cNvPr id="112" name="图形 111" descr="网络 纯色填充">
                          <a:extLst>
                            <a:ext uri="{FF2B5EF4-FFF2-40B4-BE49-F238E27FC236}">
                              <a16:creationId xmlns:a16="http://schemas.microsoft.com/office/drawing/2014/main" id="{45A0D967-2E03-E5C5-9084-5B428D406F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>
                          <a:extLst>
                            <a:ext uri="{96DAC541-7B7A-43D3-8B79-37D633B846F1}">
                              <asvg:svgBlip xmlns:asvg="http://schemas.microsoft.com/office/drawing/2016/SVG/main" r:embed="rId23"/>
                            </a:ext>
                          </a:extLst>
                        </a:blip>
                        <a:srcRect/>
                        <a:stretch/>
                      </p:blipFill>
                      <p:spPr>
                        <a:xfrm>
                          <a:off x="4311835" y="3295882"/>
                          <a:ext cx="302508" cy="302508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13" name="文本框 112">
                          <a:extLst>
                            <a:ext uri="{FF2B5EF4-FFF2-40B4-BE49-F238E27FC236}">
                              <a16:creationId xmlns:a16="http://schemas.microsoft.com/office/drawing/2014/main" id="{568474CB-FDEB-F7DD-D3DE-B2BD392E2B6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149552" y="3544545"/>
                          <a:ext cx="633649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100"/>
                            <a:t>GPU 1</a:t>
                          </a:r>
                        </a:p>
                      </p:txBody>
                    </p:sp>
                  </p:grpSp>
                </p:grpSp>
              </p:grpSp>
              <p:sp>
                <p:nvSpPr>
                  <p:cNvPr id="107" name="文本框 106">
                    <a:extLst>
                      <a:ext uri="{FF2B5EF4-FFF2-40B4-BE49-F238E27FC236}">
                        <a16:creationId xmlns:a16="http://schemas.microsoft.com/office/drawing/2014/main" id="{34F36E09-2FAD-0859-96C6-0E2A07D92042}"/>
                      </a:ext>
                    </a:extLst>
                  </p:cNvPr>
                  <p:cNvSpPr txBox="1"/>
                  <p:nvPr/>
                </p:nvSpPr>
                <p:spPr>
                  <a:xfrm>
                    <a:off x="5955148" y="4811191"/>
                    <a:ext cx="94394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/>
                      <a:t>Node 0</a:t>
                    </a:r>
                    <a:endParaRPr lang="en-US" sz="1600"/>
                  </a:p>
                </p:txBody>
              </p:sp>
            </p:grpSp>
            <p:pic>
              <p:nvPicPr>
                <p:cNvPr id="104" name="图形 103" descr="文档 纯色填充">
                  <a:extLst>
                    <a:ext uri="{FF2B5EF4-FFF2-40B4-BE49-F238E27FC236}">
                      <a16:creationId xmlns:a16="http://schemas.microsoft.com/office/drawing/2014/main" id="{F3659CD9-4705-71A2-BF30-2995360FE3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/>
              </p:blipFill>
              <p:spPr>
                <a:xfrm>
                  <a:off x="6231362" y="5002179"/>
                  <a:ext cx="302508" cy="302508"/>
                </a:xfrm>
                <a:prstGeom prst="rect">
                  <a:avLst/>
                </a:prstGeom>
              </p:spPr>
            </p:pic>
          </p:grpSp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7659B7BB-58BE-B8BA-6C41-48C93073198A}"/>
                  </a:ext>
                </a:extLst>
              </p:cNvPr>
              <p:cNvGrpSpPr/>
              <p:nvPr/>
            </p:nvGrpSpPr>
            <p:grpSpPr>
              <a:xfrm>
                <a:off x="7784725" y="5527851"/>
                <a:ext cx="1308010" cy="922226"/>
                <a:chOff x="6200583" y="4984156"/>
                <a:chExt cx="1308010" cy="922226"/>
              </a:xfrm>
            </p:grpSpPr>
            <p:grpSp>
              <p:nvGrpSpPr>
                <p:cNvPr id="88" name="组合 87">
                  <a:extLst>
                    <a:ext uri="{FF2B5EF4-FFF2-40B4-BE49-F238E27FC236}">
                      <a16:creationId xmlns:a16="http://schemas.microsoft.com/office/drawing/2014/main" id="{E17AB190-F291-1B3A-529E-3D06D59590C1}"/>
                    </a:ext>
                  </a:extLst>
                </p:cNvPr>
                <p:cNvGrpSpPr/>
                <p:nvPr/>
              </p:nvGrpSpPr>
              <p:grpSpPr>
                <a:xfrm>
                  <a:off x="6200583" y="4984156"/>
                  <a:ext cx="1308010" cy="922226"/>
                  <a:chOff x="5773115" y="4811191"/>
                  <a:chExt cx="1308010" cy="922226"/>
                </a:xfrm>
              </p:grpSpPr>
              <p:sp>
                <p:nvSpPr>
                  <p:cNvPr id="90" name="圆角矩形 89">
                    <a:extLst>
                      <a:ext uri="{FF2B5EF4-FFF2-40B4-BE49-F238E27FC236}">
                        <a16:creationId xmlns:a16="http://schemas.microsoft.com/office/drawing/2014/main" id="{EA84FA58-8F91-E372-C4C1-D5F0CC734226}"/>
                      </a:ext>
                    </a:extLst>
                  </p:cNvPr>
                  <p:cNvSpPr/>
                  <p:nvPr/>
                </p:nvSpPr>
                <p:spPr>
                  <a:xfrm>
                    <a:off x="5773115" y="4811191"/>
                    <a:ext cx="1308010" cy="922226"/>
                  </a:xfrm>
                  <a:prstGeom prst="roundRect">
                    <a:avLst>
                      <a:gd name="adj" fmla="val 8476"/>
                    </a:avLst>
                  </a:prstGeom>
                  <a:solidFill>
                    <a:srgbClr val="4FCA79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4BC47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91" name="组合 90">
                    <a:extLst>
                      <a:ext uri="{FF2B5EF4-FFF2-40B4-BE49-F238E27FC236}">
                        <a16:creationId xmlns:a16="http://schemas.microsoft.com/office/drawing/2014/main" id="{24DDC5A9-93BE-CF1E-1F3B-5C642E508C54}"/>
                      </a:ext>
                    </a:extLst>
                  </p:cNvPr>
                  <p:cNvGrpSpPr/>
                  <p:nvPr/>
                </p:nvGrpSpPr>
                <p:grpSpPr>
                  <a:xfrm>
                    <a:off x="5840296" y="5140351"/>
                    <a:ext cx="1173649" cy="535968"/>
                    <a:chOff x="6494031" y="4743409"/>
                    <a:chExt cx="1173649" cy="535968"/>
                  </a:xfrm>
                </p:grpSpPr>
                <p:grpSp>
                  <p:nvGrpSpPr>
                    <p:cNvPr id="93" name="组合 92">
                      <a:extLst>
                        <a:ext uri="{FF2B5EF4-FFF2-40B4-BE49-F238E27FC236}">
                          <a16:creationId xmlns:a16="http://schemas.microsoft.com/office/drawing/2014/main" id="{21C47C01-4D3C-60C9-2B6A-5535D9E43E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94031" y="4743409"/>
                      <a:ext cx="633649" cy="535968"/>
                      <a:chOff x="6186069" y="1639449"/>
                      <a:chExt cx="633649" cy="535968"/>
                    </a:xfrm>
                  </p:grpSpPr>
                  <p:sp>
                    <p:nvSpPr>
                      <p:cNvPr id="99" name="圆角矩形 98">
                        <a:extLst>
                          <a:ext uri="{FF2B5EF4-FFF2-40B4-BE49-F238E27FC236}">
                            <a16:creationId xmlns:a16="http://schemas.microsoft.com/office/drawing/2014/main" id="{DDF32A97-2771-EE6F-7EB9-8A442B62B0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3586" y="1639449"/>
                        <a:ext cx="478614" cy="526948"/>
                      </a:xfrm>
                      <a:prstGeom prst="roundRect">
                        <a:avLst>
                          <a:gd name="adj" fmla="val 7269"/>
                        </a:avLst>
                      </a:prstGeom>
                      <a:solidFill>
                        <a:srgbClr val="96DFB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grpSp>
                    <p:nvGrpSpPr>
                      <p:cNvPr id="100" name="组合 99">
                        <a:extLst>
                          <a:ext uri="{FF2B5EF4-FFF2-40B4-BE49-F238E27FC236}">
                            <a16:creationId xmlns:a16="http://schemas.microsoft.com/office/drawing/2014/main" id="{377A48BD-0F94-8F06-EC3B-D71D4209BD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86069" y="1665144"/>
                        <a:ext cx="633649" cy="510273"/>
                        <a:chOff x="4149552" y="3295882"/>
                        <a:chExt cx="633649" cy="510273"/>
                      </a:xfrm>
                    </p:grpSpPr>
                    <p:pic>
                      <p:nvPicPr>
                        <p:cNvPr id="101" name="图形 100" descr="网络 纯色填充">
                          <a:extLst>
                            <a:ext uri="{FF2B5EF4-FFF2-40B4-BE49-F238E27FC236}">
                              <a16:creationId xmlns:a16="http://schemas.microsoft.com/office/drawing/2014/main" id="{A52C7FA4-3B12-E83A-0ED8-32FE640E4B5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>
                          <a:extLst>
                            <a:ext uri="{96DAC541-7B7A-43D3-8B79-37D633B846F1}">
                              <asvg:svgBlip xmlns:asvg="http://schemas.microsoft.com/office/drawing/2016/SVG/main" r:embed="rId23"/>
                            </a:ext>
                          </a:extLst>
                        </a:blip>
                        <a:srcRect/>
                        <a:stretch/>
                      </p:blipFill>
                      <p:spPr>
                        <a:xfrm>
                          <a:off x="4311835" y="3295882"/>
                          <a:ext cx="302508" cy="302508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02" name="文本框 101">
                          <a:extLst>
                            <a:ext uri="{FF2B5EF4-FFF2-40B4-BE49-F238E27FC236}">
                              <a16:creationId xmlns:a16="http://schemas.microsoft.com/office/drawing/2014/main" id="{4A3CD325-8530-76E0-E816-37720308E64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149552" y="3544545"/>
                          <a:ext cx="633649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100"/>
                            <a:t>GPU 2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94" name="组合 93">
                      <a:extLst>
                        <a:ext uri="{FF2B5EF4-FFF2-40B4-BE49-F238E27FC236}">
                          <a16:creationId xmlns:a16="http://schemas.microsoft.com/office/drawing/2014/main" id="{60AAA29F-2D0E-933C-FF97-9BE2618FE0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34031" y="4743409"/>
                      <a:ext cx="633649" cy="535968"/>
                      <a:chOff x="6186069" y="1639449"/>
                      <a:chExt cx="633649" cy="535968"/>
                    </a:xfrm>
                  </p:grpSpPr>
                  <p:sp>
                    <p:nvSpPr>
                      <p:cNvPr id="95" name="圆角矩形 94">
                        <a:extLst>
                          <a:ext uri="{FF2B5EF4-FFF2-40B4-BE49-F238E27FC236}">
                            <a16:creationId xmlns:a16="http://schemas.microsoft.com/office/drawing/2014/main" id="{9BAFBD1F-D4AC-8EA7-E833-A1F9FC7D05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2387" y="1639449"/>
                        <a:ext cx="478614" cy="526948"/>
                      </a:xfrm>
                      <a:prstGeom prst="roundRect">
                        <a:avLst>
                          <a:gd name="adj" fmla="val 7269"/>
                        </a:avLst>
                      </a:prstGeom>
                      <a:solidFill>
                        <a:srgbClr val="96DFB1"/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grpSp>
                    <p:nvGrpSpPr>
                      <p:cNvPr id="96" name="组合 95">
                        <a:extLst>
                          <a:ext uri="{FF2B5EF4-FFF2-40B4-BE49-F238E27FC236}">
                            <a16:creationId xmlns:a16="http://schemas.microsoft.com/office/drawing/2014/main" id="{BCF066EC-3190-4E3C-1DA5-55E0B7FF64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86069" y="1665144"/>
                        <a:ext cx="633649" cy="510273"/>
                        <a:chOff x="4149552" y="3295882"/>
                        <a:chExt cx="633649" cy="510273"/>
                      </a:xfrm>
                    </p:grpSpPr>
                    <p:pic>
                      <p:nvPicPr>
                        <p:cNvPr id="97" name="图形 96" descr="网络 纯色填充">
                          <a:extLst>
                            <a:ext uri="{FF2B5EF4-FFF2-40B4-BE49-F238E27FC236}">
                              <a16:creationId xmlns:a16="http://schemas.microsoft.com/office/drawing/2014/main" id="{77FD7AC2-B7F7-E030-D463-0AC03F01818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>
                          <a:extLst>
                            <a:ext uri="{96DAC541-7B7A-43D3-8B79-37D633B846F1}">
                              <asvg:svgBlip xmlns:asvg="http://schemas.microsoft.com/office/drawing/2016/SVG/main" r:embed="rId23"/>
                            </a:ext>
                          </a:extLst>
                        </a:blip>
                        <a:srcRect/>
                        <a:stretch/>
                      </p:blipFill>
                      <p:spPr>
                        <a:xfrm>
                          <a:off x="4311835" y="3295882"/>
                          <a:ext cx="302508" cy="302508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98" name="文本框 97">
                          <a:extLst>
                            <a:ext uri="{FF2B5EF4-FFF2-40B4-BE49-F238E27FC236}">
                              <a16:creationId xmlns:a16="http://schemas.microsoft.com/office/drawing/2014/main" id="{49C235A6-F700-3208-3632-CE83BE9AAF0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149552" y="3544545"/>
                          <a:ext cx="633649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100"/>
                            <a:t>GPU 3</a:t>
                          </a:r>
                        </a:p>
                      </p:txBody>
                    </p:sp>
                  </p:grpSp>
                </p:grpSp>
              </p:grpSp>
              <p:sp>
                <p:nvSpPr>
                  <p:cNvPr id="92" name="文本框 91">
                    <a:extLst>
                      <a:ext uri="{FF2B5EF4-FFF2-40B4-BE49-F238E27FC236}">
                        <a16:creationId xmlns:a16="http://schemas.microsoft.com/office/drawing/2014/main" id="{1FF8B88E-20E9-9560-951A-536D83005CE6}"/>
                      </a:ext>
                    </a:extLst>
                  </p:cNvPr>
                  <p:cNvSpPr txBox="1"/>
                  <p:nvPr/>
                </p:nvSpPr>
                <p:spPr>
                  <a:xfrm>
                    <a:off x="5955148" y="4811191"/>
                    <a:ext cx="94394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/>
                      <a:t>Node 1</a:t>
                    </a:r>
                    <a:endParaRPr lang="en-US" sz="1600"/>
                  </a:p>
                </p:txBody>
              </p:sp>
            </p:grpSp>
            <p:pic>
              <p:nvPicPr>
                <p:cNvPr id="89" name="图形 88" descr="文档 纯色填充">
                  <a:extLst>
                    <a:ext uri="{FF2B5EF4-FFF2-40B4-BE49-F238E27FC236}">
                      <a16:creationId xmlns:a16="http://schemas.microsoft.com/office/drawing/2014/main" id="{49D5E155-3212-9085-AD35-F6A0350BB4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/>
              </p:blipFill>
              <p:spPr>
                <a:xfrm>
                  <a:off x="6231362" y="5002179"/>
                  <a:ext cx="302508" cy="30250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DAEDBD63-E9BB-B29C-0142-08629E46BAD0}"/>
              </a:ext>
            </a:extLst>
          </p:cNvPr>
          <p:cNvGrpSpPr/>
          <p:nvPr/>
        </p:nvGrpSpPr>
        <p:grpSpPr>
          <a:xfrm>
            <a:off x="1911376" y="3718869"/>
            <a:ext cx="1247365" cy="1008228"/>
            <a:chOff x="1911376" y="3718869"/>
            <a:chExt cx="1247365" cy="1008228"/>
          </a:xfrm>
        </p:grpSpPr>
        <p:grpSp>
          <p:nvGrpSpPr>
            <p:cNvPr id="232" name="组合 231">
              <a:extLst>
                <a:ext uri="{FF2B5EF4-FFF2-40B4-BE49-F238E27FC236}">
                  <a16:creationId xmlns:a16="http://schemas.microsoft.com/office/drawing/2014/main" id="{A390C4CC-0474-FA48-A2A7-856C4EF9231E}"/>
                </a:ext>
              </a:extLst>
            </p:cNvPr>
            <p:cNvGrpSpPr/>
            <p:nvPr/>
          </p:nvGrpSpPr>
          <p:grpSpPr>
            <a:xfrm>
              <a:off x="1911376" y="3718869"/>
              <a:ext cx="1247365" cy="799954"/>
              <a:chOff x="1911376" y="3718869"/>
              <a:chExt cx="1247365" cy="799954"/>
            </a:xfrm>
          </p:grpSpPr>
          <p:sp>
            <p:nvSpPr>
              <p:cNvPr id="6" name="右箭头 5">
                <a:extLst>
                  <a:ext uri="{FF2B5EF4-FFF2-40B4-BE49-F238E27FC236}">
                    <a16:creationId xmlns:a16="http://schemas.microsoft.com/office/drawing/2014/main" id="{1FEB2793-63D8-19F8-7048-86C412D0F638}"/>
                  </a:ext>
                </a:extLst>
              </p:cNvPr>
              <p:cNvSpPr/>
              <p:nvPr/>
            </p:nvSpPr>
            <p:spPr>
              <a:xfrm>
                <a:off x="1911376" y="4144423"/>
                <a:ext cx="1245285" cy="374400"/>
              </a:xfrm>
              <a:prstGeom prst="rightArrow">
                <a:avLst/>
              </a:prstGeom>
              <a:solidFill>
                <a:srgbClr val="F8D4A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98BA33BC-08FC-704E-386B-A2AA27832BB3}"/>
                  </a:ext>
                </a:extLst>
              </p:cNvPr>
              <p:cNvGrpSpPr/>
              <p:nvPr/>
            </p:nvGrpSpPr>
            <p:grpSpPr>
              <a:xfrm>
                <a:off x="1971645" y="3718869"/>
                <a:ext cx="1187096" cy="461665"/>
                <a:chOff x="1854709" y="1534506"/>
                <a:chExt cx="1187096" cy="461665"/>
              </a:xfrm>
            </p:grpSpPr>
            <p:pic>
              <p:nvPicPr>
                <p:cNvPr id="209" name="Picture 2" descr="Nsight Systems | NVIDIA Developer">
                  <a:extLst>
                    <a:ext uri="{FF2B5EF4-FFF2-40B4-BE49-F238E27FC236}">
                      <a16:creationId xmlns:a16="http://schemas.microsoft.com/office/drawing/2014/main" id="{66B0A953-C592-39FB-7E1F-29705DC03B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4709" y="1599525"/>
                  <a:ext cx="332921" cy="331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0" name="文本框 209">
                  <a:extLst>
                    <a:ext uri="{FF2B5EF4-FFF2-40B4-BE49-F238E27FC236}">
                      <a16:creationId xmlns:a16="http://schemas.microsoft.com/office/drawing/2014/main" id="{31F351FE-1C23-64C5-20A8-66DF7B72195C}"/>
                    </a:ext>
                  </a:extLst>
                </p:cNvPr>
                <p:cNvSpPr txBox="1"/>
                <p:nvPr/>
              </p:nvSpPr>
              <p:spPr>
                <a:xfrm>
                  <a:off x="2160363" y="1534506"/>
                  <a:ext cx="8814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latin typeface="JetBrains Mono" panose="02000009000000000000" pitchFamily="49" charset="0"/>
                      <a:ea typeface="JetBrains Mono" panose="02000009000000000000" pitchFamily="49" charset="0"/>
                      <a:cs typeface="JetBrains Mono" panose="02000009000000000000" pitchFamily="49" charset="0"/>
                    </a:rPr>
                    <a:t>nsys profile</a:t>
                  </a:r>
                </a:p>
              </p:txBody>
            </p:sp>
          </p:grp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2EB9F9E-70E7-A6A5-B177-D5DC119A3C74}"/>
                </a:ext>
              </a:extLst>
            </p:cNvPr>
            <p:cNvSpPr txBox="1"/>
            <p:nvPr/>
          </p:nvSpPr>
          <p:spPr>
            <a:xfrm>
              <a:off x="1951957" y="4419320"/>
              <a:ext cx="1076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STAGE 1</a:t>
              </a:r>
            </a:p>
          </p:txBody>
        </p:sp>
      </p:grpSp>
      <p:grpSp>
        <p:nvGrpSpPr>
          <p:cNvPr id="238" name="组合 237">
            <a:extLst>
              <a:ext uri="{FF2B5EF4-FFF2-40B4-BE49-F238E27FC236}">
                <a16:creationId xmlns:a16="http://schemas.microsoft.com/office/drawing/2014/main" id="{FA8D1624-966E-BC20-BA53-7FCDF81CF046}"/>
              </a:ext>
            </a:extLst>
          </p:cNvPr>
          <p:cNvGrpSpPr/>
          <p:nvPr/>
        </p:nvGrpSpPr>
        <p:grpSpPr>
          <a:xfrm>
            <a:off x="3431252" y="2097665"/>
            <a:ext cx="787064" cy="296984"/>
            <a:chOff x="3431252" y="2097665"/>
            <a:chExt cx="787064" cy="296984"/>
          </a:xfrm>
        </p:grpSpPr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F668B0FF-4FC5-535F-28C8-EE1322A87FB3}"/>
                </a:ext>
              </a:extLst>
            </p:cNvPr>
            <p:cNvCxnSpPr>
              <a:cxnSpLocks/>
            </p:cNvCxnSpPr>
            <p:nvPr/>
          </p:nvCxnSpPr>
          <p:spPr>
            <a:xfrm>
              <a:off x="4060160" y="2273563"/>
              <a:ext cx="158156" cy="1210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D63A3BE7-0CEC-DE56-870C-18377FA03124}"/>
                    </a:ext>
                  </a:extLst>
                </p:cNvPr>
                <p:cNvSpPr txBox="1"/>
                <p:nvPr/>
              </p:nvSpPr>
              <p:spPr>
                <a:xfrm>
                  <a:off x="3431252" y="2097665"/>
                  <a:ext cx="7718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D63A3BE7-0CEC-DE56-870C-18377FA031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252" y="2097665"/>
                  <a:ext cx="771837" cy="27699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7" name="组合 236">
            <a:extLst>
              <a:ext uri="{FF2B5EF4-FFF2-40B4-BE49-F238E27FC236}">
                <a16:creationId xmlns:a16="http://schemas.microsoft.com/office/drawing/2014/main" id="{9F34F928-7DCE-8AFF-A04C-FA45582C3E15}"/>
              </a:ext>
            </a:extLst>
          </p:cNvPr>
          <p:cNvGrpSpPr/>
          <p:nvPr/>
        </p:nvGrpSpPr>
        <p:grpSpPr>
          <a:xfrm>
            <a:off x="5438428" y="3138865"/>
            <a:ext cx="997868" cy="276999"/>
            <a:chOff x="5438428" y="3138865"/>
            <a:chExt cx="997868" cy="276999"/>
          </a:xfrm>
        </p:grpSpPr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D4ECB7CB-C87C-8162-F8F8-5DDA898FF46A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28" y="3163193"/>
              <a:ext cx="313762" cy="11417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29B0D2BA-2D88-28B3-9638-381A65E59010}"/>
                    </a:ext>
                  </a:extLst>
                </p:cNvPr>
                <p:cNvSpPr txBox="1"/>
                <p:nvPr/>
              </p:nvSpPr>
              <p:spPr>
                <a:xfrm>
                  <a:off x="5664459" y="3138865"/>
                  <a:ext cx="7718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20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29B0D2BA-2D88-28B3-9638-381A65E59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4459" y="3138865"/>
                  <a:ext cx="771837" cy="27699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0B788069-1C89-2F3E-55B9-4549ED30B34F}"/>
              </a:ext>
            </a:extLst>
          </p:cNvPr>
          <p:cNvGrpSpPr/>
          <p:nvPr/>
        </p:nvGrpSpPr>
        <p:grpSpPr>
          <a:xfrm>
            <a:off x="7348634" y="1777559"/>
            <a:ext cx="2882340" cy="1673739"/>
            <a:chOff x="7348634" y="1777559"/>
            <a:chExt cx="2882340" cy="167373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5056576-F058-C67B-4CD7-FB14581DB487}"/>
                </a:ext>
              </a:extLst>
            </p:cNvPr>
            <p:cNvGrpSpPr/>
            <p:nvPr/>
          </p:nvGrpSpPr>
          <p:grpSpPr>
            <a:xfrm>
              <a:off x="7348634" y="1777559"/>
              <a:ext cx="2882340" cy="1673739"/>
              <a:chOff x="7234023" y="897077"/>
              <a:chExt cx="2228951" cy="1661050"/>
            </a:xfrm>
          </p:grpSpPr>
          <p:sp>
            <p:nvSpPr>
              <p:cNvPr id="120" name="圆角矩形 119">
                <a:extLst>
                  <a:ext uri="{FF2B5EF4-FFF2-40B4-BE49-F238E27FC236}">
                    <a16:creationId xmlns:a16="http://schemas.microsoft.com/office/drawing/2014/main" id="{15029A35-0D2D-5E27-2226-5073CB3C1078}"/>
                  </a:ext>
                </a:extLst>
              </p:cNvPr>
              <p:cNvSpPr/>
              <p:nvPr/>
            </p:nvSpPr>
            <p:spPr>
              <a:xfrm>
                <a:off x="7236428" y="1129914"/>
                <a:ext cx="2226546" cy="1428213"/>
              </a:xfrm>
              <a:prstGeom prst="roundRect">
                <a:avLst>
                  <a:gd name="adj" fmla="val 3541"/>
                </a:avLst>
              </a:prstGeom>
              <a:solidFill>
                <a:srgbClr val="A9E9C9">
                  <a:alpha val="59608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同侧圆角矩形 120">
                <a:extLst>
                  <a:ext uri="{FF2B5EF4-FFF2-40B4-BE49-F238E27FC236}">
                    <a16:creationId xmlns:a16="http://schemas.microsoft.com/office/drawing/2014/main" id="{63DF9EDD-A0F2-05DF-0387-BDD6E60DAD80}"/>
                  </a:ext>
                </a:extLst>
              </p:cNvPr>
              <p:cNvSpPr/>
              <p:nvPr/>
            </p:nvSpPr>
            <p:spPr>
              <a:xfrm>
                <a:off x="7234023" y="897077"/>
                <a:ext cx="2226546" cy="308479"/>
              </a:xfrm>
              <a:prstGeom prst="round2SameRect">
                <a:avLst/>
              </a:prstGeom>
              <a:solidFill>
                <a:srgbClr val="4ECA7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Collective Decomposition DAGs</a:t>
                </a: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7E42982-8C17-B457-BB18-1CC87278C1CA}"/>
                </a:ext>
              </a:extLst>
            </p:cNvPr>
            <p:cNvSpPr txBox="1"/>
            <p:nvPr/>
          </p:nvSpPr>
          <p:spPr>
            <a:xfrm>
              <a:off x="7522336" y="2195218"/>
              <a:ext cx="2511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Collectives are replaced with </a:t>
              </a:r>
              <a:r>
                <a:rPr lang="en-US" sz="1400" b="1"/>
                <a:t>point-to-point</a:t>
              </a:r>
              <a:r>
                <a:rPr lang="en-US" sz="1400"/>
                <a:t> algorithms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BAFC8F63-8C76-E484-F75B-FA159A1C43A6}"/>
                </a:ext>
              </a:extLst>
            </p:cNvPr>
            <p:cNvGrpSpPr/>
            <p:nvPr/>
          </p:nvGrpSpPr>
          <p:grpSpPr>
            <a:xfrm>
              <a:off x="7629741" y="2775693"/>
              <a:ext cx="2317013" cy="635397"/>
              <a:chOff x="7511657" y="1916787"/>
              <a:chExt cx="2317013" cy="635397"/>
            </a:xfrm>
          </p:grpSpPr>
          <p:sp>
            <p:nvSpPr>
              <p:cNvPr id="64" name="圆角矩形 63">
                <a:extLst>
                  <a:ext uri="{FF2B5EF4-FFF2-40B4-BE49-F238E27FC236}">
                    <a16:creationId xmlns:a16="http://schemas.microsoft.com/office/drawing/2014/main" id="{6D51C756-2196-0B73-A543-806CA5C7985B}"/>
                  </a:ext>
                </a:extLst>
              </p:cNvPr>
              <p:cNvSpPr/>
              <p:nvPr/>
            </p:nvSpPr>
            <p:spPr>
              <a:xfrm>
                <a:off x="7511657" y="1916787"/>
                <a:ext cx="2317013" cy="635397"/>
              </a:xfrm>
              <a:prstGeom prst="roundRect">
                <a:avLst>
                  <a:gd name="adj" fmla="val 8476"/>
                </a:avLst>
              </a:prstGeom>
              <a:solidFill>
                <a:srgbClr val="4FCA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4BC47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AB64A740-9396-CD46-3D13-F3FCC3235011}"/>
                  </a:ext>
                </a:extLst>
              </p:cNvPr>
              <p:cNvGrpSpPr/>
              <p:nvPr/>
            </p:nvGrpSpPr>
            <p:grpSpPr>
              <a:xfrm>
                <a:off x="7543339" y="1958807"/>
                <a:ext cx="2253649" cy="535968"/>
                <a:chOff x="7200000" y="1512082"/>
                <a:chExt cx="2253649" cy="535968"/>
              </a:xfrm>
            </p:grpSpPr>
            <p:grpSp>
              <p:nvGrpSpPr>
                <p:cNvPr id="66" name="组合 65">
                  <a:extLst>
                    <a:ext uri="{FF2B5EF4-FFF2-40B4-BE49-F238E27FC236}">
                      <a16:creationId xmlns:a16="http://schemas.microsoft.com/office/drawing/2014/main" id="{F5978222-A0EE-71F5-D25B-D1C45533C09B}"/>
                    </a:ext>
                  </a:extLst>
                </p:cNvPr>
                <p:cNvGrpSpPr/>
                <p:nvPr/>
              </p:nvGrpSpPr>
              <p:grpSpPr>
                <a:xfrm>
                  <a:off x="7200000" y="1512082"/>
                  <a:ext cx="633649" cy="535968"/>
                  <a:chOff x="6186069" y="1639449"/>
                  <a:chExt cx="633649" cy="535968"/>
                </a:xfrm>
              </p:grpSpPr>
              <p:sp>
                <p:nvSpPr>
                  <p:cNvPr id="82" name="圆角矩形 81">
                    <a:extLst>
                      <a:ext uri="{FF2B5EF4-FFF2-40B4-BE49-F238E27FC236}">
                        <a16:creationId xmlns:a16="http://schemas.microsoft.com/office/drawing/2014/main" id="{6A8B5DFB-46B1-CF18-941C-ED5592077B29}"/>
                      </a:ext>
                    </a:extLst>
                  </p:cNvPr>
                  <p:cNvSpPr/>
                  <p:nvPr/>
                </p:nvSpPr>
                <p:spPr>
                  <a:xfrm>
                    <a:off x="6263586" y="1639449"/>
                    <a:ext cx="478614" cy="526948"/>
                  </a:xfrm>
                  <a:prstGeom prst="roundRect">
                    <a:avLst>
                      <a:gd name="adj" fmla="val 7269"/>
                    </a:avLst>
                  </a:prstGeom>
                  <a:solidFill>
                    <a:srgbClr val="96DFB1"/>
                  </a:soli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83" name="组合 82">
                    <a:extLst>
                      <a:ext uri="{FF2B5EF4-FFF2-40B4-BE49-F238E27FC236}">
                        <a16:creationId xmlns:a16="http://schemas.microsoft.com/office/drawing/2014/main" id="{CA5E1FB0-8A81-B6B1-4B2E-CD66720DCAD2}"/>
                      </a:ext>
                    </a:extLst>
                  </p:cNvPr>
                  <p:cNvGrpSpPr/>
                  <p:nvPr/>
                </p:nvGrpSpPr>
                <p:grpSpPr>
                  <a:xfrm>
                    <a:off x="6186069" y="1665144"/>
                    <a:ext cx="633649" cy="510273"/>
                    <a:chOff x="4149552" y="3295882"/>
                    <a:chExt cx="633649" cy="510273"/>
                  </a:xfrm>
                </p:grpSpPr>
                <p:pic>
                  <p:nvPicPr>
                    <p:cNvPr id="84" name="图形 83" descr="网络 纯色填充">
                      <a:extLst>
                        <a:ext uri="{FF2B5EF4-FFF2-40B4-BE49-F238E27FC236}">
                          <a16:creationId xmlns:a16="http://schemas.microsoft.com/office/drawing/2014/main" id="{55393B1F-2D95-8B1A-A63F-17157788B5D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311835" y="3295882"/>
                      <a:ext cx="302508" cy="30250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5" name="文本框 84">
                      <a:extLst>
                        <a:ext uri="{FF2B5EF4-FFF2-40B4-BE49-F238E27FC236}">
                          <a16:creationId xmlns:a16="http://schemas.microsoft.com/office/drawing/2014/main" id="{D413A73E-A6EB-CEA1-A03C-8BF3508C8D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9552" y="3544545"/>
                      <a:ext cx="63364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/>
                        <a:t>GPU 0</a:t>
                      </a:r>
                    </a:p>
                  </p:txBody>
                </p:sp>
              </p:grpSp>
            </p:grpSp>
            <p:grpSp>
              <p:nvGrpSpPr>
                <p:cNvPr id="67" name="组合 66">
                  <a:extLst>
                    <a:ext uri="{FF2B5EF4-FFF2-40B4-BE49-F238E27FC236}">
                      <a16:creationId xmlns:a16="http://schemas.microsoft.com/office/drawing/2014/main" id="{13C12246-15E5-7344-4E74-79DF30556EA5}"/>
                    </a:ext>
                  </a:extLst>
                </p:cNvPr>
                <p:cNvGrpSpPr/>
                <p:nvPr/>
              </p:nvGrpSpPr>
              <p:grpSpPr>
                <a:xfrm>
                  <a:off x="7740000" y="1512082"/>
                  <a:ext cx="633649" cy="535968"/>
                  <a:chOff x="6186069" y="1639449"/>
                  <a:chExt cx="633649" cy="535968"/>
                </a:xfrm>
              </p:grpSpPr>
              <p:sp>
                <p:nvSpPr>
                  <p:cNvPr id="78" name="圆角矩形 77">
                    <a:extLst>
                      <a:ext uri="{FF2B5EF4-FFF2-40B4-BE49-F238E27FC236}">
                        <a16:creationId xmlns:a16="http://schemas.microsoft.com/office/drawing/2014/main" id="{370C2CB6-7F25-779F-82FB-40524BC5EA28}"/>
                      </a:ext>
                    </a:extLst>
                  </p:cNvPr>
                  <p:cNvSpPr/>
                  <p:nvPr/>
                </p:nvSpPr>
                <p:spPr>
                  <a:xfrm>
                    <a:off x="6262387" y="1639449"/>
                    <a:ext cx="478614" cy="526948"/>
                  </a:xfrm>
                  <a:prstGeom prst="roundRect">
                    <a:avLst>
                      <a:gd name="adj" fmla="val 7269"/>
                    </a:avLst>
                  </a:prstGeom>
                  <a:solidFill>
                    <a:srgbClr val="96DFB1"/>
                  </a:soli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79" name="组合 78">
                    <a:extLst>
                      <a:ext uri="{FF2B5EF4-FFF2-40B4-BE49-F238E27FC236}">
                        <a16:creationId xmlns:a16="http://schemas.microsoft.com/office/drawing/2014/main" id="{7FA6B2D5-39F7-6BDB-1EC6-63753C2163DE}"/>
                      </a:ext>
                    </a:extLst>
                  </p:cNvPr>
                  <p:cNvGrpSpPr/>
                  <p:nvPr/>
                </p:nvGrpSpPr>
                <p:grpSpPr>
                  <a:xfrm>
                    <a:off x="6186069" y="1665144"/>
                    <a:ext cx="633649" cy="510273"/>
                    <a:chOff x="4149552" y="3295882"/>
                    <a:chExt cx="633649" cy="510273"/>
                  </a:xfrm>
                </p:grpSpPr>
                <p:pic>
                  <p:nvPicPr>
                    <p:cNvPr id="80" name="图形 79" descr="网络 纯色填充">
                      <a:extLst>
                        <a:ext uri="{FF2B5EF4-FFF2-40B4-BE49-F238E27FC236}">
                          <a16:creationId xmlns:a16="http://schemas.microsoft.com/office/drawing/2014/main" id="{F1496E69-5614-0806-1296-86DBD56FD8F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311835" y="3295882"/>
                      <a:ext cx="302508" cy="30250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1" name="文本框 80">
                      <a:extLst>
                        <a:ext uri="{FF2B5EF4-FFF2-40B4-BE49-F238E27FC236}">
                          <a16:creationId xmlns:a16="http://schemas.microsoft.com/office/drawing/2014/main" id="{95D97535-E870-999E-F4F5-CEB5273736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9552" y="3544545"/>
                      <a:ext cx="63364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/>
                        <a:t>GPU 1</a:t>
                      </a:r>
                    </a:p>
                  </p:txBody>
                </p:sp>
              </p:grpSp>
            </p:grpSp>
            <p:grpSp>
              <p:nvGrpSpPr>
                <p:cNvPr id="68" name="组合 67">
                  <a:extLst>
                    <a:ext uri="{FF2B5EF4-FFF2-40B4-BE49-F238E27FC236}">
                      <a16:creationId xmlns:a16="http://schemas.microsoft.com/office/drawing/2014/main" id="{C2121D39-EACE-8183-4D8D-B995148896FE}"/>
                    </a:ext>
                  </a:extLst>
                </p:cNvPr>
                <p:cNvGrpSpPr/>
                <p:nvPr/>
              </p:nvGrpSpPr>
              <p:grpSpPr>
                <a:xfrm>
                  <a:off x="8280000" y="1512082"/>
                  <a:ext cx="633649" cy="535968"/>
                  <a:chOff x="6186069" y="1639449"/>
                  <a:chExt cx="633649" cy="535968"/>
                </a:xfrm>
              </p:grpSpPr>
              <p:sp>
                <p:nvSpPr>
                  <p:cNvPr id="74" name="圆角矩形 73">
                    <a:extLst>
                      <a:ext uri="{FF2B5EF4-FFF2-40B4-BE49-F238E27FC236}">
                        <a16:creationId xmlns:a16="http://schemas.microsoft.com/office/drawing/2014/main" id="{56D6F49B-6C70-E9B9-BC06-65884C5C6F6D}"/>
                      </a:ext>
                    </a:extLst>
                  </p:cNvPr>
                  <p:cNvSpPr/>
                  <p:nvPr/>
                </p:nvSpPr>
                <p:spPr>
                  <a:xfrm>
                    <a:off x="6263586" y="1639449"/>
                    <a:ext cx="478614" cy="526948"/>
                  </a:xfrm>
                  <a:prstGeom prst="roundRect">
                    <a:avLst>
                      <a:gd name="adj" fmla="val 7269"/>
                    </a:avLst>
                  </a:prstGeom>
                  <a:solidFill>
                    <a:srgbClr val="96DFB1"/>
                  </a:soli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75" name="组合 74">
                    <a:extLst>
                      <a:ext uri="{FF2B5EF4-FFF2-40B4-BE49-F238E27FC236}">
                        <a16:creationId xmlns:a16="http://schemas.microsoft.com/office/drawing/2014/main" id="{03D804D3-0648-4BC9-D28A-66E175E3A196}"/>
                      </a:ext>
                    </a:extLst>
                  </p:cNvPr>
                  <p:cNvGrpSpPr/>
                  <p:nvPr/>
                </p:nvGrpSpPr>
                <p:grpSpPr>
                  <a:xfrm>
                    <a:off x="6186069" y="1665144"/>
                    <a:ext cx="633649" cy="510273"/>
                    <a:chOff x="4149552" y="3295882"/>
                    <a:chExt cx="633649" cy="510273"/>
                  </a:xfrm>
                </p:grpSpPr>
                <p:pic>
                  <p:nvPicPr>
                    <p:cNvPr id="76" name="图形 75" descr="网络 纯色填充">
                      <a:extLst>
                        <a:ext uri="{FF2B5EF4-FFF2-40B4-BE49-F238E27FC236}">
                          <a16:creationId xmlns:a16="http://schemas.microsoft.com/office/drawing/2014/main" id="{AFF62382-3DA1-A4DD-CA43-5AF65A2F07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311835" y="3295882"/>
                      <a:ext cx="302508" cy="30250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7" name="文本框 76">
                      <a:extLst>
                        <a:ext uri="{FF2B5EF4-FFF2-40B4-BE49-F238E27FC236}">
                          <a16:creationId xmlns:a16="http://schemas.microsoft.com/office/drawing/2014/main" id="{505671E1-0AF4-72D9-FA24-AA5FF4717C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9552" y="3544545"/>
                      <a:ext cx="63364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/>
                        <a:t>GPU 2</a:t>
                      </a:r>
                    </a:p>
                  </p:txBody>
                </p:sp>
              </p:grpSp>
            </p:grpSp>
            <p:grpSp>
              <p:nvGrpSpPr>
                <p:cNvPr id="69" name="组合 68">
                  <a:extLst>
                    <a:ext uri="{FF2B5EF4-FFF2-40B4-BE49-F238E27FC236}">
                      <a16:creationId xmlns:a16="http://schemas.microsoft.com/office/drawing/2014/main" id="{13CAEB70-4C89-DB9F-BEA3-263ED7898C81}"/>
                    </a:ext>
                  </a:extLst>
                </p:cNvPr>
                <p:cNvGrpSpPr/>
                <p:nvPr/>
              </p:nvGrpSpPr>
              <p:grpSpPr>
                <a:xfrm>
                  <a:off x="8820000" y="1512082"/>
                  <a:ext cx="633649" cy="535968"/>
                  <a:chOff x="6186069" y="1639449"/>
                  <a:chExt cx="633649" cy="535968"/>
                </a:xfrm>
              </p:grpSpPr>
              <p:sp>
                <p:nvSpPr>
                  <p:cNvPr id="70" name="圆角矩形 69">
                    <a:extLst>
                      <a:ext uri="{FF2B5EF4-FFF2-40B4-BE49-F238E27FC236}">
                        <a16:creationId xmlns:a16="http://schemas.microsoft.com/office/drawing/2014/main" id="{39D1C426-D678-C196-1812-E8795D041896}"/>
                      </a:ext>
                    </a:extLst>
                  </p:cNvPr>
                  <p:cNvSpPr/>
                  <p:nvPr/>
                </p:nvSpPr>
                <p:spPr>
                  <a:xfrm>
                    <a:off x="6263586" y="1639449"/>
                    <a:ext cx="478614" cy="526948"/>
                  </a:xfrm>
                  <a:prstGeom prst="roundRect">
                    <a:avLst>
                      <a:gd name="adj" fmla="val 7269"/>
                    </a:avLst>
                  </a:prstGeom>
                  <a:solidFill>
                    <a:srgbClr val="96DFB1"/>
                  </a:soli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71" name="组合 70">
                    <a:extLst>
                      <a:ext uri="{FF2B5EF4-FFF2-40B4-BE49-F238E27FC236}">
                        <a16:creationId xmlns:a16="http://schemas.microsoft.com/office/drawing/2014/main" id="{12107249-7550-6380-57F5-5098F1AB0076}"/>
                      </a:ext>
                    </a:extLst>
                  </p:cNvPr>
                  <p:cNvGrpSpPr/>
                  <p:nvPr/>
                </p:nvGrpSpPr>
                <p:grpSpPr>
                  <a:xfrm>
                    <a:off x="6186069" y="1665144"/>
                    <a:ext cx="633649" cy="510273"/>
                    <a:chOff x="4149552" y="3295882"/>
                    <a:chExt cx="633649" cy="510273"/>
                  </a:xfrm>
                </p:grpSpPr>
                <p:pic>
                  <p:nvPicPr>
                    <p:cNvPr id="72" name="图形 71" descr="网络 纯色填充">
                      <a:extLst>
                        <a:ext uri="{FF2B5EF4-FFF2-40B4-BE49-F238E27FC236}">
                          <a16:creationId xmlns:a16="http://schemas.microsoft.com/office/drawing/2014/main" id="{F70172AD-BC38-D698-091A-E9290EA0792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311835" y="3295882"/>
                      <a:ext cx="302508" cy="30250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3" name="文本框 72">
                      <a:extLst>
                        <a:ext uri="{FF2B5EF4-FFF2-40B4-BE49-F238E27FC236}">
                          <a16:creationId xmlns:a16="http://schemas.microsoft.com/office/drawing/2014/main" id="{DE9E4F56-D625-9645-1EE4-94B21321D5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9552" y="3544545"/>
                      <a:ext cx="63364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/>
                        <a:t>GPU 3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07457A32-63FA-33D6-7FDC-DB852D6A50F6}"/>
              </a:ext>
            </a:extLst>
          </p:cNvPr>
          <p:cNvGrpSpPr/>
          <p:nvPr/>
        </p:nvGrpSpPr>
        <p:grpSpPr>
          <a:xfrm>
            <a:off x="9795193" y="1772816"/>
            <a:ext cx="2288426" cy="2862072"/>
            <a:chOff x="9795193" y="1772816"/>
            <a:chExt cx="2288426" cy="2862072"/>
          </a:xfrm>
        </p:grpSpPr>
        <p:sp>
          <p:nvSpPr>
            <p:cNvPr id="31" name="任意形状 30">
              <a:extLst>
                <a:ext uri="{FF2B5EF4-FFF2-40B4-BE49-F238E27FC236}">
                  <a16:creationId xmlns:a16="http://schemas.microsoft.com/office/drawing/2014/main" id="{E5645D51-A8B9-37E6-94A0-D2BFDF77F2EB}"/>
                </a:ext>
              </a:extLst>
            </p:cNvPr>
            <p:cNvSpPr/>
            <p:nvPr/>
          </p:nvSpPr>
          <p:spPr>
            <a:xfrm>
              <a:off x="9795193" y="1772816"/>
              <a:ext cx="557784" cy="2862072"/>
            </a:xfrm>
            <a:custGeom>
              <a:avLst/>
              <a:gdLst>
                <a:gd name="connsiteX0" fmla="*/ 0 w 557784"/>
                <a:gd name="connsiteY0" fmla="*/ 1115568 h 2862072"/>
                <a:gd name="connsiteX1" fmla="*/ 557784 w 557784"/>
                <a:gd name="connsiteY1" fmla="*/ 0 h 2862072"/>
                <a:gd name="connsiteX2" fmla="*/ 539496 w 557784"/>
                <a:gd name="connsiteY2" fmla="*/ 2862072 h 2862072"/>
                <a:gd name="connsiteX3" fmla="*/ 0 w 557784"/>
                <a:gd name="connsiteY3" fmla="*/ 1536192 h 2862072"/>
                <a:gd name="connsiteX4" fmla="*/ 0 w 557784"/>
                <a:gd name="connsiteY4" fmla="*/ 1115568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784" h="2862072">
                  <a:moveTo>
                    <a:pt x="0" y="1115568"/>
                  </a:moveTo>
                  <a:lnTo>
                    <a:pt x="557784" y="0"/>
                  </a:lnTo>
                  <a:lnTo>
                    <a:pt x="539496" y="2862072"/>
                  </a:lnTo>
                  <a:lnTo>
                    <a:pt x="0" y="1536192"/>
                  </a:lnTo>
                  <a:lnTo>
                    <a:pt x="0" y="1115568"/>
                  </a:lnTo>
                  <a:close/>
                </a:path>
              </a:pathLst>
            </a:custGeom>
            <a:solidFill>
              <a:srgbClr val="76D698">
                <a:alpha val="29412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3" name="组合 242">
              <a:extLst>
                <a:ext uri="{FF2B5EF4-FFF2-40B4-BE49-F238E27FC236}">
                  <a16:creationId xmlns:a16="http://schemas.microsoft.com/office/drawing/2014/main" id="{E86B8983-250F-33C1-91DF-9D7A7C5C8AA6}"/>
                </a:ext>
              </a:extLst>
            </p:cNvPr>
            <p:cNvGrpSpPr/>
            <p:nvPr/>
          </p:nvGrpSpPr>
          <p:grpSpPr>
            <a:xfrm>
              <a:off x="10324192" y="1793039"/>
              <a:ext cx="1759427" cy="2828214"/>
              <a:chOff x="10324192" y="1793039"/>
              <a:chExt cx="1759427" cy="2828214"/>
            </a:xfrm>
          </p:grpSpPr>
          <p:sp>
            <p:nvSpPr>
              <p:cNvPr id="33" name="圆角矩形 32">
                <a:extLst>
                  <a:ext uri="{FF2B5EF4-FFF2-40B4-BE49-F238E27FC236}">
                    <a16:creationId xmlns:a16="http://schemas.microsoft.com/office/drawing/2014/main" id="{485CABA4-55BE-C323-CAEA-B954FE5FBD98}"/>
                  </a:ext>
                </a:extLst>
              </p:cNvPr>
              <p:cNvSpPr/>
              <p:nvPr/>
            </p:nvSpPr>
            <p:spPr>
              <a:xfrm>
                <a:off x="10324192" y="1793039"/>
                <a:ext cx="1692053" cy="2828214"/>
              </a:xfrm>
              <a:prstGeom prst="roundRect">
                <a:avLst>
                  <a:gd name="adj" fmla="val 4196"/>
                </a:avLst>
              </a:prstGeom>
              <a:solidFill>
                <a:srgbClr val="CDF2D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0D4F94D4-E961-DD4C-1CBB-3C482B81B2E8}"/>
                  </a:ext>
                </a:extLst>
              </p:cNvPr>
              <p:cNvGrpSpPr/>
              <p:nvPr/>
            </p:nvGrpSpPr>
            <p:grpSpPr>
              <a:xfrm>
                <a:off x="10327274" y="1889024"/>
                <a:ext cx="1756345" cy="2724858"/>
                <a:chOff x="10203471" y="1195200"/>
                <a:chExt cx="1756345" cy="2724858"/>
              </a:xfrm>
            </p:grpSpPr>
            <p:sp>
              <p:nvSpPr>
                <p:cNvPr id="38" name="圆角矩形 37">
                  <a:extLst>
                    <a:ext uri="{FF2B5EF4-FFF2-40B4-BE49-F238E27FC236}">
                      <a16:creationId xmlns:a16="http://schemas.microsoft.com/office/drawing/2014/main" id="{C4B37BC3-7E84-ED8D-6B99-BE3C107674B7}"/>
                    </a:ext>
                  </a:extLst>
                </p:cNvPr>
                <p:cNvSpPr/>
                <p:nvPr/>
              </p:nvSpPr>
              <p:spPr>
                <a:xfrm>
                  <a:off x="10203471" y="1564356"/>
                  <a:ext cx="747707" cy="1853783"/>
                </a:xfrm>
                <a:prstGeom prst="roundRect">
                  <a:avLst>
                    <a:gd name="adj" fmla="val 30580"/>
                  </a:avLst>
                </a:prstGeom>
                <a:solidFill>
                  <a:srgbClr val="76D598">
                    <a:alpha val="44706"/>
                  </a:srgb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9" name="直线箭头连接符 38">
                  <a:extLst>
                    <a:ext uri="{FF2B5EF4-FFF2-40B4-BE49-F238E27FC236}">
                      <a16:creationId xmlns:a16="http://schemas.microsoft.com/office/drawing/2014/main" id="{52B405A3-0B46-1623-AFFC-02EAC96B6CA9}"/>
                    </a:ext>
                  </a:extLst>
                </p:cNvPr>
                <p:cNvCxnSpPr>
                  <a:cxnSpLocks/>
                  <a:stCxn id="40" idx="3"/>
                  <a:endCxn id="41" idx="0"/>
                </p:cNvCxnSpPr>
                <p:nvPr/>
              </p:nvCxnSpPr>
              <p:spPr>
                <a:xfrm flipH="1">
                  <a:off x="10394907" y="2004715"/>
                  <a:ext cx="72430" cy="17631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椭圆 39">
                      <a:extLst>
                        <a:ext uri="{FF2B5EF4-FFF2-40B4-BE49-F238E27FC236}">
                          <a16:creationId xmlns:a16="http://schemas.microsoft.com/office/drawing/2014/main" id="{4C89FAF7-FDAA-55F2-C6A5-26EBF9C1B9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9281" y="1720216"/>
                      <a:ext cx="328144" cy="333311"/>
                    </a:xfrm>
                    <a:prstGeom prst="ellipse">
                      <a:avLst/>
                    </a:prstGeom>
                    <a:solidFill>
                      <a:srgbClr val="4FCB7A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40" name="椭圆 39">
                      <a:extLst>
                        <a:ext uri="{FF2B5EF4-FFF2-40B4-BE49-F238E27FC236}">
                          <a16:creationId xmlns:a16="http://schemas.microsoft.com/office/drawing/2014/main" id="{4C89FAF7-FDAA-55F2-C6A5-26EBF9C1B97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19281" y="1720216"/>
                      <a:ext cx="328144" cy="333311"/>
                    </a:xfrm>
                    <a:prstGeom prst="ellipse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椭圆 40">
                      <a:extLst>
                        <a:ext uri="{FF2B5EF4-FFF2-40B4-BE49-F238E27FC236}">
                          <a16:creationId xmlns:a16="http://schemas.microsoft.com/office/drawing/2014/main" id="{7D12E625-97A3-64A8-3173-7A79179A91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30835" y="2181033"/>
                      <a:ext cx="328144" cy="333311"/>
                    </a:xfrm>
                    <a:prstGeom prst="ellipse">
                      <a:avLst/>
                    </a:prstGeom>
                    <a:pattFill prst="pct80">
                      <a:fgClr>
                        <a:srgbClr val="4FCB7A"/>
                      </a:fgClr>
                      <a:bgClr>
                        <a:schemeClr val="bg1"/>
                      </a:bgClr>
                    </a:patt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41" name="椭圆 40">
                      <a:extLst>
                        <a:ext uri="{FF2B5EF4-FFF2-40B4-BE49-F238E27FC236}">
                          <a16:creationId xmlns:a16="http://schemas.microsoft.com/office/drawing/2014/main" id="{7D12E625-97A3-64A8-3173-7A79179A91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30835" y="2181033"/>
                      <a:ext cx="328144" cy="333311"/>
                    </a:xfrm>
                    <a:prstGeom prst="ellipse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椭圆 41">
                      <a:extLst>
                        <a:ext uri="{FF2B5EF4-FFF2-40B4-BE49-F238E27FC236}">
                          <a16:creationId xmlns:a16="http://schemas.microsoft.com/office/drawing/2014/main" id="{62445D37-0271-011E-E0D5-4DD0805481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09990" y="2181305"/>
                      <a:ext cx="328144" cy="333311"/>
                    </a:xfrm>
                    <a:prstGeom prst="ellipse">
                      <a:avLst/>
                    </a:prstGeom>
                    <a:pattFill prst="pct80">
                      <a:fgClr>
                        <a:srgbClr val="4FCB7A"/>
                      </a:fgClr>
                      <a:bgClr>
                        <a:schemeClr val="bg1"/>
                      </a:bgClr>
                    </a:patt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42" name="椭圆 41">
                      <a:extLst>
                        <a:ext uri="{FF2B5EF4-FFF2-40B4-BE49-F238E27FC236}">
                          <a16:creationId xmlns:a16="http://schemas.microsoft.com/office/drawing/2014/main" id="{62445D37-0271-011E-E0D5-4DD0805481E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09990" y="2181305"/>
                      <a:ext cx="328144" cy="333311"/>
                    </a:xfrm>
                    <a:prstGeom prst="ellipse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直线箭头连接符 42">
                  <a:extLst>
                    <a:ext uri="{FF2B5EF4-FFF2-40B4-BE49-F238E27FC236}">
                      <a16:creationId xmlns:a16="http://schemas.microsoft.com/office/drawing/2014/main" id="{25E21BAB-BF19-272E-8C85-876F68FD8F2B}"/>
                    </a:ext>
                  </a:extLst>
                </p:cNvPr>
                <p:cNvCxnSpPr>
                  <a:cxnSpLocks/>
                  <a:stCxn id="40" idx="5"/>
                  <a:endCxn id="42" idx="0"/>
                </p:cNvCxnSpPr>
                <p:nvPr/>
              </p:nvCxnSpPr>
              <p:spPr>
                <a:xfrm>
                  <a:off x="10699369" y="2004715"/>
                  <a:ext cx="74693" cy="17659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箭头连接符 43">
                  <a:extLst>
                    <a:ext uri="{FF2B5EF4-FFF2-40B4-BE49-F238E27FC236}">
                      <a16:creationId xmlns:a16="http://schemas.microsoft.com/office/drawing/2014/main" id="{DB5FD316-F0F3-F12D-59DD-82B1A4AC6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9857" y="2523305"/>
                  <a:ext cx="0" cy="18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线箭头连接符 44">
                  <a:extLst>
                    <a:ext uri="{FF2B5EF4-FFF2-40B4-BE49-F238E27FC236}">
                      <a16:creationId xmlns:a16="http://schemas.microsoft.com/office/drawing/2014/main" id="{EF6E847C-391E-D684-27AD-9344D3AC29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5514" y="2523027"/>
                  <a:ext cx="0" cy="18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文本框 45">
                      <a:extLst>
                        <a:ext uri="{FF2B5EF4-FFF2-40B4-BE49-F238E27FC236}">
                          <a16:creationId xmlns:a16="http://schemas.microsoft.com/office/drawing/2014/main" id="{67DF8740-C854-5080-9F3A-7C3F904B1C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60794" y="2668182"/>
                      <a:ext cx="48816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/>
                    </a:p>
                  </p:txBody>
                </p:sp>
              </mc:Choice>
              <mc:Fallback xmlns="">
                <p:sp>
                  <p:nvSpPr>
                    <p:cNvPr id="46" name="文本框 45">
                      <a:extLst>
                        <a:ext uri="{FF2B5EF4-FFF2-40B4-BE49-F238E27FC236}">
                          <a16:creationId xmlns:a16="http://schemas.microsoft.com/office/drawing/2014/main" id="{67DF8740-C854-5080-9F3A-7C3F904B1C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60794" y="2668182"/>
                      <a:ext cx="488166" cy="369332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椭圆 46">
                      <a:extLst>
                        <a:ext uri="{FF2B5EF4-FFF2-40B4-BE49-F238E27FC236}">
                          <a16:creationId xmlns:a16="http://schemas.microsoft.com/office/drawing/2014/main" id="{31A57CBC-F486-CE4F-CF20-C24E1B5A7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9281" y="2964626"/>
                      <a:ext cx="328144" cy="333311"/>
                    </a:xfrm>
                    <a:prstGeom prst="ellipse">
                      <a:avLst/>
                    </a:prstGeom>
                    <a:solidFill>
                      <a:srgbClr val="4FCB7A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47" name="椭圆 46">
                      <a:extLst>
                        <a:ext uri="{FF2B5EF4-FFF2-40B4-BE49-F238E27FC236}">
                          <a16:creationId xmlns:a16="http://schemas.microsoft.com/office/drawing/2014/main" id="{31A57CBC-F486-CE4F-CF20-C24E1B5A77B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19281" y="2964626"/>
                      <a:ext cx="328144" cy="333311"/>
                    </a:xfrm>
                    <a:prstGeom prst="ellipse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8" name="直线箭头连接符 47">
                  <a:extLst>
                    <a:ext uri="{FF2B5EF4-FFF2-40B4-BE49-F238E27FC236}">
                      <a16:creationId xmlns:a16="http://schemas.microsoft.com/office/drawing/2014/main" id="{98DC8E5D-0DCD-6029-4F68-6A177269E596}"/>
                    </a:ext>
                  </a:extLst>
                </p:cNvPr>
                <p:cNvCxnSpPr>
                  <a:cxnSpLocks/>
                  <a:stCxn id="47" idx="4"/>
                  <a:endCxn id="58" idx="1"/>
                </p:cNvCxnSpPr>
                <p:nvPr/>
              </p:nvCxnSpPr>
              <p:spPr>
                <a:xfrm>
                  <a:off x="10583353" y="3297937"/>
                  <a:ext cx="390703" cy="22841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线箭头连接符 48">
                  <a:extLst>
                    <a:ext uri="{FF2B5EF4-FFF2-40B4-BE49-F238E27FC236}">
                      <a16:creationId xmlns:a16="http://schemas.microsoft.com/office/drawing/2014/main" id="{EFFABE2D-B5F9-FE84-A4A9-966838C433BC}"/>
                    </a:ext>
                  </a:extLst>
                </p:cNvPr>
                <p:cNvCxnSpPr>
                  <a:cxnSpLocks/>
                  <a:stCxn id="51" idx="3"/>
                  <a:endCxn id="40" idx="0"/>
                </p:cNvCxnSpPr>
                <p:nvPr/>
              </p:nvCxnSpPr>
              <p:spPr>
                <a:xfrm flipH="1">
                  <a:off x="10583353" y="1479699"/>
                  <a:ext cx="390703" cy="24051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圆角矩形 49">
                  <a:extLst>
                    <a:ext uri="{FF2B5EF4-FFF2-40B4-BE49-F238E27FC236}">
                      <a16:creationId xmlns:a16="http://schemas.microsoft.com/office/drawing/2014/main" id="{B96FDBF6-6243-6655-C91F-7F5E7E062DC3}"/>
                    </a:ext>
                  </a:extLst>
                </p:cNvPr>
                <p:cNvSpPr/>
                <p:nvPr/>
              </p:nvSpPr>
              <p:spPr>
                <a:xfrm>
                  <a:off x="11220313" y="1564646"/>
                  <a:ext cx="577763" cy="1853783"/>
                </a:xfrm>
                <a:prstGeom prst="roundRect">
                  <a:avLst>
                    <a:gd name="adj" fmla="val 30580"/>
                  </a:avLst>
                </a:prstGeom>
                <a:solidFill>
                  <a:srgbClr val="52B69B">
                    <a:alpha val="44706"/>
                  </a:srgb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椭圆 50">
                      <a:extLst>
                        <a:ext uri="{FF2B5EF4-FFF2-40B4-BE49-F238E27FC236}">
                          <a16:creationId xmlns:a16="http://schemas.microsoft.com/office/drawing/2014/main" id="{10B00F0B-A0D9-B784-E12B-7675F9CA2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26000" y="1195200"/>
                      <a:ext cx="328144" cy="333311"/>
                    </a:xfrm>
                    <a:prstGeom prst="ellipse">
                      <a:avLst/>
                    </a:prstGeom>
                    <a:solidFill>
                      <a:srgbClr val="4FCB7A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51" name="椭圆 50">
                      <a:extLst>
                        <a:ext uri="{FF2B5EF4-FFF2-40B4-BE49-F238E27FC236}">
                          <a16:creationId xmlns:a16="http://schemas.microsoft.com/office/drawing/2014/main" id="{10B00F0B-A0D9-B784-E12B-7675F9CA22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26000" y="1195200"/>
                      <a:ext cx="328144" cy="333311"/>
                    </a:xfrm>
                    <a:prstGeom prst="ellipse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椭圆 51">
                      <a:extLst>
                        <a:ext uri="{FF2B5EF4-FFF2-40B4-BE49-F238E27FC236}">
                          <a16:creationId xmlns:a16="http://schemas.microsoft.com/office/drawing/2014/main" id="{97BD18F1-9413-ECA9-1AED-2DBCF4D06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57811" y="1701813"/>
                      <a:ext cx="328144" cy="333311"/>
                    </a:xfrm>
                    <a:prstGeom prst="ellipse">
                      <a:avLst/>
                    </a:prstGeom>
                    <a:solidFill>
                      <a:srgbClr val="52B69B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52" name="椭圆 51">
                      <a:extLst>
                        <a:ext uri="{FF2B5EF4-FFF2-40B4-BE49-F238E27FC236}">
                          <a16:creationId xmlns:a16="http://schemas.microsoft.com/office/drawing/2014/main" id="{97BD18F1-9413-ECA9-1AED-2DBCF4D067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57811" y="1701813"/>
                      <a:ext cx="328144" cy="333311"/>
                    </a:xfrm>
                    <a:prstGeom prst="ellipse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椭圆 52">
                      <a:extLst>
                        <a:ext uri="{FF2B5EF4-FFF2-40B4-BE49-F238E27FC236}">
                          <a16:creationId xmlns:a16="http://schemas.microsoft.com/office/drawing/2014/main" id="{E8008BF5-6003-1F80-9FF2-87ACF35C9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59581" y="2181305"/>
                      <a:ext cx="328144" cy="333311"/>
                    </a:xfrm>
                    <a:prstGeom prst="ellipse">
                      <a:avLst/>
                    </a:prstGeom>
                    <a:pattFill prst="pct80">
                      <a:fgClr>
                        <a:srgbClr val="52B69B"/>
                      </a:fgClr>
                      <a:bgClr>
                        <a:schemeClr val="bg1"/>
                      </a:bgClr>
                    </a:patt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53" name="椭圆 52">
                      <a:extLst>
                        <a:ext uri="{FF2B5EF4-FFF2-40B4-BE49-F238E27FC236}">
                          <a16:creationId xmlns:a16="http://schemas.microsoft.com/office/drawing/2014/main" id="{E8008BF5-6003-1F80-9FF2-87ACF35C936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59581" y="2181305"/>
                      <a:ext cx="328144" cy="333311"/>
                    </a:xfrm>
                    <a:prstGeom prst="ellipse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4" name="直线箭头连接符 53">
                  <a:extLst>
                    <a:ext uri="{FF2B5EF4-FFF2-40B4-BE49-F238E27FC236}">
                      <a16:creationId xmlns:a16="http://schemas.microsoft.com/office/drawing/2014/main" id="{849D82B6-38C1-D8EE-AA4A-9264AC386E3C}"/>
                    </a:ext>
                  </a:extLst>
                </p:cNvPr>
                <p:cNvCxnSpPr>
                  <a:cxnSpLocks/>
                  <a:stCxn id="52" idx="4"/>
                  <a:endCxn id="53" idx="0"/>
                </p:cNvCxnSpPr>
                <p:nvPr/>
              </p:nvCxnSpPr>
              <p:spPr>
                <a:xfrm>
                  <a:off x="11521883" y="2035124"/>
                  <a:ext cx="1770" cy="14618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文本框 54">
                      <a:extLst>
                        <a:ext uri="{FF2B5EF4-FFF2-40B4-BE49-F238E27FC236}">
                          <a16:creationId xmlns:a16="http://schemas.microsoft.com/office/drawing/2014/main" id="{666B690F-78CF-8282-282E-28ABC367AB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03754" y="2668182"/>
                      <a:ext cx="48816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/>
                    </a:p>
                  </p:txBody>
                </p:sp>
              </mc:Choice>
              <mc:Fallback xmlns="">
                <p:sp>
                  <p:nvSpPr>
                    <p:cNvPr id="55" name="文本框 54">
                      <a:extLst>
                        <a:ext uri="{FF2B5EF4-FFF2-40B4-BE49-F238E27FC236}">
                          <a16:creationId xmlns:a16="http://schemas.microsoft.com/office/drawing/2014/main" id="{666B690F-78CF-8282-282E-28ABC367AB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03754" y="2668182"/>
                      <a:ext cx="488166" cy="36933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6" name="直线箭头连接符 55">
                  <a:extLst>
                    <a:ext uri="{FF2B5EF4-FFF2-40B4-BE49-F238E27FC236}">
                      <a16:creationId xmlns:a16="http://schemas.microsoft.com/office/drawing/2014/main" id="{E4DAC953-5E4D-F03C-D079-8AAB2CCC50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17454" y="2527464"/>
                  <a:ext cx="0" cy="18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椭圆 56">
                      <a:extLst>
                        <a:ext uri="{FF2B5EF4-FFF2-40B4-BE49-F238E27FC236}">
                          <a16:creationId xmlns:a16="http://schemas.microsoft.com/office/drawing/2014/main" id="{03CCE20A-F5DB-2EF6-2D17-E47AA5EED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0594" y="2966105"/>
                      <a:ext cx="328144" cy="333311"/>
                    </a:xfrm>
                    <a:prstGeom prst="ellipse">
                      <a:avLst/>
                    </a:prstGeom>
                    <a:solidFill>
                      <a:srgbClr val="52B69B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57" name="椭圆 56">
                      <a:extLst>
                        <a:ext uri="{FF2B5EF4-FFF2-40B4-BE49-F238E27FC236}">
                          <a16:creationId xmlns:a16="http://schemas.microsoft.com/office/drawing/2014/main" id="{03CCE20A-F5DB-2EF6-2D17-E47AA5EEDD3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60594" y="2966105"/>
                      <a:ext cx="328144" cy="333311"/>
                    </a:xfrm>
                    <a:prstGeom prst="ellipse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椭圆 57">
                      <a:extLst>
                        <a:ext uri="{FF2B5EF4-FFF2-40B4-BE49-F238E27FC236}">
                          <a16:creationId xmlns:a16="http://schemas.microsoft.com/office/drawing/2014/main" id="{4AAA07C6-ADF4-4CE5-956C-A2E1631D7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26000" y="3477539"/>
                      <a:ext cx="328144" cy="333311"/>
                    </a:xfrm>
                    <a:prstGeom prst="ellipse">
                      <a:avLst/>
                    </a:prstGeom>
                    <a:solidFill>
                      <a:srgbClr val="4FCB7A"/>
                    </a:solidFill>
                    <a:ln w="1905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58" name="椭圆 57">
                      <a:extLst>
                        <a:ext uri="{FF2B5EF4-FFF2-40B4-BE49-F238E27FC236}">
                          <a16:creationId xmlns:a16="http://schemas.microsoft.com/office/drawing/2014/main" id="{4AAA07C6-ADF4-4CE5-956C-A2E1631D75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26000" y="3477539"/>
                      <a:ext cx="328144" cy="333311"/>
                    </a:xfrm>
                    <a:prstGeom prst="ellipse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9" name="直线箭头连接符 58">
                  <a:extLst>
                    <a:ext uri="{FF2B5EF4-FFF2-40B4-BE49-F238E27FC236}">
                      <a16:creationId xmlns:a16="http://schemas.microsoft.com/office/drawing/2014/main" id="{A823B13C-6CD6-B6E0-648D-8A6FD9DC1230}"/>
                    </a:ext>
                  </a:extLst>
                </p:cNvPr>
                <p:cNvCxnSpPr>
                  <a:cxnSpLocks/>
                  <a:stCxn id="57" idx="4"/>
                  <a:endCxn id="58" idx="7"/>
                </p:cNvCxnSpPr>
                <p:nvPr/>
              </p:nvCxnSpPr>
              <p:spPr>
                <a:xfrm flipH="1">
                  <a:off x="11206088" y="3299416"/>
                  <a:ext cx="318578" cy="22693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线箭头连接符 59">
                  <a:extLst>
                    <a:ext uri="{FF2B5EF4-FFF2-40B4-BE49-F238E27FC236}">
                      <a16:creationId xmlns:a16="http://schemas.microsoft.com/office/drawing/2014/main" id="{4A89BEDA-D7FA-24D4-7458-6057924582CC}"/>
                    </a:ext>
                  </a:extLst>
                </p:cNvPr>
                <p:cNvCxnSpPr>
                  <a:cxnSpLocks/>
                  <a:stCxn id="51" idx="5"/>
                  <a:endCxn id="52" idx="0"/>
                </p:cNvCxnSpPr>
                <p:nvPr/>
              </p:nvCxnSpPr>
              <p:spPr>
                <a:xfrm>
                  <a:off x="11206088" y="1479699"/>
                  <a:ext cx="315795" cy="22211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线连接符 60">
                  <a:extLst>
                    <a:ext uri="{FF2B5EF4-FFF2-40B4-BE49-F238E27FC236}">
                      <a16:creationId xmlns:a16="http://schemas.microsoft.com/office/drawing/2014/main" id="{5A2BB880-4066-1ED4-F9A3-9047C77968E5}"/>
                    </a:ext>
                  </a:extLst>
                </p:cNvPr>
                <p:cNvCxnSpPr>
                  <a:cxnSpLocks/>
                  <a:endCxn id="62" idx="0"/>
                </p:cNvCxnSpPr>
                <p:nvPr/>
              </p:nvCxnSpPr>
              <p:spPr>
                <a:xfrm flipH="1">
                  <a:off x="11515367" y="3347577"/>
                  <a:ext cx="104713" cy="29614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B3C54B6E-12AE-9CC2-A261-3D0CCF049B18}"/>
                    </a:ext>
                  </a:extLst>
                </p:cNvPr>
                <p:cNvSpPr txBox="1"/>
                <p:nvPr/>
              </p:nvSpPr>
              <p:spPr>
                <a:xfrm>
                  <a:off x="11070918" y="3643726"/>
                  <a:ext cx="888898" cy="27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/>
                    <a:t>Stream 1</a:t>
                  </a:r>
                </a:p>
              </p:txBody>
            </p:sp>
            <p:cxnSp>
              <p:nvCxnSpPr>
                <p:cNvPr id="63" name="直线连接符 62">
                  <a:extLst>
                    <a:ext uri="{FF2B5EF4-FFF2-40B4-BE49-F238E27FC236}">
                      <a16:creationId xmlns:a16="http://schemas.microsoft.com/office/drawing/2014/main" id="{D0D3752F-00F5-83A2-B8C3-B2F7B5D1F83C}"/>
                    </a:ext>
                  </a:extLst>
                </p:cNvPr>
                <p:cNvCxnSpPr>
                  <a:cxnSpLocks/>
                  <a:stCxn id="34" idx="2"/>
                </p:cNvCxnSpPr>
                <p:nvPr/>
              </p:nvCxnSpPr>
              <p:spPr>
                <a:xfrm flipH="1">
                  <a:off x="10481652" y="1385753"/>
                  <a:ext cx="19676" cy="2545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02A02B4-BFD0-BA85-2D8B-A607E54B8ED2}"/>
                </a:ext>
              </a:extLst>
            </p:cNvPr>
            <p:cNvSpPr txBox="1"/>
            <p:nvPr/>
          </p:nvSpPr>
          <p:spPr>
            <a:xfrm>
              <a:off x="10188325" y="1802578"/>
              <a:ext cx="873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Stream 0</a:t>
              </a:r>
            </a:p>
          </p:txBody>
        </p:sp>
      </p:grpSp>
      <p:grpSp>
        <p:nvGrpSpPr>
          <p:cNvPr id="242" name="组合 241">
            <a:extLst>
              <a:ext uri="{FF2B5EF4-FFF2-40B4-BE49-F238E27FC236}">
                <a16:creationId xmlns:a16="http://schemas.microsoft.com/office/drawing/2014/main" id="{1F9788DB-DC13-68E9-24EE-F06D4625AC2E}"/>
              </a:ext>
            </a:extLst>
          </p:cNvPr>
          <p:cNvGrpSpPr/>
          <p:nvPr/>
        </p:nvGrpSpPr>
        <p:grpSpPr>
          <a:xfrm>
            <a:off x="10223052" y="3993240"/>
            <a:ext cx="1968947" cy="1692990"/>
            <a:chOff x="10256812" y="3745170"/>
            <a:chExt cx="1968947" cy="1692990"/>
          </a:xfrm>
        </p:grpSpPr>
        <p:cxnSp>
          <p:nvCxnSpPr>
            <p:cNvPr id="36" name="直线连接符 35">
              <a:extLst>
                <a:ext uri="{FF2B5EF4-FFF2-40B4-BE49-F238E27FC236}">
                  <a16:creationId xmlns:a16="http://schemas.microsoft.com/office/drawing/2014/main" id="{5A5271DB-C155-6E1D-F45A-115EC0B52680}"/>
                </a:ext>
              </a:extLst>
            </p:cNvPr>
            <p:cNvCxnSpPr>
              <a:cxnSpLocks/>
            </p:cNvCxnSpPr>
            <p:nvPr/>
          </p:nvCxnSpPr>
          <p:spPr>
            <a:xfrm>
              <a:off x="10531655" y="3745170"/>
              <a:ext cx="207483" cy="87608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59029B3-33DA-D2C6-266B-8353D50259AE}"/>
                </a:ext>
              </a:extLst>
            </p:cNvPr>
            <p:cNvSpPr txBox="1"/>
            <p:nvPr/>
          </p:nvSpPr>
          <p:spPr>
            <a:xfrm>
              <a:off x="10256812" y="4607163"/>
              <a:ext cx="19689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Ops from different CUDA streams are assigned different compute streams in GOAL</a:t>
              </a:r>
            </a:p>
          </p:txBody>
        </p:sp>
      </p:grpSp>
      <p:sp>
        <p:nvSpPr>
          <p:cNvPr id="248" name="圆角矩形 247">
            <a:extLst>
              <a:ext uri="{FF2B5EF4-FFF2-40B4-BE49-F238E27FC236}">
                <a16:creationId xmlns:a16="http://schemas.microsoft.com/office/drawing/2014/main" id="{F676649E-D8A2-37A3-D397-DC2C870242F3}"/>
              </a:ext>
            </a:extLst>
          </p:cNvPr>
          <p:cNvSpPr/>
          <p:nvPr/>
        </p:nvSpPr>
        <p:spPr>
          <a:xfrm>
            <a:off x="7305118" y="1724081"/>
            <a:ext cx="2981560" cy="1763060"/>
          </a:xfrm>
          <a:prstGeom prst="roundRect">
            <a:avLst>
              <a:gd name="adj" fmla="val 4302"/>
            </a:avLst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10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4FADA51-BF40-B418-F586-56B0EDDD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F0231FA-4675-E83F-2292-F8FED386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Decomposition for NCCL Collectives</a:t>
            </a:r>
            <a:endParaRPr lang="en-US"/>
          </a:p>
        </p:txBody>
      </p:sp>
      <p:grpSp>
        <p:nvGrpSpPr>
          <p:cNvPr id="333" name="组合 332">
            <a:extLst>
              <a:ext uri="{FF2B5EF4-FFF2-40B4-BE49-F238E27FC236}">
                <a16:creationId xmlns:a16="http://schemas.microsoft.com/office/drawing/2014/main" id="{331A08BD-02F3-0481-0D6E-B2F12902719F}"/>
              </a:ext>
            </a:extLst>
          </p:cNvPr>
          <p:cNvGrpSpPr/>
          <p:nvPr/>
        </p:nvGrpSpPr>
        <p:grpSpPr>
          <a:xfrm>
            <a:off x="5915980" y="1254259"/>
            <a:ext cx="2602848" cy="3300905"/>
            <a:chOff x="5915980" y="1254259"/>
            <a:chExt cx="2602848" cy="3300905"/>
          </a:xfrm>
        </p:grpSpPr>
        <p:grpSp>
          <p:nvGrpSpPr>
            <p:cNvPr id="331" name="组合 330">
              <a:extLst>
                <a:ext uri="{FF2B5EF4-FFF2-40B4-BE49-F238E27FC236}">
                  <a16:creationId xmlns:a16="http://schemas.microsoft.com/office/drawing/2014/main" id="{41993D85-AB23-0DE5-5950-EB118ED1E8FD}"/>
                </a:ext>
              </a:extLst>
            </p:cNvPr>
            <p:cNvGrpSpPr/>
            <p:nvPr/>
          </p:nvGrpSpPr>
          <p:grpSpPr>
            <a:xfrm>
              <a:off x="5915980" y="1254259"/>
              <a:ext cx="2602848" cy="3300905"/>
              <a:chOff x="5915980" y="1254259"/>
              <a:chExt cx="2602848" cy="3300905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9CEA84DF-8B8C-8175-6C30-B29ED19A3772}"/>
                  </a:ext>
                </a:extLst>
              </p:cNvPr>
              <p:cNvGrpSpPr/>
              <p:nvPr/>
            </p:nvGrpSpPr>
            <p:grpSpPr>
              <a:xfrm>
                <a:off x="5915980" y="1254259"/>
                <a:ext cx="2602848" cy="3300905"/>
                <a:chOff x="1293041" y="735499"/>
                <a:chExt cx="2602848" cy="2832611"/>
              </a:xfrm>
            </p:grpSpPr>
            <p:sp>
              <p:nvSpPr>
                <p:cNvPr id="304" name="圆角矩形 303">
                  <a:extLst>
                    <a:ext uri="{FF2B5EF4-FFF2-40B4-BE49-F238E27FC236}">
                      <a16:creationId xmlns:a16="http://schemas.microsoft.com/office/drawing/2014/main" id="{67726A77-43D1-157E-C01A-4B0148784281}"/>
                    </a:ext>
                  </a:extLst>
                </p:cNvPr>
                <p:cNvSpPr/>
                <p:nvPr/>
              </p:nvSpPr>
              <p:spPr>
                <a:xfrm>
                  <a:off x="1293041" y="735499"/>
                  <a:ext cx="2602848" cy="2832611"/>
                </a:xfrm>
                <a:prstGeom prst="roundRect">
                  <a:avLst>
                    <a:gd name="adj" fmla="val 4914"/>
                  </a:avLst>
                </a:prstGeom>
                <a:solidFill>
                  <a:srgbClr val="F7D3A3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文本框 304">
                  <a:extLst>
                    <a:ext uri="{FF2B5EF4-FFF2-40B4-BE49-F238E27FC236}">
                      <a16:creationId xmlns:a16="http://schemas.microsoft.com/office/drawing/2014/main" id="{7C0EBEE5-1A0C-6F13-0BDF-C718A246379F}"/>
                    </a:ext>
                  </a:extLst>
                </p:cNvPr>
                <p:cNvSpPr txBox="1"/>
                <p:nvPr/>
              </p:nvSpPr>
              <p:spPr>
                <a:xfrm>
                  <a:off x="2082264" y="737480"/>
                  <a:ext cx="10244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Node 0</a:t>
                  </a:r>
                </a:p>
              </p:txBody>
            </p:sp>
          </p:grpSp>
          <p:pic>
            <p:nvPicPr>
              <p:cNvPr id="25" name="图形 24" descr="服务器 纯色填充">
                <a:extLst>
                  <a:ext uri="{FF2B5EF4-FFF2-40B4-BE49-F238E27FC236}">
                    <a16:creationId xmlns:a16="http://schemas.microsoft.com/office/drawing/2014/main" id="{6059D14B-4931-5831-20E8-3C8D571E6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6490806" y="1292555"/>
                <a:ext cx="318364" cy="318364"/>
              </a:xfrm>
              <a:prstGeom prst="rect">
                <a:avLst/>
              </a:prstGeom>
            </p:spPr>
          </p:pic>
        </p:grpSp>
        <p:grpSp>
          <p:nvGrpSpPr>
            <p:cNvPr id="240" name="组合 239">
              <a:extLst>
                <a:ext uri="{FF2B5EF4-FFF2-40B4-BE49-F238E27FC236}">
                  <a16:creationId xmlns:a16="http://schemas.microsoft.com/office/drawing/2014/main" id="{9B03417F-1125-B6B6-D54A-1B8E40434AD5}"/>
                </a:ext>
              </a:extLst>
            </p:cNvPr>
            <p:cNvGrpSpPr/>
            <p:nvPr/>
          </p:nvGrpSpPr>
          <p:grpSpPr>
            <a:xfrm>
              <a:off x="6068788" y="1712818"/>
              <a:ext cx="2297232" cy="2148398"/>
              <a:chOff x="2220981" y="1036384"/>
              <a:chExt cx="2297232" cy="2148398"/>
            </a:xfrm>
          </p:grpSpPr>
          <p:sp>
            <p:nvSpPr>
              <p:cNvPr id="286" name="圆角矩形 285">
                <a:extLst>
                  <a:ext uri="{FF2B5EF4-FFF2-40B4-BE49-F238E27FC236}">
                    <a16:creationId xmlns:a16="http://schemas.microsoft.com/office/drawing/2014/main" id="{903DAF4E-D491-AE8B-D4DA-E9AB8542C346}"/>
                  </a:ext>
                </a:extLst>
              </p:cNvPr>
              <p:cNvSpPr/>
              <p:nvPr/>
            </p:nvSpPr>
            <p:spPr>
              <a:xfrm>
                <a:off x="2220981" y="1041471"/>
                <a:ext cx="2297232" cy="2143311"/>
              </a:xfrm>
              <a:prstGeom prst="roundRect">
                <a:avLst>
                  <a:gd name="adj" fmla="val 3520"/>
                </a:avLst>
              </a:prstGeom>
              <a:solidFill>
                <a:srgbClr val="F67B5E">
                  <a:alpha val="35294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7" name="图形 286">
                <a:extLst>
                  <a:ext uri="{FF2B5EF4-FFF2-40B4-BE49-F238E27FC236}">
                    <a16:creationId xmlns:a16="http://schemas.microsoft.com/office/drawing/2014/main" id="{8CFC19D1-7045-8A18-5654-C3F4C3BBD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67011" y="1036918"/>
                <a:ext cx="419821" cy="419821"/>
              </a:xfrm>
              <a:prstGeom prst="rect">
                <a:avLst/>
              </a:prstGeom>
            </p:spPr>
          </p:pic>
          <p:sp>
            <p:nvSpPr>
              <p:cNvPr id="288" name="文本框 287">
                <a:extLst>
                  <a:ext uri="{FF2B5EF4-FFF2-40B4-BE49-F238E27FC236}">
                    <a16:creationId xmlns:a16="http://schemas.microsoft.com/office/drawing/2014/main" id="{396A6EA9-5456-7DC6-121A-993350D5297B}"/>
                  </a:ext>
                </a:extLst>
              </p:cNvPr>
              <p:cNvSpPr txBox="1"/>
              <p:nvPr/>
            </p:nvSpPr>
            <p:spPr>
              <a:xfrm>
                <a:off x="2857396" y="1036384"/>
                <a:ext cx="1024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GPU 0</a:t>
                </a:r>
              </a:p>
            </p:txBody>
          </p:sp>
          <p:grpSp>
            <p:nvGrpSpPr>
              <p:cNvPr id="289" name="组合 288">
                <a:extLst>
                  <a:ext uri="{FF2B5EF4-FFF2-40B4-BE49-F238E27FC236}">
                    <a16:creationId xmlns:a16="http://schemas.microsoft.com/office/drawing/2014/main" id="{163871D5-0A55-ADAF-F5BA-8706C7969588}"/>
                  </a:ext>
                </a:extLst>
              </p:cNvPr>
              <p:cNvGrpSpPr/>
              <p:nvPr/>
            </p:nvGrpSpPr>
            <p:grpSpPr>
              <a:xfrm>
                <a:off x="2442577" y="1440072"/>
                <a:ext cx="1854040" cy="1596070"/>
                <a:chOff x="2542660" y="1440072"/>
                <a:chExt cx="1854040" cy="1596070"/>
              </a:xfrm>
            </p:grpSpPr>
            <p:sp>
              <p:nvSpPr>
                <p:cNvPr id="290" name="矩形 289">
                  <a:extLst>
                    <a:ext uri="{FF2B5EF4-FFF2-40B4-BE49-F238E27FC236}">
                      <a16:creationId xmlns:a16="http://schemas.microsoft.com/office/drawing/2014/main" id="{402AD26F-7DCC-F7FB-CE71-58B11C365EAD}"/>
                    </a:ext>
                  </a:extLst>
                </p:cNvPr>
                <p:cNvSpPr/>
                <p:nvPr/>
              </p:nvSpPr>
              <p:spPr>
                <a:xfrm>
                  <a:off x="2568805" y="1930753"/>
                  <a:ext cx="59488" cy="614708"/>
                </a:xfrm>
                <a:prstGeom prst="rect">
                  <a:avLst/>
                </a:prstGeom>
                <a:solidFill>
                  <a:srgbClr val="F78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矩形 290">
                  <a:extLst>
                    <a:ext uri="{FF2B5EF4-FFF2-40B4-BE49-F238E27FC236}">
                      <a16:creationId xmlns:a16="http://schemas.microsoft.com/office/drawing/2014/main" id="{7C0D1893-0A40-B859-3E94-454FAC0B20D2}"/>
                    </a:ext>
                  </a:extLst>
                </p:cNvPr>
                <p:cNvSpPr/>
                <p:nvPr/>
              </p:nvSpPr>
              <p:spPr>
                <a:xfrm>
                  <a:off x="4324073" y="1930753"/>
                  <a:ext cx="59488" cy="614708"/>
                </a:xfrm>
                <a:prstGeom prst="rect">
                  <a:avLst/>
                </a:prstGeom>
                <a:solidFill>
                  <a:srgbClr val="F78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矩形 291">
                  <a:extLst>
                    <a:ext uri="{FF2B5EF4-FFF2-40B4-BE49-F238E27FC236}">
                      <a16:creationId xmlns:a16="http://schemas.microsoft.com/office/drawing/2014/main" id="{6617D1D2-A762-D208-AD5F-E6780CEFC54B}"/>
                    </a:ext>
                  </a:extLst>
                </p:cNvPr>
                <p:cNvSpPr/>
                <p:nvPr/>
              </p:nvSpPr>
              <p:spPr>
                <a:xfrm rot="5400000">
                  <a:off x="3436949" y="1192487"/>
                  <a:ext cx="59488" cy="614708"/>
                </a:xfrm>
                <a:prstGeom prst="rect">
                  <a:avLst/>
                </a:prstGeom>
                <a:solidFill>
                  <a:srgbClr val="F78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矩形 292">
                  <a:extLst>
                    <a:ext uri="{FF2B5EF4-FFF2-40B4-BE49-F238E27FC236}">
                      <a16:creationId xmlns:a16="http://schemas.microsoft.com/office/drawing/2014/main" id="{1B894D11-4D9B-FFF8-E1F9-0E7FA3E806A3}"/>
                    </a:ext>
                  </a:extLst>
                </p:cNvPr>
                <p:cNvSpPr/>
                <p:nvPr/>
              </p:nvSpPr>
              <p:spPr>
                <a:xfrm rot="5400000">
                  <a:off x="3436949" y="2677920"/>
                  <a:ext cx="59488" cy="614708"/>
                </a:xfrm>
                <a:prstGeom prst="rect">
                  <a:avLst/>
                </a:prstGeom>
                <a:solidFill>
                  <a:srgbClr val="F78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矩形 293">
                  <a:extLst>
                    <a:ext uri="{FF2B5EF4-FFF2-40B4-BE49-F238E27FC236}">
                      <a16:creationId xmlns:a16="http://schemas.microsoft.com/office/drawing/2014/main" id="{C4C68176-C840-DB84-35CE-C35E546DC485}"/>
                    </a:ext>
                  </a:extLst>
                </p:cNvPr>
                <p:cNvSpPr/>
                <p:nvPr/>
              </p:nvSpPr>
              <p:spPr>
                <a:xfrm>
                  <a:off x="2542660" y="1440072"/>
                  <a:ext cx="1854040" cy="1596070"/>
                </a:xfrm>
                <a:prstGeom prst="rect">
                  <a:avLst/>
                </a:prstGeom>
                <a:noFill/>
                <a:ln w="76200" cap="flat" cmpd="sng" algn="ctr">
                  <a:solidFill>
                    <a:srgbClr val="F8846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5" name="组合 294">
                  <a:extLst>
                    <a:ext uri="{FF2B5EF4-FFF2-40B4-BE49-F238E27FC236}">
                      <a16:creationId xmlns:a16="http://schemas.microsoft.com/office/drawing/2014/main" id="{CEB5E116-0265-5BED-BD2F-44767031FAB7}"/>
                    </a:ext>
                  </a:extLst>
                </p:cNvPr>
                <p:cNvGrpSpPr/>
                <p:nvPr/>
              </p:nvGrpSpPr>
              <p:grpSpPr>
                <a:xfrm>
                  <a:off x="2707785" y="1590794"/>
                  <a:ext cx="1523791" cy="1294627"/>
                  <a:chOff x="2627410" y="1498067"/>
                  <a:chExt cx="1523791" cy="1294627"/>
                </a:xfrm>
              </p:grpSpPr>
              <p:sp>
                <p:nvSpPr>
                  <p:cNvPr id="296" name="矩形 295">
                    <a:extLst>
                      <a:ext uri="{FF2B5EF4-FFF2-40B4-BE49-F238E27FC236}">
                        <a16:creationId xmlns:a16="http://schemas.microsoft.com/office/drawing/2014/main" id="{B625FF40-0A4B-BCB3-C9F2-540013BB9B7D}"/>
                      </a:ext>
                    </a:extLst>
                  </p:cNvPr>
                  <p:cNvSpPr/>
                  <p:nvPr/>
                </p:nvSpPr>
                <p:spPr>
                  <a:xfrm>
                    <a:off x="2627410" y="1498067"/>
                    <a:ext cx="1523791" cy="1294627"/>
                  </a:xfrm>
                  <a:prstGeom prst="rect">
                    <a:avLst/>
                  </a:prstGeom>
                  <a:solidFill>
                    <a:srgbClr val="F78464">
                      <a:alpha val="70196"/>
                    </a:srgbClr>
                  </a:solidFill>
                  <a:ln w="2857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97" name="组合 296">
                    <a:extLst>
                      <a:ext uri="{FF2B5EF4-FFF2-40B4-BE49-F238E27FC236}">
                        <a16:creationId xmlns:a16="http://schemas.microsoft.com/office/drawing/2014/main" id="{D62215CC-CE8B-D119-E1D8-E73F61DE5E7E}"/>
                      </a:ext>
                    </a:extLst>
                  </p:cNvPr>
                  <p:cNvGrpSpPr/>
                  <p:nvPr/>
                </p:nvGrpSpPr>
                <p:grpSpPr>
                  <a:xfrm>
                    <a:off x="2781440" y="1556094"/>
                    <a:ext cx="1215730" cy="1178575"/>
                    <a:chOff x="1646107" y="1835361"/>
                    <a:chExt cx="1338852" cy="1297933"/>
                  </a:xfrm>
                </p:grpSpPr>
                <p:grpSp>
                  <p:nvGrpSpPr>
                    <p:cNvPr id="298" name="组合 297">
                      <a:extLst>
                        <a:ext uri="{FF2B5EF4-FFF2-40B4-BE49-F238E27FC236}">
                          <a16:creationId xmlns:a16="http://schemas.microsoft.com/office/drawing/2014/main" id="{1849A5AC-42B2-4D27-7211-F964292D5C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46107" y="1835361"/>
                      <a:ext cx="1338852" cy="614708"/>
                      <a:chOff x="1680535" y="1943478"/>
                      <a:chExt cx="508208" cy="233334"/>
                    </a:xfrm>
                  </p:grpSpPr>
                  <p:sp>
                    <p:nvSpPr>
                      <p:cNvPr id="302" name="矩形 301">
                        <a:extLst>
                          <a:ext uri="{FF2B5EF4-FFF2-40B4-BE49-F238E27FC236}">
                            <a16:creationId xmlns:a16="http://schemas.microsoft.com/office/drawing/2014/main" id="{0E166A21-AEDC-A05B-F3D1-5251D37BC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80535" y="1943478"/>
                        <a:ext cx="233334" cy="233334"/>
                      </a:xfrm>
                      <a:prstGeom prst="rect">
                        <a:avLst/>
                      </a:prstGeom>
                      <a:solidFill>
                        <a:srgbClr val="F15B5D"/>
                      </a:solidFill>
                      <a:ln w="762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000" b="0" i="0" u="none" strike="noStrike" kern="0" cap="none" spc="0" normalizeH="0" baseline="0" noProof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SM</a:t>
                        </a:r>
                      </a:p>
                    </p:txBody>
                  </p:sp>
                  <p:sp>
                    <p:nvSpPr>
                      <p:cNvPr id="303" name="矩形 302">
                        <a:extLst>
                          <a:ext uri="{FF2B5EF4-FFF2-40B4-BE49-F238E27FC236}">
                            <a16:creationId xmlns:a16="http://schemas.microsoft.com/office/drawing/2014/main" id="{27C6B568-C756-0D03-4F2A-DC53E0B373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55409" y="1943478"/>
                        <a:ext cx="233334" cy="233334"/>
                      </a:xfrm>
                      <a:prstGeom prst="rect">
                        <a:avLst/>
                      </a:prstGeom>
                      <a:solidFill>
                        <a:srgbClr val="F15B5D"/>
                      </a:solidFill>
                      <a:ln w="762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CN" sz="2000" b="0" i="0" u="none" strike="noStrike" kern="0" cap="none" spc="0" normalizeH="0" baseline="0" noProof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等线" panose="02010600030101010101" pitchFamily="2" charset="-122"/>
                            <a:cs typeface="Calibri" panose="020F0502020204030204" pitchFamily="34" charset="0"/>
                          </a:rPr>
                          <a:t>SM</a:t>
                        </a:r>
                      </a:p>
                    </p:txBody>
                  </p:sp>
                </p:grpSp>
                <p:grpSp>
                  <p:nvGrpSpPr>
                    <p:cNvPr id="299" name="组合 298">
                      <a:extLst>
                        <a:ext uri="{FF2B5EF4-FFF2-40B4-BE49-F238E27FC236}">
                          <a16:creationId xmlns:a16="http://schemas.microsoft.com/office/drawing/2014/main" id="{0CE5B8CD-70B2-CECC-7F03-2BC1C6B9E3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46107" y="2518572"/>
                      <a:ext cx="1338852" cy="614722"/>
                      <a:chOff x="1680535" y="1931894"/>
                      <a:chExt cx="508208" cy="233340"/>
                    </a:xfrm>
                  </p:grpSpPr>
                  <p:sp>
                    <p:nvSpPr>
                      <p:cNvPr id="300" name="矩形 299">
                        <a:extLst>
                          <a:ext uri="{FF2B5EF4-FFF2-40B4-BE49-F238E27FC236}">
                            <a16:creationId xmlns:a16="http://schemas.microsoft.com/office/drawing/2014/main" id="{F74F7E72-1163-E079-0102-F45228E0D3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80535" y="1931894"/>
                        <a:ext cx="233334" cy="233334"/>
                      </a:xfrm>
                      <a:prstGeom prst="rect">
                        <a:avLst/>
                      </a:prstGeom>
                      <a:solidFill>
                        <a:srgbClr val="F15B5D"/>
                      </a:solidFill>
                      <a:ln w="762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000" b="0" i="0" u="none" strike="noStrike" kern="0" cap="none" spc="0" normalizeH="0" baseline="0" noProof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SM</a:t>
                        </a:r>
                      </a:p>
                    </p:txBody>
                  </p:sp>
                  <p:sp>
                    <p:nvSpPr>
                      <p:cNvPr id="301" name="矩形 300">
                        <a:extLst>
                          <a:ext uri="{FF2B5EF4-FFF2-40B4-BE49-F238E27FC236}">
                            <a16:creationId xmlns:a16="http://schemas.microsoft.com/office/drawing/2014/main" id="{4DA9187B-4BE8-3ACF-F343-B9F1A2F50A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55409" y="1931900"/>
                        <a:ext cx="233334" cy="233334"/>
                      </a:xfrm>
                      <a:prstGeom prst="rect">
                        <a:avLst/>
                      </a:prstGeom>
                      <a:solidFill>
                        <a:srgbClr val="F15B5D"/>
                      </a:solidFill>
                      <a:ln w="762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CN" sz="2000" b="0" i="0" u="none" strike="noStrike" kern="0" cap="none" spc="0" normalizeH="0" baseline="0" noProof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等线" panose="02010600030101010101" pitchFamily="2" charset="-122"/>
                            <a:cs typeface="Calibri" panose="020F0502020204030204" pitchFamily="34" charset="0"/>
                          </a:rPr>
                          <a:t>SM</a:t>
                        </a:r>
                      </a:p>
                    </p:txBody>
                  </p:sp>
                </p:grpSp>
              </p:grpSp>
            </p:grpSp>
          </p:grpSp>
        </p:grpSp>
        <p:grpSp>
          <p:nvGrpSpPr>
            <p:cNvPr id="241" name="组合 240">
              <a:extLst>
                <a:ext uri="{FF2B5EF4-FFF2-40B4-BE49-F238E27FC236}">
                  <a16:creationId xmlns:a16="http://schemas.microsoft.com/office/drawing/2014/main" id="{F05E2DA0-F4E9-03E6-4563-BACBD48A0164}"/>
                </a:ext>
              </a:extLst>
            </p:cNvPr>
            <p:cNvGrpSpPr/>
            <p:nvPr/>
          </p:nvGrpSpPr>
          <p:grpSpPr>
            <a:xfrm>
              <a:off x="6068788" y="4052536"/>
              <a:ext cx="2297232" cy="419821"/>
              <a:chOff x="8902602" y="3137054"/>
              <a:chExt cx="2297232" cy="419821"/>
            </a:xfrm>
          </p:grpSpPr>
          <p:sp>
            <p:nvSpPr>
              <p:cNvPr id="283" name="圆角矩形 282">
                <a:extLst>
                  <a:ext uri="{FF2B5EF4-FFF2-40B4-BE49-F238E27FC236}">
                    <a16:creationId xmlns:a16="http://schemas.microsoft.com/office/drawing/2014/main" id="{3EDAD694-028D-487E-C51B-2BF7F3273F47}"/>
                  </a:ext>
                </a:extLst>
              </p:cNvPr>
              <p:cNvSpPr/>
              <p:nvPr/>
            </p:nvSpPr>
            <p:spPr>
              <a:xfrm>
                <a:off x="8902602" y="3137684"/>
                <a:ext cx="2297232" cy="418561"/>
              </a:xfrm>
              <a:prstGeom prst="roundRect">
                <a:avLst>
                  <a:gd name="adj" fmla="val 4914"/>
                </a:avLst>
              </a:prstGeom>
              <a:solidFill>
                <a:srgbClr val="F67B5E">
                  <a:alpha val="30196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4" name="图形 283">
                <a:extLst>
                  <a:ext uri="{FF2B5EF4-FFF2-40B4-BE49-F238E27FC236}">
                    <a16:creationId xmlns:a16="http://schemas.microsoft.com/office/drawing/2014/main" id="{D855667D-7D8A-B508-C997-EDC280D68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048632" y="3137054"/>
                <a:ext cx="419821" cy="419821"/>
              </a:xfrm>
              <a:prstGeom prst="rect">
                <a:avLst/>
              </a:prstGeom>
            </p:spPr>
          </p:pic>
          <p:sp>
            <p:nvSpPr>
              <p:cNvPr id="285" name="文本框 284">
                <a:extLst>
                  <a:ext uri="{FF2B5EF4-FFF2-40B4-BE49-F238E27FC236}">
                    <a16:creationId xmlns:a16="http://schemas.microsoft.com/office/drawing/2014/main" id="{DB5EA637-491C-06AF-5599-A96A3567A274}"/>
                  </a:ext>
                </a:extLst>
              </p:cNvPr>
              <p:cNvSpPr txBox="1"/>
              <p:nvPr/>
            </p:nvSpPr>
            <p:spPr>
              <a:xfrm>
                <a:off x="9539017" y="3156803"/>
                <a:ext cx="1024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GPU 1</a:t>
                </a:r>
              </a:p>
            </p:txBody>
          </p:sp>
        </p:grpSp>
      </p:grpSp>
      <p:grpSp>
        <p:nvGrpSpPr>
          <p:cNvPr id="332" name="组合 331">
            <a:extLst>
              <a:ext uri="{FF2B5EF4-FFF2-40B4-BE49-F238E27FC236}">
                <a16:creationId xmlns:a16="http://schemas.microsoft.com/office/drawing/2014/main" id="{ACC15619-7224-51BA-6696-7534ADBAFF03}"/>
              </a:ext>
            </a:extLst>
          </p:cNvPr>
          <p:cNvGrpSpPr/>
          <p:nvPr/>
        </p:nvGrpSpPr>
        <p:grpSpPr>
          <a:xfrm>
            <a:off x="8611325" y="1254259"/>
            <a:ext cx="2940519" cy="1535302"/>
            <a:chOff x="8611325" y="1254259"/>
            <a:chExt cx="2940519" cy="1535302"/>
          </a:xfrm>
        </p:grpSpPr>
        <p:grpSp>
          <p:nvGrpSpPr>
            <p:cNvPr id="244" name="组合 243">
              <a:extLst>
                <a:ext uri="{FF2B5EF4-FFF2-40B4-BE49-F238E27FC236}">
                  <a16:creationId xmlns:a16="http://schemas.microsoft.com/office/drawing/2014/main" id="{7E6673B3-57D3-74A3-E980-A908CF76FEAC}"/>
                </a:ext>
              </a:extLst>
            </p:cNvPr>
            <p:cNvGrpSpPr/>
            <p:nvPr/>
          </p:nvGrpSpPr>
          <p:grpSpPr>
            <a:xfrm>
              <a:off x="8611325" y="1254259"/>
              <a:ext cx="2940519" cy="1535302"/>
              <a:chOff x="1665469" y="680185"/>
              <a:chExt cx="2940519" cy="1535302"/>
            </a:xfrm>
          </p:grpSpPr>
          <p:grpSp>
            <p:nvGrpSpPr>
              <p:cNvPr id="279" name="组合 278">
                <a:extLst>
                  <a:ext uri="{FF2B5EF4-FFF2-40B4-BE49-F238E27FC236}">
                    <a16:creationId xmlns:a16="http://schemas.microsoft.com/office/drawing/2014/main" id="{E9426FCF-7A78-E663-8833-566A5A47B340}"/>
                  </a:ext>
                </a:extLst>
              </p:cNvPr>
              <p:cNvGrpSpPr/>
              <p:nvPr/>
            </p:nvGrpSpPr>
            <p:grpSpPr>
              <a:xfrm>
                <a:off x="1665469" y="680185"/>
                <a:ext cx="2940519" cy="1535302"/>
                <a:chOff x="955370" y="735500"/>
                <a:chExt cx="2940519" cy="1317491"/>
              </a:xfrm>
            </p:grpSpPr>
            <p:sp>
              <p:nvSpPr>
                <p:cNvPr id="281" name="圆角矩形 280">
                  <a:extLst>
                    <a:ext uri="{FF2B5EF4-FFF2-40B4-BE49-F238E27FC236}">
                      <a16:creationId xmlns:a16="http://schemas.microsoft.com/office/drawing/2014/main" id="{98D7E643-7FE1-51F4-794D-2263C31F925B}"/>
                    </a:ext>
                  </a:extLst>
                </p:cNvPr>
                <p:cNvSpPr/>
                <p:nvPr/>
              </p:nvSpPr>
              <p:spPr>
                <a:xfrm>
                  <a:off x="955370" y="735500"/>
                  <a:ext cx="2940519" cy="1317491"/>
                </a:xfrm>
                <a:prstGeom prst="roundRect">
                  <a:avLst>
                    <a:gd name="adj" fmla="val 4914"/>
                  </a:avLst>
                </a:prstGeom>
                <a:solidFill>
                  <a:srgbClr val="F7D3A3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文本框 281">
                  <a:extLst>
                    <a:ext uri="{FF2B5EF4-FFF2-40B4-BE49-F238E27FC236}">
                      <a16:creationId xmlns:a16="http://schemas.microsoft.com/office/drawing/2014/main" id="{FD0F089C-9B5E-79AC-8CF0-4343E092D5A4}"/>
                    </a:ext>
                  </a:extLst>
                </p:cNvPr>
                <p:cNvSpPr txBox="1"/>
                <p:nvPr/>
              </p:nvSpPr>
              <p:spPr>
                <a:xfrm>
                  <a:off x="2082264" y="737480"/>
                  <a:ext cx="1024403" cy="3169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Node 1</a:t>
                  </a:r>
                </a:p>
              </p:txBody>
            </p:sp>
          </p:grpSp>
          <p:pic>
            <p:nvPicPr>
              <p:cNvPr id="280" name="图形 279" descr="服务器 纯色填充">
                <a:extLst>
                  <a:ext uri="{FF2B5EF4-FFF2-40B4-BE49-F238E27FC236}">
                    <a16:creationId xmlns:a16="http://schemas.microsoft.com/office/drawing/2014/main" id="{5CE37FDD-1D20-0FA7-AA1D-D618914D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2577966" y="718480"/>
                <a:ext cx="318364" cy="318364"/>
              </a:xfrm>
              <a:prstGeom prst="rect">
                <a:avLst/>
              </a:prstGeom>
            </p:spPr>
          </p:pic>
        </p:grpSp>
        <p:grpSp>
          <p:nvGrpSpPr>
            <p:cNvPr id="247" name="组合 246">
              <a:extLst>
                <a:ext uri="{FF2B5EF4-FFF2-40B4-BE49-F238E27FC236}">
                  <a16:creationId xmlns:a16="http://schemas.microsoft.com/office/drawing/2014/main" id="{5F2ED49B-F3FC-21B2-265F-29F2A9D47323}"/>
                </a:ext>
              </a:extLst>
            </p:cNvPr>
            <p:cNvGrpSpPr/>
            <p:nvPr/>
          </p:nvGrpSpPr>
          <p:grpSpPr>
            <a:xfrm>
              <a:off x="8761826" y="1712818"/>
              <a:ext cx="2639516" cy="419821"/>
              <a:chOff x="8902602" y="3137054"/>
              <a:chExt cx="2639516" cy="419821"/>
            </a:xfrm>
          </p:grpSpPr>
          <p:sp>
            <p:nvSpPr>
              <p:cNvPr id="276" name="圆角矩形 275">
                <a:extLst>
                  <a:ext uri="{FF2B5EF4-FFF2-40B4-BE49-F238E27FC236}">
                    <a16:creationId xmlns:a16="http://schemas.microsoft.com/office/drawing/2014/main" id="{931C0379-6CF0-9202-2508-5B039F3BDA5E}"/>
                  </a:ext>
                </a:extLst>
              </p:cNvPr>
              <p:cNvSpPr/>
              <p:nvPr/>
            </p:nvSpPr>
            <p:spPr>
              <a:xfrm>
                <a:off x="8902602" y="3137684"/>
                <a:ext cx="2639516" cy="418561"/>
              </a:xfrm>
              <a:prstGeom prst="roundRect">
                <a:avLst>
                  <a:gd name="adj" fmla="val 4914"/>
                </a:avLst>
              </a:prstGeom>
              <a:solidFill>
                <a:srgbClr val="F67B5E">
                  <a:alpha val="30196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7" name="图形 276">
                <a:extLst>
                  <a:ext uri="{FF2B5EF4-FFF2-40B4-BE49-F238E27FC236}">
                    <a16:creationId xmlns:a16="http://schemas.microsoft.com/office/drawing/2014/main" id="{237A21A4-7669-3037-42CE-1C8498781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048632" y="3137054"/>
                <a:ext cx="419821" cy="419821"/>
              </a:xfrm>
              <a:prstGeom prst="rect">
                <a:avLst/>
              </a:prstGeom>
            </p:spPr>
          </p:pic>
          <p:sp>
            <p:nvSpPr>
              <p:cNvPr id="278" name="文本框 277">
                <a:extLst>
                  <a:ext uri="{FF2B5EF4-FFF2-40B4-BE49-F238E27FC236}">
                    <a16:creationId xmlns:a16="http://schemas.microsoft.com/office/drawing/2014/main" id="{F501090A-0885-D0EA-CA84-EA89A98E0C95}"/>
                  </a:ext>
                </a:extLst>
              </p:cNvPr>
              <p:cNvSpPr txBox="1"/>
              <p:nvPr/>
            </p:nvSpPr>
            <p:spPr>
              <a:xfrm>
                <a:off x="9710159" y="3156803"/>
                <a:ext cx="1024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GPU 2</a:t>
                </a:r>
              </a:p>
            </p:txBody>
          </p:sp>
        </p:grpSp>
        <p:grpSp>
          <p:nvGrpSpPr>
            <p:cNvPr id="248" name="组合 247">
              <a:extLst>
                <a:ext uri="{FF2B5EF4-FFF2-40B4-BE49-F238E27FC236}">
                  <a16:creationId xmlns:a16="http://schemas.microsoft.com/office/drawing/2014/main" id="{6189018F-8001-BBDF-54B5-BD0C6C90AC9E}"/>
                </a:ext>
              </a:extLst>
            </p:cNvPr>
            <p:cNvGrpSpPr/>
            <p:nvPr/>
          </p:nvGrpSpPr>
          <p:grpSpPr>
            <a:xfrm>
              <a:off x="8761826" y="2294838"/>
              <a:ext cx="2639516" cy="419821"/>
              <a:chOff x="8902602" y="3137054"/>
              <a:chExt cx="2639516" cy="419821"/>
            </a:xfrm>
          </p:grpSpPr>
          <p:sp>
            <p:nvSpPr>
              <p:cNvPr id="273" name="圆角矩形 272">
                <a:extLst>
                  <a:ext uri="{FF2B5EF4-FFF2-40B4-BE49-F238E27FC236}">
                    <a16:creationId xmlns:a16="http://schemas.microsoft.com/office/drawing/2014/main" id="{7CFD17ED-935A-4E3B-B117-0457E0659701}"/>
                  </a:ext>
                </a:extLst>
              </p:cNvPr>
              <p:cNvSpPr/>
              <p:nvPr/>
            </p:nvSpPr>
            <p:spPr>
              <a:xfrm>
                <a:off x="8902602" y="3137684"/>
                <a:ext cx="2639516" cy="418561"/>
              </a:xfrm>
              <a:prstGeom prst="roundRect">
                <a:avLst>
                  <a:gd name="adj" fmla="val 4914"/>
                </a:avLst>
              </a:prstGeom>
              <a:solidFill>
                <a:srgbClr val="F67B5E">
                  <a:alpha val="30196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4" name="图形 273">
                <a:extLst>
                  <a:ext uri="{FF2B5EF4-FFF2-40B4-BE49-F238E27FC236}">
                    <a16:creationId xmlns:a16="http://schemas.microsoft.com/office/drawing/2014/main" id="{115E52DA-74DC-1022-B378-F4156D28A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048632" y="3137054"/>
                <a:ext cx="419821" cy="419821"/>
              </a:xfrm>
              <a:prstGeom prst="rect">
                <a:avLst/>
              </a:prstGeom>
            </p:spPr>
          </p:pic>
          <p:sp>
            <p:nvSpPr>
              <p:cNvPr id="275" name="文本框 274">
                <a:extLst>
                  <a:ext uri="{FF2B5EF4-FFF2-40B4-BE49-F238E27FC236}">
                    <a16:creationId xmlns:a16="http://schemas.microsoft.com/office/drawing/2014/main" id="{006A9F94-316B-62A5-9003-9098B9F3D5BA}"/>
                  </a:ext>
                </a:extLst>
              </p:cNvPr>
              <p:cNvSpPr txBox="1"/>
              <p:nvPr/>
            </p:nvSpPr>
            <p:spPr>
              <a:xfrm>
                <a:off x="9710159" y="3156803"/>
                <a:ext cx="1024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GPU 3</a:t>
                </a:r>
              </a:p>
            </p:txBody>
          </p:sp>
        </p:grpSp>
      </p:grpSp>
      <p:grpSp>
        <p:nvGrpSpPr>
          <p:cNvPr id="330" name="组合 329">
            <a:extLst>
              <a:ext uri="{FF2B5EF4-FFF2-40B4-BE49-F238E27FC236}">
                <a16:creationId xmlns:a16="http://schemas.microsoft.com/office/drawing/2014/main" id="{676E5572-BF1D-5862-9189-4B00FD889AEA}"/>
              </a:ext>
            </a:extLst>
          </p:cNvPr>
          <p:cNvGrpSpPr/>
          <p:nvPr/>
        </p:nvGrpSpPr>
        <p:grpSpPr>
          <a:xfrm>
            <a:off x="7232980" y="1267638"/>
            <a:ext cx="1436408" cy="1655578"/>
            <a:chOff x="7232980" y="1267638"/>
            <a:chExt cx="1436408" cy="1655578"/>
          </a:xfrm>
        </p:grpSpPr>
        <p:sp>
          <p:nvSpPr>
            <p:cNvPr id="252" name="圆角矩形 251">
              <a:extLst>
                <a:ext uri="{FF2B5EF4-FFF2-40B4-BE49-F238E27FC236}">
                  <a16:creationId xmlns:a16="http://schemas.microsoft.com/office/drawing/2014/main" id="{945983D0-D6AA-CB9E-1CCE-1C97F69D8043}"/>
                </a:ext>
              </a:extLst>
            </p:cNvPr>
            <p:cNvSpPr/>
            <p:nvPr/>
          </p:nvSpPr>
          <p:spPr>
            <a:xfrm>
              <a:off x="7232980" y="2290121"/>
              <a:ext cx="630000" cy="633095"/>
            </a:xfrm>
            <a:prstGeom prst="roundRect">
              <a:avLst>
                <a:gd name="adj" fmla="val 4914"/>
              </a:avLst>
            </a:prstGeom>
            <a:noFill/>
            <a:ln w="28575" cap="flat" cmpd="sng" algn="ctr">
              <a:solidFill>
                <a:srgbClr val="F15B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cxnSp>
          <p:nvCxnSpPr>
            <p:cNvPr id="257" name="直线连接符 256">
              <a:extLst>
                <a:ext uri="{FF2B5EF4-FFF2-40B4-BE49-F238E27FC236}">
                  <a16:creationId xmlns:a16="http://schemas.microsoft.com/office/drawing/2014/main" id="{BAEFAE6C-7C0F-F4CF-55CE-2E3DF06326AE}"/>
                </a:ext>
              </a:extLst>
            </p:cNvPr>
            <p:cNvCxnSpPr>
              <a:cxnSpLocks/>
              <a:endCxn id="258" idx="2"/>
            </p:cNvCxnSpPr>
            <p:nvPr/>
          </p:nvCxnSpPr>
          <p:spPr>
            <a:xfrm flipV="1">
              <a:off x="7597139" y="1729303"/>
              <a:ext cx="521495" cy="51968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文本框 257">
              <a:extLst>
                <a:ext uri="{FF2B5EF4-FFF2-40B4-BE49-F238E27FC236}">
                  <a16:creationId xmlns:a16="http://schemas.microsoft.com/office/drawing/2014/main" id="{BE02ECFF-6FBA-4FA0-1ADC-33225A2A73F0}"/>
                </a:ext>
              </a:extLst>
            </p:cNvPr>
            <p:cNvSpPr txBox="1"/>
            <p:nvPr/>
          </p:nvSpPr>
          <p:spPr>
            <a:xfrm>
              <a:off x="7567880" y="1267638"/>
              <a:ext cx="1101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NCCL uses </a:t>
              </a:r>
            </a:p>
            <a:p>
              <a:pPr algn="ctr"/>
              <a:r>
                <a:rPr lang="en-US" sz="1200"/>
                <a:t>1 SM</a:t>
              </a:r>
            </a:p>
          </p:txBody>
        </p:sp>
      </p:grpSp>
      <p:grpSp>
        <p:nvGrpSpPr>
          <p:cNvPr id="340" name="组合 339">
            <a:extLst>
              <a:ext uri="{FF2B5EF4-FFF2-40B4-BE49-F238E27FC236}">
                <a16:creationId xmlns:a16="http://schemas.microsoft.com/office/drawing/2014/main" id="{2AFABD03-8EF3-2418-6027-DD8C7BC766F1}"/>
              </a:ext>
            </a:extLst>
          </p:cNvPr>
          <p:cNvGrpSpPr/>
          <p:nvPr/>
        </p:nvGrpSpPr>
        <p:grpSpPr>
          <a:xfrm>
            <a:off x="8603486" y="2836386"/>
            <a:ext cx="2909039" cy="1728200"/>
            <a:chOff x="8603486" y="2836386"/>
            <a:chExt cx="2909039" cy="1728200"/>
          </a:xfrm>
        </p:grpSpPr>
        <p:grpSp>
          <p:nvGrpSpPr>
            <p:cNvPr id="339" name="组合 338">
              <a:extLst>
                <a:ext uri="{FF2B5EF4-FFF2-40B4-BE49-F238E27FC236}">
                  <a16:creationId xmlns:a16="http://schemas.microsoft.com/office/drawing/2014/main" id="{5CC25E9F-82FD-029C-FE9A-05448D0E3F6E}"/>
                </a:ext>
              </a:extLst>
            </p:cNvPr>
            <p:cNvGrpSpPr/>
            <p:nvPr/>
          </p:nvGrpSpPr>
          <p:grpSpPr>
            <a:xfrm>
              <a:off x="8603486" y="2836386"/>
              <a:ext cx="2909039" cy="1728200"/>
              <a:chOff x="8603486" y="2836386"/>
              <a:chExt cx="2909039" cy="1728200"/>
            </a:xfrm>
          </p:grpSpPr>
          <p:sp>
            <p:nvSpPr>
              <p:cNvPr id="253" name="圆角矩形 252">
                <a:extLst>
                  <a:ext uri="{FF2B5EF4-FFF2-40B4-BE49-F238E27FC236}">
                    <a16:creationId xmlns:a16="http://schemas.microsoft.com/office/drawing/2014/main" id="{9361EE23-70CF-1AA0-B8A7-C74AF61470CF}"/>
                  </a:ext>
                </a:extLst>
              </p:cNvPr>
              <p:cNvSpPr/>
              <p:nvPr/>
            </p:nvSpPr>
            <p:spPr>
              <a:xfrm>
                <a:off x="8603486" y="2836386"/>
                <a:ext cx="2909039" cy="1728200"/>
              </a:xfrm>
              <a:prstGeom prst="roundRect">
                <a:avLst>
                  <a:gd name="adj" fmla="val 4914"/>
                </a:avLst>
              </a:prstGeom>
              <a:solidFill>
                <a:srgbClr val="F6D3A2">
                  <a:alpha val="50196"/>
                </a:srgb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2CA4CED0-2AF6-79D2-98AF-A4C103EF2EE2}"/>
                  </a:ext>
                </a:extLst>
              </p:cNvPr>
              <p:cNvSpPr txBox="1"/>
              <p:nvPr/>
            </p:nvSpPr>
            <p:spPr>
              <a:xfrm>
                <a:off x="9585121" y="2837239"/>
                <a:ext cx="10244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Calibri" panose="020F0502020204030204" pitchFamily="34" charset="0"/>
                  </a:rPr>
                  <a:t>Timeline</a:t>
                </a:r>
              </a:p>
            </p:txBody>
          </p:sp>
        </p:grpSp>
        <p:grpSp>
          <p:nvGrpSpPr>
            <p:cNvPr id="255" name="组合 254">
              <a:extLst>
                <a:ext uri="{FF2B5EF4-FFF2-40B4-BE49-F238E27FC236}">
                  <a16:creationId xmlns:a16="http://schemas.microsoft.com/office/drawing/2014/main" id="{3BBDC84D-CD3F-E2FC-3C51-66E71CAB4579}"/>
                </a:ext>
              </a:extLst>
            </p:cNvPr>
            <p:cNvGrpSpPr/>
            <p:nvPr/>
          </p:nvGrpSpPr>
          <p:grpSpPr>
            <a:xfrm>
              <a:off x="8858744" y="3250627"/>
              <a:ext cx="2477157" cy="295835"/>
              <a:chOff x="5473706" y="2878986"/>
              <a:chExt cx="2477157" cy="295835"/>
            </a:xfrm>
          </p:grpSpPr>
          <p:sp>
            <p:nvSpPr>
              <p:cNvPr id="269" name="矩形 268">
                <a:extLst>
                  <a:ext uri="{FF2B5EF4-FFF2-40B4-BE49-F238E27FC236}">
                    <a16:creationId xmlns:a16="http://schemas.microsoft.com/office/drawing/2014/main" id="{D7902D8A-71C0-C937-A2B5-E47EC2E88398}"/>
                  </a:ext>
                </a:extLst>
              </p:cNvPr>
              <p:cNvSpPr/>
              <p:nvPr/>
            </p:nvSpPr>
            <p:spPr>
              <a:xfrm>
                <a:off x="5547402" y="2878986"/>
                <a:ext cx="2326866" cy="295829"/>
              </a:xfrm>
              <a:prstGeom prst="rect">
                <a:avLst/>
              </a:prstGeom>
              <a:solidFill>
                <a:srgbClr val="F15B5D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NCCL Ring Broadcast (2MB)</a:t>
                </a:r>
              </a:p>
            </p:txBody>
          </p:sp>
          <p:grpSp>
            <p:nvGrpSpPr>
              <p:cNvPr id="270" name="组合 269">
                <a:extLst>
                  <a:ext uri="{FF2B5EF4-FFF2-40B4-BE49-F238E27FC236}">
                    <a16:creationId xmlns:a16="http://schemas.microsoft.com/office/drawing/2014/main" id="{7CAA06F4-0123-211A-B580-85AAAEAEF034}"/>
                  </a:ext>
                </a:extLst>
              </p:cNvPr>
              <p:cNvGrpSpPr/>
              <p:nvPr/>
            </p:nvGrpSpPr>
            <p:grpSpPr>
              <a:xfrm>
                <a:off x="5473706" y="2878986"/>
                <a:ext cx="2477157" cy="295835"/>
                <a:chOff x="5456518" y="2761129"/>
                <a:chExt cx="2477157" cy="295835"/>
              </a:xfrm>
            </p:grpSpPr>
            <p:cxnSp>
              <p:nvCxnSpPr>
                <p:cNvPr id="271" name="直线连接符 270">
                  <a:extLst>
                    <a:ext uri="{FF2B5EF4-FFF2-40B4-BE49-F238E27FC236}">
                      <a16:creationId xmlns:a16="http://schemas.microsoft.com/office/drawing/2014/main" id="{D7312C97-D052-ED35-DD81-5EBCFB0948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6518" y="2761129"/>
                  <a:ext cx="247425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线连接符 271">
                  <a:extLst>
                    <a:ext uri="{FF2B5EF4-FFF2-40B4-BE49-F238E27FC236}">
                      <a16:creationId xmlns:a16="http://schemas.microsoft.com/office/drawing/2014/main" id="{1CEC93FD-5993-6222-909C-1B3DD42BF5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9417" y="3056964"/>
                  <a:ext cx="247425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1" name="组合 340">
            <a:extLst>
              <a:ext uri="{FF2B5EF4-FFF2-40B4-BE49-F238E27FC236}">
                <a16:creationId xmlns:a16="http://schemas.microsoft.com/office/drawing/2014/main" id="{0049F812-3D93-513A-5D50-C32584C7DA08}"/>
              </a:ext>
            </a:extLst>
          </p:cNvPr>
          <p:cNvGrpSpPr/>
          <p:nvPr/>
        </p:nvGrpSpPr>
        <p:grpSpPr>
          <a:xfrm>
            <a:off x="8702115" y="3546457"/>
            <a:ext cx="2778404" cy="882126"/>
            <a:chOff x="8702115" y="3546457"/>
            <a:chExt cx="2778404" cy="882126"/>
          </a:xfrm>
        </p:grpSpPr>
        <p:sp>
          <p:nvSpPr>
            <p:cNvPr id="256" name="梯形 255">
              <a:extLst>
                <a:ext uri="{FF2B5EF4-FFF2-40B4-BE49-F238E27FC236}">
                  <a16:creationId xmlns:a16="http://schemas.microsoft.com/office/drawing/2014/main" id="{1B8FF8CA-4E7E-1C08-89F8-4BD5E5C33466}"/>
                </a:ext>
              </a:extLst>
            </p:cNvPr>
            <p:cNvSpPr/>
            <p:nvPr/>
          </p:nvSpPr>
          <p:spPr>
            <a:xfrm>
              <a:off x="8755821" y="3546457"/>
              <a:ext cx="2680596" cy="286184"/>
            </a:xfrm>
            <a:prstGeom prst="trapezoid">
              <a:avLst>
                <a:gd name="adj" fmla="val 63920"/>
              </a:avLst>
            </a:prstGeom>
            <a:solidFill>
              <a:srgbClr val="D94F8A">
                <a:alpha val="28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组合 258">
              <a:extLst>
                <a:ext uri="{FF2B5EF4-FFF2-40B4-BE49-F238E27FC236}">
                  <a16:creationId xmlns:a16="http://schemas.microsoft.com/office/drawing/2014/main" id="{0431403A-1431-A853-0790-1A3B4AEBC749}"/>
                </a:ext>
              </a:extLst>
            </p:cNvPr>
            <p:cNvGrpSpPr/>
            <p:nvPr/>
          </p:nvGrpSpPr>
          <p:grpSpPr>
            <a:xfrm>
              <a:off x="8702115" y="3842285"/>
              <a:ext cx="2778404" cy="586234"/>
              <a:chOff x="5411625" y="4598122"/>
              <a:chExt cx="2778404" cy="586234"/>
            </a:xfrm>
          </p:grpSpPr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8A76497B-7A41-3DAA-1290-05ED52CD086E}"/>
                  </a:ext>
                </a:extLst>
              </p:cNvPr>
              <p:cNvSpPr/>
              <p:nvPr/>
            </p:nvSpPr>
            <p:spPr>
              <a:xfrm>
                <a:off x="5411625" y="4602337"/>
                <a:ext cx="663926" cy="582019"/>
              </a:xfrm>
              <a:prstGeom prst="rect">
                <a:avLst/>
              </a:prstGeom>
              <a:solidFill>
                <a:srgbClr val="D94F8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Send to GPU2 (0.5MB)</a:t>
                </a:r>
                <a:endParaRPr lang="en-US" sz="1050">
                  <a:solidFill>
                    <a:schemeClr val="bg1"/>
                  </a:solidFill>
                  <a:latin typeface="Calibri" panose="020F0502020204030204" pitchFamily="34" charset="0"/>
                  <a:ea typeface="JetBrains Mono" panose="02000009000000000000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5F756F65-9881-712A-0C83-7F05AABF7387}"/>
                  </a:ext>
                </a:extLst>
              </p:cNvPr>
              <p:cNvSpPr/>
              <p:nvPr/>
            </p:nvSpPr>
            <p:spPr>
              <a:xfrm>
                <a:off x="6116451" y="4600890"/>
                <a:ext cx="663926" cy="582019"/>
              </a:xfrm>
              <a:prstGeom prst="rect">
                <a:avLst/>
              </a:prstGeom>
              <a:solidFill>
                <a:srgbClr val="D94F8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Send to GPU2 (</a:t>
                </a:r>
                <a:r>
                  <a:rPr lang="en-US" altLang="zh-CN" sz="11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0.5MB</a:t>
                </a:r>
                <a:r>
                  <a:rPr lang="en-US" sz="11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)</a:t>
                </a:r>
                <a:endParaRPr lang="en-US" sz="1050">
                  <a:solidFill>
                    <a:schemeClr val="bg1"/>
                  </a:solidFill>
                  <a:latin typeface="Calibri" panose="020F0502020204030204" pitchFamily="34" charset="0"/>
                  <a:ea typeface="JetBrains Mono" panose="02000009000000000000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3E7EB261-C8E0-C45A-B474-891A348F8AC5}"/>
                  </a:ext>
                </a:extLst>
              </p:cNvPr>
              <p:cNvSpPr/>
              <p:nvPr/>
            </p:nvSpPr>
            <p:spPr>
              <a:xfrm>
                <a:off x="6815231" y="4598122"/>
                <a:ext cx="663926" cy="582019"/>
              </a:xfrm>
              <a:prstGeom prst="rect">
                <a:avLst/>
              </a:prstGeom>
              <a:solidFill>
                <a:srgbClr val="D94F8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Send to GPU2 (</a:t>
                </a:r>
                <a:r>
                  <a:rPr lang="en-US" altLang="zh-CN" sz="11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0.5MB</a:t>
                </a:r>
                <a:r>
                  <a:rPr lang="en-US" sz="11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)</a:t>
                </a:r>
                <a:endParaRPr lang="en-US" sz="1050">
                  <a:solidFill>
                    <a:schemeClr val="bg1"/>
                  </a:solidFill>
                  <a:latin typeface="Calibri" panose="020F0502020204030204" pitchFamily="34" charset="0"/>
                  <a:ea typeface="JetBrains Mono" panose="02000009000000000000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8" name="矩形 267">
                <a:extLst>
                  <a:ext uri="{FF2B5EF4-FFF2-40B4-BE49-F238E27FC236}">
                    <a16:creationId xmlns:a16="http://schemas.microsoft.com/office/drawing/2014/main" id="{D4550C17-74B9-8D34-56C8-0FDB95329611}"/>
                  </a:ext>
                </a:extLst>
              </p:cNvPr>
              <p:cNvSpPr/>
              <p:nvPr/>
            </p:nvSpPr>
            <p:spPr>
              <a:xfrm>
                <a:off x="7526103" y="4598122"/>
                <a:ext cx="663926" cy="582019"/>
              </a:xfrm>
              <a:prstGeom prst="rect">
                <a:avLst/>
              </a:prstGeom>
              <a:solidFill>
                <a:srgbClr val="D94F8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Send to GPU2 (</a:t>
                </a:r>
                <a:r>
                  <a:rPr lang="en-US" altLang="zh-CN" sz="11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0.5MB</a:t>
                </a:r>
                <a:r>
                  <a:rPr lang="en-US" sz="1100">
                    <a:solidFill>
                      <a:schemeClr val="bg1"/>
                    </a:solidFill>
                    <a:latin typeface="Calibri" panose="020F0502020204030204" pitchFamily="34" charset="0"/>
                    <a:ea typeface="JetBrains Mono" panose="02000009000000000000" pitchFamily="49" charset="0"/>
                    <a:cs typeface="Calibri" panose="020F0502020204030204" pitchFamily="34" charset="0"/>
                  </a:rPr>
                  <a:t>)</a:t>
                </a:r>
                <a:endParaRPr lang="en-US" sz="1050">
                  <a:solidFill>
                    <a:schemeClr val="bg1"/>
                  </a:solidFill>
                  <a:latin typeface="Calibri" panose="020F0502020204030204" pitchFamily="34" charset="0"/>
                  <a:ea typeface="JetBrains Mono" panose="02000009000000000000" pitchFamily="49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0" name="组合 259">
              <a:extLst>
                <a:ext uri="{FF2B5EF4-FFF2-40B4-BE49-F238E27FC236}">
                  <a16:creationId xmlns:a16="http://schemas.microsoft.com/office/drawing/2014/main" id="{8AFCB37D-CADF-E689-6DAB-FA7C44F31EAC}"/>
                </a:ext>
              </a:extLst>
            </p:cNvPr>
            <p:cNvGrpSpPr/>
            <p:nvPr/>
          </p:nvGrpSpPr>
          <p:grpSpPr>
            <a:xfrm>
              <a:off x="8746218" y="3845877"/>
              <a:ext cx="2698744" cy="582706"/>
              <a:chOff x="5367185" y="3458976"/>
              <a:chExt cx="2698744" cy="582706"/>
            </a:xfrm>
          </p:grpSpPr>
          <p:cxnSp>
            <p:nvCxnSpPr>
              <p:cNvPr id="263" name="直线连接符 262">
                <a:extLst>
                  <a:ext uri="{FF2B5EF4-FFF2-40B4-BE49-F238E27FC236}">
                    <a16:creationId xmlns:a16="http://schemas.microsoft.com/office/drawing/2014/main" id="{71DA7795-82CE-EE85-06C8-29CB11C97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7185" y="3458976"/>
                <a:ext cx="26901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线连接符 263">
                <a:extLst>
                  <a:ext uri="{FF2B5EF4-FFF2-40B4-BE49-F238E27FC236}">
                    <a16:creationId xmlns:a16="http://schemas.microsoft.com/office/drawing/2014/main" id="{89622C9F-0F90-C57B-C2DF-7641975789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6788" y="4041682"/>
                <a:ext cx="268914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1" name="任意形状 260">
            <a:extLst>
              <a:ext uri="{FF2B5EF4-FFF2-40B4-BE49-F238E27FC236}">
                <a16:creationId xmlns:a16="http://schemas.microsoft.com/office/drawing/2014/main" id="{A1173D2B-EDD5-D76C-5561-92534F8EAEA5}"/>
              </a:ext>
            </a:extLst>
          </p:cNvPr>
          <p:cNvSpPr/>
          <p:nvPr/>
        </p:nvSpPr>
        <p:spPr>
          <a:xfrm>
            <a:off x="7850567" y="2295812"/>
            <a:ext cx="801666" cy="2260948"/>
          </a:xfrm>
          <a:custGeom>
            <a:avLst/>
            <a:gdLst>
              <a:gd name="connsiteX0" fmla="*/ 12526 w 801666"/>
              <a:gd name="connsiteY0" fmla="*/ 0 h 2260948"/>
              <a:gd name="connsiteX1" fmla="*/ 801666 w 801666"/>
              <a:gd name="connsiteY1" fmla="*/ 607513 h 2260948"/>
              <a:gd name="connsiteX2" fmla="*/ 801666 w 801666"/>
              <a:gd name="connsiteY2" fmla="*/ 2260948 h 2260948"/>
              <a:gd name="connsiteX3" fmla="*/ 0 w 801666"/>
              <a:gd name="connsiteY3" fmla="*/ 632565 h 2260948"/>
              <a:gd name="connsiteX4" fmla="*/ 12526 w 801666"/>
              <a:gd name="connsiteY4" fmla="*/ 0 h 226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66" h="2260948">
                <a:moveTo>
                  <a:pt x="12526" y="0"/>
                </a:moveTo>
                <a:lnTo>
                  <a:pt x="801666" y="607513"/>
                </a:lnTo>
                <a:lnTo>
                  <a:pt x="801666" y="2260948"/>
                </a:lnTo>
                <a:lnTo>
                  <a:pt x="0" y="632565"/>
                </a:lnTo>
                <a:lnTo>
                  <a:pt x="12526" y="0"/>
                </a:lnTo>
                <a:close/>
              </a:path>
            </a:pathLst>
          </a:custGeom>
          <a:gradFill>
            <a:gsLst>
              <a:gs pos="0">
                <a:srgbClr val="F25B5D">
                  <a:lumMod val="84599"/>
                  <a:alpha val="30137"/>
                </a:srgbClr>
              </a:gs>
              <a:gs pos="100000">
                <a:srgbClr val="FCE9D1"/>
              </a:gs>
            </a:gsLst>
            <a:lin ang="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6" name="组合 335">
            <a:extLst>
              <a:ext uri="{FF2B5EF4-FFF2-40B4-BE49-F238E27FC236}">
                <a16:creationId xmlns:a16="http://schemas.microsoft.com/office/drawing/2014/main" id="{72A46DBD-EEC5-74EE-A1AF-5D4CC37A081A}"/>
              </a:ext>
            </a:extLst>
          </p:cNvPr>
          <p:cNvGrpSpPr/>
          <p:nvPr/>
        </p:nvGrpSpPr>
        <p:grpSpPr>
          <a:xfrm>
            <a:off x="7217404" y="1922729"/>
            <a:ext cx="4183938" cy="2548998"/>
            <a:chOff x="7217404" y="1922729"/>
            <a:chExt cx="4183938" cy="2548998"/>
          </a:xfrm>
        </p:grpSpPr>
        <p:cxnSp>
          <p:nvCxnSpPr>
            <p:cNvPr id="251" name="直线箭头连接符 250">
              <a:extLst>
                <a:ext uri="{FF2B5EF4-FFF2-40B4-BE49-F238E27FC236}">
                  <a16:creationId xmlns:a16="http://schemas.microsoft.com/office/drawing/2014/main" id="{E1215D3B-A1FB-7A7E-7B37-8E555E80BB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1584" y="2132009"/>
              <a:ext cx="0" cy="16345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肘形连接符 248">
              <a:extLst>
                <a:ext uri="{FF2B5EF4-FFF2-40B4-BE49-F238E27FC236}">
                  <a16:creationId xmlns:a16="http://schemas.microsoft.com/office/drawing/2014/main" id="{FA55A3AA-2E31-32B7-E078-4CF732357F37}"/>
                </a:ext>
              </a:extLst>
            </p:cNvPr>
            <p:cNvCxnSpPr>
              <a:cxnSpLocks/>
              <a:stCxn id="283" idx="2"/>
              <a:endCxn id="276" idx="3"/>
            </p:cNvCxnSpPr>
            <p:nvPr/>
          </p:nvCxnSpPr>
          <p:spPr>
            <a:xfrm rot="5400000" flipH="1" flipV="1">
              <a:off x="8034874" y="1105259"/>
              <a:ext cx="2548998" cy="4183938"/>
            </a:xfrm>
            <a:prstGeom prst="bentConnector4">
              <a:avLst>
                <a:gd name="adj1" fmla="val -8968"/>
                <a:gd name="adj2" fmla="val 105464"/>
              </a:avLst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线箭头连接符 249">
              <a:extLst>
                <a:ext uri="{FF2B5EF4-FFF2-40B4-BE49-F238E27FC236}">
                  <a16:creationId xmlns:a16="http://schemas.microsoft.com/office/drawing/2014/main" id="{F063437B-2FBD-84E2-DB79-2F29BFB9E2E4}"/>
                </a:ext>
              </a:extLst>
            </p:cNvPr>
            <p:cNvCxnSpPr>
              <a:stCxn id="283" idx="0"/>
              <a:endCxn id="286" idx="2"/>
            </p:cNvCxnSpPr>
            <p:nvPr/>
          </p:nvCxnSpPr>
          <p:spPr>
            <a:xfrm flipV="1">
              <a:off x="7217404" y="3861216"/>
              <a:ext cx="0" cy="1919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肘形连接符 261">
              <a:extLst>
                <a:ext uri="{FF2B5EF4-FFF2-40B4-BE49-F238E27FC236}">
                  <a16:creationId xmlns:a16="http://schemas.microsoft.com/office/drawing/2014/main" id="{106BEBC6-EA67-5A6D-B087-D5B79E227F36}"/>
                </a:ext>
              </a:extLst>
            </p:cNvPr>
            <p:cNvCxnSpPr>
              <a:cxnSpLocks/>
              <a:stCxn id="286" idx="3"/>
              <a:endCxn id="273" idx="1"/>
            </p:cNvCxnSpPr>
            <p:nvPr/>
          </p:nvCxnSpPr>
          <p:spPr>
            <a:xfrm flipV="1">
              <a:off x="8366020" y="2504749"/>
              <a:ext cx="395806" cy="28481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8" name="图片 307">
            <a:extLst>
              <a:ext uri="{FF2B5EF4-FFF2-40B4-BE49-F238E27FC236}">
                <a16:creationId xmlns:a16="http://schemas.microsoft.com/office/drawing/2014/main" id="{32FF87C3-0F84-12DA-5E69-181959705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227" y="5127138"/>
            <a:ext cx="5049188" cy="148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1" name="组合 320">
            <a:extLst>
              <a:ext uri="{FF2B5EF4-FFF2-40B4-BE49-F238E27FC236}">
                <a16:creationId xmlns:a16="http://schemas.microsoft.com/office/drawing/2014/main" id="{84615759-198D-9C07-2D8C-AB88AAE3149B}"/>
              </a:ext>
            </a:extLst>
          </p:cNvPr>
          <p:cNvGrpSpPr/>
          <p:nvPr/>
        </p:nvGrpSpPr>
        <p:grpSpPr>
          <a:xfrm>
            <a:off x="587387" y="1244466"/>
            <a:ext cx="5044665" cy="3310698"/>
            <a:chOff x="587387" y="1244466"/>
            <a:chExt cx="5044665" cy="3310698"/>
          </a:xfrm>
        </p:grpSpPr>
        <p:sp>
          <p:nvSpPr>
            <p:cNvPr id="307" name="圆角矩形 306">
              <a:extLst>
                <a:ext uri="{FF2B5EF4-FFF2-40B4-BE49-F238E27FC236}">
                  <a16:creationId xmlns:a16="http://schemas.microsoft.com/office/drawing/2014/main" id="{74DD10CD-8B91-CF21-4DF5-A916077EBA31}"/>
                </a:ext>
              </a:extLst>
            </p:cNvPr>
            <p:cNvSpPr/>
            <p:nvPr/>
          </p:nvSpPr>
          <p:spPr>
            <a:xfrm>
              <a:off x="587387" y="1244466"/>
              <a:ext cx="5044665" cy="3310698"/>
            </a:xfrm>
            <a:prstGeom prst="roundRect">
              <a:avLst>
                <a:gd name="adj" fmla="val 38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endParaRPr lang="en-US" altLang="zh-CN" sz="1600">
                <a:solidFill>
                  <a:schemeClr val="tx1"/>
                </a:solidFill>
              </a:endParaRPr>
            </a:p>
          </p:txBody>
        </p:sp>
        <p:sp>
          <p:nvSpPr>
            <p:cNvPr id="310" name="文本框 309">
              <a:extLst>
                <a:ext uri="{FF2B5EF4-FFF2-40B4-BE49-F238E27FC236}">
                  <a16:creationId xmlns:a16="http://schemas.microsoft.com/office/drawing/2014/main" id="{38417D6B-595D-0ECA-8FA9-0B359CB8D844}"/>
                </a:ext>
              </a:extLst>
            </p:cNvPr>
            <p:cNvSpPr txBox="1"/>
            <p:nvPr/>
          </p:nvSpPr>
          <p:spPr>
            <a:xfrm>
              <a:off x="644612" y="1331637"/>
              <a:ext cx="49302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CN" sz="1800">
                  <a:solidFill>
                    <a:schemeClr val="tx1"/>
                  </a:solidFill>
                </a:rPr>
                <a:t>Implementation of NCCL collectives depends on</a:t>
              </a:r>
            </a:p>
          </p:txBody>
        </p:sp>
      </p:grpSp>
      <p:grpSp>
        <p:nvGrpSpPr>
          <p:cNvPr id="314" name="组合 313">
            <a:extLst>
              <a:ext uri="{FF2B5EF4-FFF2-40B4-BE49-F238E27FC236}">
                <a16:creationId xmlns:a16="http://schemas.microsoft.com/office/drawing/2014/main" id="{1A7E2D99-8064-29D7-F729-4B9CD7C9AEB5}"/>
              </a:ext>
            </a:extLst>
          </p:cNvPr>
          <p:cNvGrpSpPr/>
          <p:nvPr/>
        </p:nvGrpSpPr>
        <p:grpSpPr>
          <a:xfrm>
            <a:off x="779967" y="3172167"/>
            <a:ext cx="4659504" cy="521319"/>
            <a:chOff x="774890" y="1803936"/>
            <a:chExt cx="4659504" cy="521319"/>
          </a:xfrm>
        </p:grpSpPr>
        <p:sp>
          <p:nvSpPr>
            <p:cNvPr id="311" name="圆角矩形 310">
              <a:extLst>
                <a:ext uri="{FF2B5EF4-FFF2-40B4-BE49-F238E27FC236}">
                  <a16:creationId xmlns:a16="http://schemas.microsoft.com/office/drawing/2014/main" id="{44211559-93CC-B76E-A994-183697B2EFC0}"/>
                </a:ext>
              </a:extLst>
            </p:cNvPr>
            <p:cNvSpPr/>
            <p:nvPr/>
          </p:nvSpPr>
          <p:spPr>
            <a:xfrm>
              <a:off x="774890" y="1803936"/>
              <a:ext cx="4659504" cy="521319"/>
            </a:xfrm>
            <a:prstGeom prst="roundRect">
              <a:avLst>
                <a:gd name="adj" fmla="val 9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altLang="zh-CN" sz="1600">
                  <a:solidFill>
                    <a:schemeClr val="tx1"/>
                  </a:solidFill>
                </a:rPr>
                <a:t>            Algorithm: Ring, Tree, NVLS, </a:t>
              </a:r>
              <a:r>
                <a:rPr lang="en-US" altLang="zh-CN" sz="1600" err="1">
                  <a:solidFill>
                    <a:schemeClr val="tx1"/>
                  </a:solidFill>
                </a:rPr>
                <a:t>CollNet</a:t>
              </a:r>
              <a:r>
                <a:rPr lang="en-US" altLang="zh-CN" sz="1600">
                  <a:solidFill>
                    <a:schemeClr val="tx1"/>
                  </a:solidFill>
                </a:rPr>
                <a:t>, etc.</a:t>
              </a:r>
            </a:p>
          </p:txBody>
        </p:sp>
        <p:pic>
          <p:nvPicPr>
            <p:cNvPr id="313" name="图形 312" descr="网络 纯色填充">
              <a:extLst>
                <a:ext uri="{FF2B5EF4-FFF2-40B4-BE49-F238E27FC236}">
                  <a16:creationId xmlns:a16="http://schemas.microsoft.com/office/drawing/2014/main" id="{CC7570AA-1164-D191-C83C-E03EDF93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0658" y="1835995"/>
              <a:ext cx="457200" cy="457200"/>
            </a:xfrm>
            <a:prstGeom prst="rect">
              <a:avLst/>
            </a:prstGeom>
          </p:spPr>
        </p:pic>
      </p:grpSp>
      <p:grpSp>
        <p:nvGrpSpPr>
          <p:cNvPr id="315" name="组合 314">
            <a:extLst>
              <a:ext uri="{FF2B5EF4-FFF2-40B4-BE49-F238E27FC236}">
                <a16:creationId xmlns:a16="http://schemas.microsoft.com/office/drawing/2014/main" id="{0FE72CF1-0F13-2554-1420-7C1B9551D012}"/>
              </a:ext>
            </a:extLst>
          </p:cNvPr>
          <p:cNvGrpSpPr/>
          <p:nvPr/>
        </p:nvGrpSpPr>
        <p:grpSpPr>
          <a:xfrm>
            <a:off x="779967" y="2473624"/>
            <a:ext cx="4659504" cy="532892"/>
            <a:chOff x="766561" y="1835995"/>
            <a:chExt cx="4659504" cy="532892"/>
          </a:xfrm>
        </p:grpSpPr>
        <p:sp>
          <p:nvSpPr>
            <p:cNvPr id="316" name="圆角矩形 315">
              <a:extLst>
                <a:ext uri="{FF2B5EF4-FFF2-40B4-BE49-F238E27FC236}">
                  <a16:creationId xmlns:a16="http://schemas.microsoft.com/office/drawing/2014/main" id="{9BE252AB-60D2-07DB-8CEC-AB8434877152}"/>
                </a:ext>
              </a:extLst>
            </p:cNvPr>
            <p:cNvSpPr/>
            <p:nvPr/>
          </p:nvSpPr>
          <p:spPr>
            <a:xfrm>
              <a:off x="766561" y="1847568"/>
              <a:ext cx="4659504" cy="521319"/>
            </a:xfrm>
            <a:prstGeom prst="roundRect">
              <a:avLst>
                <a:gd name="adj" fmla="val 9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altLang="zh-CN" sz="1600">
                  <a:solidFill>
                    <a:schemeClr val="tx1"/>
                  </a:solidFill>
                </a:rPr>
                <a:t>            Communication Protocol: Simple, LL, LL128</a:t>
              </a:r>
            </a:p>
          </p:txBody>
        </p:sp>
        <p:pic>
          <p:nvPicPr>
            <p:cNvPr id="317" name="图形 316" descr="链接 纯色填充">
              <a:extLst>
                <a:ext uri="{FF2B5EF4-FFF2-40B4-BE49-F238E27FC236}">
                  <a16:creationId xmlns:a16="http://schemas.microsoft.com/office/drawing/2014/main" id="{FCA4E773-5D1E-064B-017B-A015F892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90658" y="1835995"/>
              <a:ext cx="457200" cy="457200"/>
            </a:xfrm>
            <a:prstGeom prst="rect">
              <a:avLst/>
            </a:prstGeom>
          </p:spPr>
        </p:pic>
      </p:grpSp>
      <p:grpSp>
        <p:nvGrpSpPr>
          <p:cNvPr id="318" name="组合 317">
            <a:extLst>
              <a:ext uri="{FF2B5EF4-FFF2-40B4-BE49-F238E27FC236}">
                <a16:creationId xmlns:a16="http://schemas.microsoft.com/office/drawing/2014/main" id="{A5BEA7BA-4EBD-7A4B-7871-61C3E01E3C54}"/>
              </a:ext>
            </a:extLst>
          </p:cNvPr>
          <p:cNvGrpSpPr/>
          <p:nvPr/>
        </p:nvGrpSpPr>
        <p:grpSpPr>
          <a:xfrm>
            <a:off x="779967" y="1788140"/>
            <a:ext cx="4659504" cy="521319"/>
            <a:chOff x="774890" y="1803936"/>
            <a:chExt cx="4659504" cy="521319"/>
          </a:xfrm>
        </p:grpSpPr>
        <p:sp>
          <p:nvSpPr>
            <p:cNvPr id="319" name="圆角矩形 318">
              <a:extLst>
                <a:ext uri="{FF2B5EF4-FFF2-40B4-BE49-F238E27FC236}">
                  <a16:creationId xmlns:a16="http://schemas.microsoft.com/office/drawing/2014/main" id="{BF197694-5BED-B006-E568-866333065338}"/>
                </a:ext>
              </a:extLst>
            </p:cNvPr>
            <p:cNvSpPr/>
            <p:nvPr/>
          </p:nvSpPr>
          <p:spPr>
            <a:xfrm>
              <a:off x="774890" y="1803936"/>
              <a:ext cx="4659504" cy="521319"/>
            </a:xfrm>
            <a:prstGeom prst="roundRect">
              <a:avLst>
                <a:gd name="adj" fmla="val 9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altLang="zh-CN" sz="1600">
                  <a:solidFill>
                    <a:schemeClr val="tx1"/>
                  </a:solidFill>
                </a:rPr>
                <a:t>            Number of NCCL channels</a:t>
              </a:r>
            </a:p>
          </p:txBody>
        </p:sp>
        <p:pic>
          <p:nvPicPr>
            <p:cNvPr id="320" name="图形 319" descr="处理器 纯色填充">
              <a:extLst>
                <a:ext uri="{FF2B5EF4-FFF2-40B4-BE49-F238E27FC236}">
                  <a16:creationId xmlns:a16="http://schemas.microsoft.com/office/drawing/2014/main" id="{8A17BE0E-34DD-630E-7C5F-90915CFA7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90658" y="1835995"/>
              <a:ext cx="457200" cy="457200"/>
            </a:xfrm>
            <a:prstGeom prst="rect">
              <a:avLst/>
            </a:prstGeom>
          </p:spPr>
        </p:pic>
      </p:grpSp>
      <p:grpSp>
        <p:nvGrpSpPr>
          <p:cNvPr id="322" name="组合 321">
            <a:extLst>
              <a:ext uri="{FF2B5EF4-FFF2-40B4-BE49-F238E27FC236}">
                <a16:creationId xmlns:a16="http://schemas.microsoft.com/office/drawing/2014/main" id="{71AEF041-8014-BA41-AF2A-A02E9F8EA0A2}"/>
              </a:ext>
            </a:extLst>
          </p:cNvPr>
          <p:cNvGrpSpPr/>
          <p:nvPr/>
        </p:nvGrpSpPr>
        <p:grpSpPr>
          <a:xfrm>
            <a:off x="529082" y="4730902"/>
            <a:ext cx="5102970" cy="807936"/>
            <a:chOff x="7597287" y="1787255"/>
            <a:chExt cx="5102970" cy="807936"/>
          </a:xfrm>
        </p:grpSpPr>
        <p:sp>
          <p:nvSpPr>
            <p:cNvPr id="323" name="圆角矩形 322">
              <a:extLst>
                <a:ext uri="{FF2B5EF4-FFF2-40B4-BE49-F238E27FC236}">
                  <a16:creationId xmlns:a16="http://schemas.microsoft.com/office/drawing/2014/main" id="{65EB0A2C-8C52-504E-F2A3-6892222D5CBC}"/>
                </a:ext>
              </a:extLst>
            </p:cNvPr>
            <p:cNvSpPr/>
            <p:nvPr/>
          </p:nvSpPr>
          <p:spPr>
            <a:xfrm>
              <a:off x="7706182" y="1880829"/>
              <a:ext cx="4994075" cy="714362"/>
            </a:xfrm>
            <a:prstGeom prst="roundRect">
              <a:avLst>
                <a:gd name="adj" fmla="val 85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Converting NCCL collectives into GOAL is </a:t>
              </a:r>
              <a:r>
                <a:rPr lang="en-US" altLang="zh-CN" b="1"/>
                <a:t>complex</a:t>
              </a:r>
            </a:p>
          </p:txBody>
        </p:sp>
        <p:grpSp>
          <p:nvGrpSpPr>
            <p:cNvPr id="324" name="组合 323">
              <a:extLst>
                <a:ext uri="{FF2B5EF4-FFF2-40B4-BE49-F238E27FC236}">
                  <a16:creationId xmlns:a16="http://schemas.microsoft.com/office/drawing/2014/main" id="{DE87D9A3-020A-FFAB-DC0A-195B43B86B2C}"/>
                </a:ext>
              </a:extLst>
            </p:cNvPr>
            <p:cNvGrpSpPr/>
            <p:nvPr/>
          </p:nvGrpSpPr>
          <p:grpSpPr>
            <a:xfrm>
              <a:off x="7597287" y="1787255"/>
              <a:ext cx="286826" cy="286826"/>
              <a:chOff x="7597287" y="1787255"/>
              <a:chExt cx="286826" cy="286826"/>
            </a:xfrm>
          </p:grpSpPr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id="{7417E540-E33A-B242-2F87-A4BFF0EAC8E8}"/>
                  </a:ext>
                </a:extLst>
              </p:cNvPr>
              <p:cNvSpPr/>
              <p:nvPr/>
            </p:nvSpPr>
            <p:spPr>
              <a:xfrm>
                <a:off x="7597287" y="1787255"/>
                <a:ext cx="286826" cy="28682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279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6" name="图形 325" descr="感叹号 纯色填充">
                <a:extLst>
                  <a:ext uri="{FF2B5EF4-FFF2-40B4-BE49-F238E27FC236}">
                    <a16:creationId xmlns:a16="http://schemas.microsoft.com/office/drawing/2014/main" id="{962EA9EC-9532-5C97-321A-6673037AC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26430" y="1819317"/>
                <a:ext cx="226800" cy="226800"/>
              </a:xfrm>
              <a:prstGeom prst="rect">
                <a:avLst/>
              </a:prstGeom>
            </p:spPr>
          </p:pic>
        </p:grpSp>
      </p:grpSp>
      <p:grpSp>
        <p:nvGrpSpPr>
          <p:cNvPr id="327" name="组合 326">
            <a:extLst>
              <a:ext uri="{FF2B5EF4-FFF2-40B4-BE49-F238E27FC236}">
                <a16:creationId xmlns:a16="http://schemas.microsoft.com/office/drawing/2014/main" id="{BF091217-4471-BE01-B960-DC7A4EF131F9}"/>
              </a:ext>
            </a:extLst>
          </p:cNvPr>
          <p:cNvGrpSpPr/>
          <p:nvPr/>
        </p:nvGrpSpPr>
        <p:grpSpPr>
          <a:xfrm>
            <a:off x="779755" y="3853288"/>
            <a:ext cx="4659504" cy="521319"/>
            <a:chOff x="774890" y="1803936"/>
            <a:chExt cx="4659504" cy="521319"/>
          </a:xfrm>
        </p:grpSpPr>
        <p:sp>
          <p:nvSpPr>
            <p:cNvPr id="328" name="圆角矩形 327">
              <a:extLst>
                <a:ext uri="{FF2B5EF4-FFF2-40B4-BE49-F238E27FC236}">
                  <a16:creationId xmlns:a16="http://schemas.microsoft.com/office/drawing/2014/main" id="{CF46855F-A0D6-88F1-D296-D687636E5F2F}"/>
                </a:ext>
              </a:extLst>
            </p:cNvPr>
            <p:cNvSpPr/>
            <p:nvPr/>
          </p:nvSpPr>
          <p:spPr>
            <a:xfrm>
              <a:off x="774890" y="1803936"/>
              <a:ext cx="4659504" cy="521319"/>
            </a:xfrm>
            <a:prstGeom prst="roundRect">
              <a:avLst>
                <a:gd name="adj" fmla="val 9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altLang="zh-CN" sz="1600">
                  <a:solidFill>
                    <a:schemeClr val="tx1"/>
                  </a:solidFill>
                </a:rPr>
                <a:t>            NCCL’s Iterative execution model</a:t>
              </a:r>
            </a:p>
          </p:txBody>
        </p:sp>
        <p:pic>
          <p:nvPicPr>
            <p:cNvPr id="329" name="图形 328" descr="线箭头: 向右旋转 纯色填充">
              <a:extLst>
                <a:ext uri="{FF2B5EF4-FFF2-40B4-BE49-F238E27FC236}">
                  <a16:creationId xmlns:a16="http://schemas.microsoft.com/office/drawing/2014/main" id="{6B2A3F27-0D8F-E72B-B8E9-B277E4B48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90658" y="1835995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625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</p:bldLst>
  </p:timing>
</p:sld>
</file>

<file path=ppt/theme/theme1.xml><?xml version="1.0" encoding="utf-8"?>
<a:theme xmlns:a="http://schemas.openxmlformats.org/drawingml/2006/main" name="SPCL Presentation">
  <a:themeElements>
    <a:clrScheme name="Custom 3">
      <a:dk1>
        <a:sysClr val="windowText" lastClr="000000"/>
      </a:dk1>
      <a:lt1>
        <a:sysClr val="window" lastClr="FFFFFF"/>
      </a:lt1>
      <a:dk2>
        <a:srgbClr val="1269B0"/>
      </a:dk2>
      <a:lt2>
        <a:srgbClr val="555A15"/>
      </a:lt2>
      <a:accent1>
        <a:srgbClr val="72791C"/>
      </a:accent1>
      <a:accent2>
        <a:srgbClr val="91056A"/>
      </a:accent2>
      <a:accent3>
        <a:srgbClr val="6F6F64"/>
      </a:accent3>
      <a:accent4>
        <a:srgbClr val="A8322D"/>
      </a:accent4>
      <a:accent5>
        <a:srgbClr val="007A96"/>
      </a:accent5>
      <a:accent6>
        <a:srgbClr val="956013"/>
      </a:accent6>
      <a:hlink>
        <a:srgbClr val="1269B0"/>
      </a:hlink>
      <a:folHlink>
        <a:srgbClr val="8CB63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1970</Words>
  <Application>Microsoft Office PowerPoint</Application>
  <PresentationFormat>Widescreen</PresentationFormat>
  <Paragraphs>587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等线</vt:lpstr>
      <vt:lpstr>Arial</vt:lpstr>
      <vt:lpstr>Calibri</vt:lpstr>
      <vt:lpstr>Cambria Math</vt:lpstr>
      <vt:lpstr>JetBrains Mono</vt:lpstr>
      <vt:lpstr>Wingdings</vt:lpstr>
      <vt:lpstr>SPCL Presentation</vt:lpstr>
      <vt:lpstr>ATLAHS: An Application-centric Network Simulator Toolchain for AI, HPC and Distributed Storage</vt:lpstr>
      <vt:lpstr>Importance of Real Application Traces: An Example</vt:lpstr>
      <vt:lpstr>Importance of Real Application Traces: An Example</vt:lpstr>
      <vt:lpstr>Why Another Simulator?</vt:lpstr>
      <vt:lpstr>ATLAHS Toolchain</vt:lpstr>
      <vt:lpstr>Group Operation Assembly Language (GOAL): A Unifying Trace Format</vt:lpstr>
      <vt:lpstr>Workload Generation: HPC</vt:lpstr>
      <vt:lpstr>Workload Generation: AI</vt:lpstr>
      <vt:lpstr>Decomposition for NCCL Collectives</vt:lpstr>
      <vt:lpstr>Workload Generation: Distributed Storage System</vt:lpstr>
      <vt:lpstr>Integration with Network Simulator</vt:lpstr>
      <vt:lpstr>Validation: AI</vt:lpstr>
      <vt:lpstr>Validation: HPC</vt:lpstr>
      <vt:lpstr>Use Cases of ATLAHS</vt:lpstr>
      <vt:lpstr>Case Study: Effect of CC on Distributed Storage Requests</vt:lpstr>
      <vt:lpstr>Case Study: ATLAHS LGS vs ATLAHS htsim</vt:lpstr>
      <vt:lpstr>ATLAHS Trace Dataset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SPCL Members</dc:creator>
  <cp:lastModifiedBy>Tommaso Bonato</cp:lastModifiedBy>
  <cp:revision>2</cp:revision>
  <dcterms:created xsi:type="dcterms:W3CDTF">2013-07-08T20:33:37Z</dcterms:created>
  <dcterms:modified xsi:type="dcterms:W3CDTF">2026-03-12T16:14:57Z</dcterms:modified>
</cp:coreProperties>
</file>