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slides/slide50.xml" ContentType="application/vnd.openxmlformats-officedocument.presentationml.slide+xml"/>
  <Override PartName="/ppt/slides/slide120.xml" ContentType="application/vnd.openxmlformats-officedocument.presentationml.slide+xml"/>
  <Override PartName="/ppt/slides/slide140.xml" ContentType="application/vnd.openxmlformats-officedocument.presentationml.slide+xml"/>
  <Override PartName="/ppt/slides/slide160.xml" ContentType="application/vnd.openxmlformats-officedocument.presentationml.slide+xml"/>
  <Override PartName="/ppt/notesSlides/notesSlide40.xml" ContentType="application/vnd.openxmlformats-officedocument.presentationml.notesSlide+xml"/>
  <Override PartName="/ppt/slideLayouts/slideLayout20.xml" ContentType="application/vnd.openxmlformats-officedocument.presentationml.slideLayout+xml"/>
  <Override PartName="/ppt/notesSlides/notesSlide110.xml" ContentType="application/vnd.openxmlformats-officedocument.presentationml.notesSlide+xml"/>
  <Override PartName="/ppt/notesSlides/notesSlide130.xml" ContentType="application/vnd.openxmlformats-officedocument.presentationml.notesSlide+xml"/>
  <Override PartName="/ppt/notesSlides/notesSlide150.xml" ContentType="application/vnd.openxmlformats-officedocument.presentationml.notesSlide+xml"/>
  <Override PartName="/ppt/notesMasters/notesMaster10.xml" ContentType="application/vnd.openxmlformats-officedocument.presentationml.notesMaster+xml"/>
  <Override PartName="/ppt/slideMasters/slideMaster10.xml" ContentType="application/vnd.openxmlformats-officedocument.presentationml.slideMaster+xml"/>
  <Override PartName="/ppt/theme/theme20.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slideLayouts/slideLayout60.xml" ContentType="application/vnd.openxmlformats-officedocument.presentationml.slideLayout+xml"/>
  <Override PartName="/ppt/slideLayouts/slideLayout50.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2"/>
  </p:notesMasterIdLst>
  <p:handoutMasterIdLst>
    <p:handoutMasterId r:id="rId23"/>
  </p:handoutMasterIdLst>
  <p:sldIdLst>
    <p:sldId id="256" r:id="rId2"/>
    <p:sldId id="257" r:id="rId3"/>
    <p:sldId id="525" r:id="rId4"/>
    <p:sldId id="522" r:id="rId5"/>
    <p:sldId id="542" r:id="rId6"/>
    <p:sldId id="547" r:id="rId7"/>
    <p:sldId id="548" r:id="rId8"/>
    <p:sldId id="549" r:id="rId9"/>
    <p:sldId id="550" r:id="rId10"/>
    <p:sldId id="553" r:id="rId11"/>
    <p:sldId id="552" r:id="rId12"/>
    <p:sldId id="551" r:id="rId13"/>
    <p:sldId id="556" r:id="rId14"/>
    <p:sldId id="559" r:id="rId15"/>
    <p:sldId id="564" r:id="rId16"/>
    <p:sldId id="560" r:id="rId17"/>
    <p:sldId id="317" r:id="rId18"/>
    <p:sldId id="562" r:id="rId19"/>
    <p:sldId id="541" r:id="rId20"/>
    <p:sldId id="5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vodg" initials="s" lastIdx="1" clrIdx="0">
    <p:extLst>
      <p:ext uri="{19B8F6BF-5375-455C-9EA6-DF929625EA0E}">
        <p15:presenceInfo xmlns:p15="http://schemas.microsoft.com/office/powerpoint/2012/main" userId="salvod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8D08D"/>
    <a:srgbClr val="A6CAEC"/>
    <a:srgbClr val="F1F1FC"/>
    <a:srgbClr val="F6C6AD"/>
    <a:srgbClr val="FFF0EE"/>
    <a:srgbClr val="433887"/>
    <a:srgbClr val="58589D"/>
    <a:srgbClr val="971919"/>
    <a:srgbClr val="72791C"/>
    <a:srgbClr val="956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27" y="302"/>
      </p:cViewPr>
      <p:guideLst>
        <p:guide orient="horz" pos="102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A8179D-1DAD-CD45-845D-B90BB87858CA}" type="datetimeFigureOut">
              <a:rPr lang="en-US" smtClean="0"/>
              <a:pPr/>
              <a:t>3/12/2026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B31EE3-266A-C644-BD25-CC6FDED9475B}" type="slidenum">
              <a:rPr lang="en-US" smtClean="0"/>
              <a:pPr/>
              <a:t>‹#›</a:t>
            </a:fld>
            <a:endParaRPr lang="en-US"/>
          </a:p>
        </p:txBody>
      </p:sp>
    </p:spTree>
    <p:extLst>
      <p:ext uri="{BB962C8B-B14F-4D97-AF65-F5344CB8AC3E}">
        <p14:creationId xmlns:p14="http://schemas.microsoft.com/office/powerpoint/2010/main" val="3323037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_rels/notesMaster10.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02F49-AB9F-44E8-AD6D-8B235D6FFA93}" type="datetimeFigureOut">
              <a:rPr lang="en-US" smtClean="0"/>
              <a:pPr/>
              <a:t>3/12/2026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40F40-438B-4741-9663-A745F4A010DD}" type="slidenum">
              <a:rPr lang="en-US" smtClean="0"/>
              <a:pPr/>
              <a:t>‹#›</a:t>
            </a:fld>
            <a:endParaRPr lang="en-US"/>
          </a:p>
        </p:txBody>
      </p:sp>
    </p:spTree>
    <p:extLst>
      <p:ext uri="{BB962C8B-B14F-4D97-AF65-F5344CB8AC3E}">
        <p14:creationId xmlns:p14="http://schemas.microsoft.com/office/powerpoint/2010/main" val="10614838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notesMaster10.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02F49-AB9F-44E8-AD6D-8B235D6FFA93}" type="datetimeFigureOut">
              <a:rPr lang="en-US" smtClean="0"/>
              <a:pPr/>
              <a:t>11/19/2025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40F40-438B-4741-9663-A745F4A010DD}" type="slidenum">
              <a:rPr lang="en-US" smtClean="0"/>
              <a:pPr/>
              <a:t>‹#›</a:t>
            </a:fld>
            <a:endParaRPr lang="en-US"/>
          </a:p>
        </p:txBody>
      </p:sp>
    </p:spTree>
    <p:extLst>
      <p:ext uri="{BB962C8B-B14F-4D97-AF65-F5344CB8AC3E}">
        <p14:creationId xmlns:p14="http://schemas.microsoft.com/office/powerpoint/2010/main" val="10614838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0.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0.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0.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0.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a typeface="Calibri"/>
              <a:cs typeface="Calibri"/>
            </a:endParaRPr>
          </a:p>
        </p:txBody>
      </p:sp>
      <p:sp>
        <p:nvSpPr>
          <p:cNvPr id="4" name="Slide Number Placeholder 3"/>
          <p:cNvSpPr>
            <a:spLocks noGrp="1"/>
          </p:cNvSpPr>
          <p:nvPr>
            <p:ph type="sldNum" sz="quarter" idx="10"/>
          </p:nvPr>
        </p:nvSpPr>
        <p:spPr/>
        <p:txBody>
          <a:bodyPr/>
          <a:lstStyle/>
          <a:p>
            <a:fld id="{5CC40F40-438B-4741-9663-A745F4A010DD}" type="slidenum">
              <a:rPr lang="en-US" smtClean="0"/>
              <a:pPr/>
              <a:t>1</a:t>
            </a:fld>
            <a:endParaRPr lang="en-US"/>
          </a:p>
        </p:txBody>
      </p:sp>
    </p:spTree>
    <p:extLst>
      <p:ext uri="{BB962C8B-B14F-4D97-AF65-F5344CB8AC3E}">
        <p14:creationId xmlns:p14="http://schemas.microsoft.com/office/powerpoint/2010/main" val="369834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find out that these problems can be avoided by simply using a unified reaction granularity across all flows. Specifically, instead of applying rate reduction per RTT, </a:t>
            </a:r>
            <a:r>
              <a:rPr lang="en-US" err="1"/>
              <a:t>unoCC</a:t>
            </a:r>
            <a:r>
              <a:rPr lang="en-US"/>
              <a:t> applies rate reduction per epoch. Epochs are constant periods of time chosen based on the intra-DC RTT. This way, </a:t>
            </a:r>
            <a:r>
              <a:rPr lang="en-US" err="1"/>
              <a:t>UnoCC</a:t>
            </a:r>
            <a:r>
              <a:rPr lang="en-US"/>
              <a:t> reacts to congestion at the same granularity across both intra- and inter-DC traffic, lowering the convergence time. Also, as the congestion degree is captured similarly across intra- and inter-DC traffic, we only need to scale the multiplicative decrease constants based on intra- and inter-DC RTT to ensure appropriate rate adjustment, thus avoiding configuration sensitivity.</a:t>
            </a:r>
          </a:p>
          <a:p>
            <a:endParaRPr lang="en-US"/>
          </a:p>
          <a:p>
            <a:r>
              <a:rPr lang="en-US" err="1"/>
              <a:t>UnoCC</a:t>
            </a:r>
            <a:r>
              <a:rPr lang="en-US"/>
              <a:t> also has other elements for which we refer you to the paper for more details. For example, </a:t>
            </a:r>
            <a:r>
              <a:rPr lang="en-US" err="1"/>
              <a:t>UnoCC</a:t>
            </a:r>
            <a:r>
              <a:rPr lang="en-US"/>
              <a:t> has a mechanism called </a:t>
            </a:r>
            <a:r>
              <a:rPr lang="en-US" err="1"/>
              <a:t>QuickAdapt</a:t>
            </a:r>
            <a:r>
              <a:rPr lang="en-US"/>
              <a:t> which drastically reduces rate during extreme congestion events to ensure fast reaction to congestion. Also, </a:t>
            </a:r>
            <a:r>
              <a:rPr lang="en-US" err="1"/>
              <a:t>UnoCC</a:t>
            </a:r>
            <a:r>
              <a:rPr lang="en-US"/>
              <a:t> differentiates phantom queue congestion from physical queue congestion and applies a smoother rate reduction mechanism upon phantom queue congestion.</a:t>
            </a:r>
          </a:p>
          <a:p>
            <a:endParaRPr lang="en-US"/>
          </a:p>
          <a:p>
            <a:r>
              <a:rPr lang="en-US"/>
              <a:t>Using these mechanisms, </a:t>
            </a:r>
            <a:r>
              <a:rPr lang="en-US" err="1"/>
              <a:t>UnoCC</a:t>
            </a:r>
            <a:r>
              <a:rPr lang="en-US"/>
              <a:t> ensures fast convergence to flow-level fairness.</a:t>
            </a:r>
          </a:p>
        </p:txBody>
      </p:sp>
      <p:sp>
        <p:nvSpPr>
          <p:cNvPr id="4" name="Slide Number Placeholder 3"/>
          <p:cNvSpPr>
            <a:spLocks noGrp="1"/>
          </p:cNvSpPr>
          <p:nvPr>
            <p:ph type="sldNum" sz="quarter" idx="5"/>
          </p:nvPr>
        </p:nvSpPr>
        <p:spPr/>
        <p:txBody>
          <a:bodyPr/>
          <a:lstStyle/>
          <a:p>
            <a:fld id="{0ABB9430-6FF9-4848-AF7C-A025729A1C56}" type="slidenum">
              <a:rPr lang="en-US" smtClean="0"/>
              <a:t>11</a:t>
            </a:fld>
            <a:endParaRPr lang="en-US"/>
          </a:p>
        </p:txBody>
      </p:sp>
    </p:spTree>
    <p:extLst>
      <p:ext uri="{BB962C8B-B14F-4D97-AF65-F5344CB8AC3E}">
        <p14:creationId xmlns:p14="http://schemas.microsoft.com/office/powerpoint/2010/main" val="97997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show this, we simulate four 1 GB flows in a local datacenter and four in a remote datacenter all going toward the same destination in the local datacenter. As we have shown before, MPRDMA+BBR experiences unfairness and Gemini experiences long convergence time. </a:t>
            </a:r>
            <a:r>
              <a:rPr lang="en-US" err="1"/>
              <a:t>UnoCC</a:t>
            </a:r>
            <a:r>
              <a:rPr lang="en-US"/>
              <a:t>, on the other hand, ensures fast convergence to bandwidth fair share.</a:t>
            </a:r>
          </a:p>
        </p:txBody>
      </p:sp>
      <p:sp>
        <p:nvSpPr>
          <p:cNvPr id="4" name="Slide Number Placeholder 3"/>
          <p:cNvSpPr>
            <a:spLocks noGrp="1"/>
          </p:cNvSpPr>
          <p:nvPr>
            <p:ph type="sldNum" sz="quarter" idx="5"/>
          </p:nvPr>
        </p:nvSpPr>
        <p:spPr/>
        <p:txBody>
          <a:bodyPr/>
          <a:lstStyle/>
          <a:p>
            <a:fld id="{0ABB9430-6FF9-4848-AF7C-A025729A1C56}" type="slidenum">
              <a:rPr lang="en-US" smtClean="0"/>
              <a:t>12</a:t>
            </a:fld>
            <a:endParaRPr lang="en-US"/>
          </a:p>
        </p:txBody>
      </p:sp>
    </p:spTree>
    <p:extLst>
      <p:ext uri="{BB962C8B-B14F-4D97-AF65-F5344CB8AC3E}">
        <p14:creationId xmlns:p14="http://schemas.microsoft.com/office/powerpoint/2010/main" val="32899240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show this, we simulate four 1 GB flows in a local datacenter and four in a remote datacenter all going toward the same destination in the local datacenter. As we have shown before, MPRDMA+BBR experiences unfairness and Gemini experiences long convergence time. </a:t>
            </a:r>
            <a:r>
              <a:rPr lang="en-US" err="1"/>
              <a:t>UnoCC</a:t>
            </a:r>
            <a:r>
              <a:rPr lang="en-US"/>
              <a:t>, on the other hand, ensures fast convergence to bandwidth fair share.</a:t>
            </a:r>
          </a:p>
        </p:txBody>
      </p:sp>
      <p:sp>
        <p:nvSpPr>
          <p:cNvPr id="4" name="Slide Number Placeholder 3"/>
          <p:cNvSpPr>
            <a:spLocks noGrp="1"/>
          </p:cNvSpPr>
          <p:nvPr>
            <p:ph type="sldNum" sz="quarter" idx="5"/>
          </p:nvPr>
        </p:nvSpPr>
        <p:spPr/>
        <p:txBody>
          <a:bodyPr/>
          <a:lstStyle/>
          <a:p>
            <a:fld id="{0ABB9430-6FF9-4848-AF7C-A025729A1C56}" type="slidenum">
              <a:rPr lang="en-US" smtClean="0"/>
              <a:t>12</a:t>
            </a:fld>
            <a:endParaRPr lang="en-US"/>
          </a:p>
        </p:txBody>
      </p:sp>
    </p:spTree>
    <p:extLst>
      <p:ext uri="{BB962C8B-B14F-4D97-AF65-F5344CB8AC3E}">
        <p14:creationId xmlns:p14="http://schemas.microsoft.com/office/powerpoint/2010/main" val="3289924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a:t>
            </a:r>
            <a:r>
              <a:rPr lang="en-US" err="1"/>
              <a:t>UnoCC</a:t>
            </a:r>
            <a:r>
              <a:rPr lang="en-US"/>
              <a:t>, Uno’s design comes with a reliable connectivity module for inter-DC traffic name </a:t>
            </a:r>
            <a:r>
              <a:rPr lang="en-US" err="1"/>
              <a:t>UnoRC</a:t>
            </a:r>
            <a:r>
              <a:rPr lang="en-US"/>
              <a:t>. </a:t>
            </a:r>
            <a:r>
              <a:rPr lang="en-US" err="1"/>
              <a:t>UnoRC</a:t>
            </a:r>
            <a:r>
              <a:rPr lang="en-US"/>
              <a:t> targets two challenges:</a:t>
            </a:r>
          </a:p>
          <a:p>
            <a:endParaRPr lang="en-US"/>
          </a:p>
          <a:p>
            <a:pPr marL="228600" indent="-228600">
              <a:buAutoNum type="arabicParenR"/>
            </a:pPr>
            <a:r>
              <a:rPr lang="en-US"/>
              <a:t>When messages are bound by propagation delay (which is common in inter-DC traffic), even a single packet loss can be destructive and create millisecond-level extra delay. </a:t>
            </a:r>
          </a:p>
          <a:p>
            <a:pPr marL="228600" indent="-228600">
              <a:buAutoNum type="arabicParenR"/>
            </a:pPr>
            <a:r>
              <a:rPr lang="en-US"/>
              <a:t>While techniques such as erasure coding help with single packet drops, they fail to efficiently address drops imposed by failures.</a:t>
            </a:r>
          </a:p>
          <a:p>
            <a:pPr marL="228600" indent="-228600">
              <a:buAutoNum type="arabicParenR"/>
            </a:pPr>
            <a:endParaRPr lang="en-US"/>
          </a:p>
          <a:p>
            <a:pPr marL="0" indent="0">
              <a:buNone/>
            </a:pPr>
            <a:r>
              <a:rPr lang="en-US"/>
              <a:t>To address these, </a:t>
            </a:r>
            <a:r>
              <a:rPr lang="en-US" err="1"/>
              <a:t>UnoRC</a:t>
            </a:r>
            <a:r>
              <a:rPr lang="en-US"/>
              <a:t> combines load balancing and erasure coding. Specifically, when transmitting data, it is broken into blocks and a specific number of parity packets are associated to every block. In this example every block has three packets and one parity packet is created for each block. As long as at least 3 out of for packets per block is received by the receiver, the data block and be reconstructed. </a:t>
            </a:r>
          </a:p>
          <a:p>
            <a:endParaRPr lang="en-US"/>
          </a:p>
          <a:p>
            <a:endParaRPr lang="en-US"/>
          </a:p>
          <a:p>
            <a:r>
              <a:rPr lang="en-US" err="1"/>
              <a:t>UnoRC</a:t>
            </a:r>
            <a:r>
              <a:rPr lang="en-US"/>
              <a:t> then distributes the packets across different paths. This way, even if a packet gets dropped for every reason, </a:t>
            </a:r>
            <a:r>
              <a:rPr lang="en-US" err="1"/>
              <a:t>UnoRC</a:t>
            </a:r>
            <a:r>
              <a:rPr lang="en-US"/>
              <a:t> can still reconstruct the data at the receiver using erasure coding, relieving it from the need for packet re-transmission and its consequent delays.</a:t>
            </a:r>
          </a:p>
        </p:txBody>
      </p:sp>
      <p:sp>
        <p:nvSpPr>
          <p:cNvPr id="4" name="Slide Number Placeholder 3"/>
          <p:cNvSpPr>
            <a:spLocks noGrp="1"/>
          </p:cNvSpPr>
          <p:nvPr>
            <p:ph type="sldNum" sz="quarter" idx="5"/>
          </p:nvPr>
        </p:nvSpPr>
        <p:spPr/>
        <p:txBody>
          <a:bodyPr/>
          <a:lstStyle/>
          <a:p>
            <a:fld id="{0ABB9430-6FF9-4848-AF7C-A025729A1C56}" type="slidenum">
              <a:rPr lang="en-US" smtClean="0"/>
              <a:t>13</a:t>
            </a:fld>
            <a:endParaRPr lang="en-US"/>
          </a:p>
        </p:txBody>
      </p:sp>
    </p:spTree>
    <p:extLst>
      <p:ext uri="{BB962C8B-B14F-4D97-AF65-F5344CB8AC3E}">
        <p14:creationId xmlns:p14="http://schemas.microsoft.com/office/powerpoint/2010/main" val="3390346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F9D8-EAF5-A765-2C87-9FBC42117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B8EBB-5EE0-AD62-9D6F-F4C32BAC8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DF024-EF22-31A2-D91D-95893C836CE0}"/>
              </a:ext>
            </a:extLst>
          </p:cNvPr>
          <p:cNvSpPr>
            <a:spLocks noGrp="1"/>
          </p:cNvSpPr>
          <p:nvPr>
            <p:ph type="body" idx="1"/>
          </p:nvPr>
        </p:nvSpPr>
        <p:spPr/>
        <p:txBody>
          <a:bodyPr/>
          <a:lstStyle/>
          <a:p>
            <a:r>
              <a:rPr lang="en-US"/>
              <a:t>Tommaso add text</a:t>
            </a:r>
          </a:p>
        </p:txBody>
      </p:sp>
      <p:sp>
        <p:nvSpPr>
          <p:cNvPr id="4" name="Slide Number Placeholder 3">
            <a:extLst>
              <a:ext uri="{FF2B5EF4-FFF2-40B4-BE49-F238E27FC236}">
                <a16:creationId xmlns:a16="http://schemas.microsoft.com/office/drawing/2014/main" id="{05830C69-3F98-D1AD-1F96-9004D391B934}"/>
              </a:ext>
            </a:extLst>
          </p:cNvPr>
          <p:cNvSpPr>
            <a:spLocks noGrp="1"/>
          </p:cNvSpPr>
          <p:nvPr>
            <p:ph type="sldNum" sz="quarter" idx="5"/>
          </p:nvPr>
        </p:nvSpPr>
        <p:spPr/>
        <p:txBody>
          <a:bodyPr/>
          <a:lstStyle/>
          <a:p>
            <a:fld id="{0ABB9430-6FF9-4848-AF7C-A025729A1C56}" type="slidenum">
              <a:rPr lang="en-US" smtClean="0"/>
              <a:t>14</a:t>
            </a:fld>
            <a:endParaRPr lang="en-US"/>
          </a:p>
        </p:txBody>
      </p:sp>
    </p:spTree>
    <p:extLst>
      <p:ext uri="{BB962C8B-B14F-4D97-AF65-F5344CB8AC3E}">
        <p14:creationId xmlns:p14="http://schemas.microsoft.com/office/powerpoint/2010/main" val="220478171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F9D8-EAF5-A765-2C87-9FBC42117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B8EBB-5EE0-AD62-9D6F-F4C32BAC8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DF024-EF22-31A2-D91D-95893C836CE0}"/>
              </a:ext>
            </a:extLst>
          </p:cNvPr>
          <p:cNvSpPr>
            <a:spLocks noGrp="1"/>
          </p:cNvSpPr>
          <p:nvPr>
            <p:ph type="body" idx="1"/>
          </p:nvPr>
        </p:nvSpPr>
        <p:spPr/>
        <p:txBody>
          <a:bodyPr/>
          <a:lstStyle/>
          <a:p>
            <a:r>
              <a:rPr lang="en-US"/>
              <a:t>Tommaso add text</a:t>
            </a:r>
          </a:p>
        </p:txBody>
      </p:sp>
      <p:sp>
        <p:nvSpPr>
          <p:cNvPr id="4" name="Slide Number Placeholder 3">
            <a:extLst>
              <a:ext uri="{FF2B5EF4-FFF2-40B4-BE49-F238E27FC236}">
                <a16:creationId xmlns:a16="http://schemas.microsoft.com/office/drawing/2014/main" id="{05830C69-3F98-D1AD-1F96-9004D391B934}"/>
              </a:ext>
            </a:extLst>
          </p:cNvPr>
          <p:cNvSpPr>
            <a:spLocks noGrp="1"/>
          </p:cNvSpPr>
          <p:nvPr>
            <p:ph type="sldNum" sz="quarter" idx="5"/>
          </p:nvPr>
        </p:nvSpPr>
        <p:spPr/>
        <p:txBody>
          <a:bodyPr/>
          <a:lstStyle/>
          <a:p>
            <a:fld id="{0ABB9430-6FF9-4848-AF7C-A025729A1C56}" type="slidenum">
              <a:rPr lang="en-US" smtClean="0"/>
              <a:t>14</a:t>
            </a:fld>
            <a:endParaRPr lang="en-US"/>
          </a:p>
        </p:txBody>
      </p:sp>
    </p:spTree>
    <p:extLst>
      <p:ext uri="{BB962C8B-B14F-4D97-AF65-F5344CB8AC3E}">
        <p14:creationId xmlns:p14="http://schemas.microsoft.com/office/powerpoint/2010/main" val="220478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F9D8-EAF5-A765-2C87-9FBC42117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B8EBB-5EE0-AD62-9D6F-F4C32BAC8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DF024-EF22-31A2-D91D-95893C836CE0}"/>
              </a:ext>
            </a:extLst>
          </p:cNvPr>
          <p:cNvSpPr>
            <a:spLocks noGrp="1"/>
          </p:cNvSpPr>
          <p:nvPr>
            <p:ph type="body" idx="1"/>
          </p:nvPr>
        </p:nvSpPr>
        <p:spPr/>
        <p:txBody>
          <a:bodyPr/>
          <a:lstStyle/>
          <a:p>
            <a:r>
              <a:rPr lang="en-US"/>
              <a:t>Tommaso add text</a:t>
            </a:r>
          </a:p>
        </p:txBody>
      </p:sp>
      <p:sp>
        <p:nvSpPr>
          <p:cNvPr id="4" name="Slide Number Placeholder 3">
            <a:extLst>
              <a:ext uri="{FF2B5EF4-FFF2-40B4-BE49-F238E27FC236}">
                <a16:creationId xmlns:a16="http://schemas.microsoft.com/office/drawing/2014/main" id="{05830C69-3F98-D1AD-1F96-9004D391B934}"/>
              </a:ext>
            </a:extLst>
          </p:cNvPr>
          <p:cNvSpPr>
            <a:spLocks noGrp="1"/>
          </p:cNvSpPr>
          <p:nvPr>
            <p:ph type="sldNum" sz="quarter" idx="5"/>
          </p:nvPr>
        </p:nvSpPr>
        <p:spPr/>
        <p:txBody>
          <a:bodyPr/>
          <a:lstStyle/>
          <a:p>
            <a:fld id="{0ABB9430-6FF9-4848-AF7C-A025729A1C56}" type="slidenum">
              <a:rPr lang="en-US" smtClean="0"/>
              <a:t>15</a:t>
            </a:fld>
            <a:endParaRPr lang="en-US"/>
          </a:p>
        </p:txBody>
      </p:sp>
    </p:spTree>
    <p:extLst>
      <p:ext uri="{BB962C8B-B14F-4D97-AF65-F5344CB8AC3E}">
        <p14:creationId xmlns:p14="http://schemas.microsoft.com/office/powerpoint/2010/main" val="295853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last, we evaluate Uno as a complete system under realistic workloads. We use </a:t>
            </a:r>
            <a:r>
              <a:rPr lang="en-US" err="1"/>
              <a:t>Htsim</a:t>
            </a:r>
            <a:r>
              <a:rPr lang="en-US"/>
              <a:t> to simulate two 8-ary </a:t>
            </a:r>
            <a:r>
              <a:rPr lang="en-US" err="1"/>
              <a:t>fattree</a:t>
            </a:r>
            <a:r>
              <a:rPr lang="en-US"/>
              <a:t> datacenters connected through border switches with 8 links between them. We set the inter-DC propagation delay so that the inter-DC RTT is 128x larger than intra-DC RTT. We evaluate Uno under various degrees of load while having a 1-to-4 ratio between inter- and intra-DC flows. We use google </a:t>
            </a:r>
            <a:r>
              <a:rPr lang="en-US" err="1"/>
              <a:t>websearch</a:t>
            </a:r>
            <a:r>
              <a:rPr lang="en-US"/>
              <a:t> for intra-DC traffic and Alibaba WAN traces for generating inter-DC workload. These figures, compare Uno’s average and 99’th percentile latency for both inter- and intra-DC flows against Gemini and MPRDMA+BBR. We observe that Uno improves the latency of both inter- and intra-DC traffic across different degrees of load. For instance, under 80% load, Uno improves the 99’th percentile latency of intra- and inter-DC flows by up to 5 and 2x.</a:t>
            </a:r>
          </a:p>
        </p:txBody>
      </p:sp>
      <p:sp>
        <p:nvSpPr>
          <p:cNvPr id="4" name="Slide Number Placeholder 3"/>
          <p:cNvSpPr>
            <a:spLocks noGrp="1"/>
          </p:cNvSpPr>
          <p:nvPr>
            <p:ph type="sldNum" sz="quarter" idx="5"/>
          </p:nvPr>
        </p:nvSpPr>
        <p:spPr/>
        <p:txBody>
          <a:bodyPr/>
          <a:lstStyle/>
          <a:p>
            <a:fld id="{0ABB9430-6FF9-4848-AF7C-A025729A1C56}" type="slidenum">
              <a:rPr lang="en-US" smtClean="0"/>
              <a:t>16</a:t>
            </a:fld>
            <a:endParaRPr lang="en-US"/>
          </a:p>
        </p:txBody>
      </p:sp>
    </p:spTree>
    <p:extLst>
      <p:ext uri="{BB962C8B-B14F-4D97-AF65-F5344CB8AC3E}">
        <p14:creationId xmlns:p14="http://schemas.microsoft.com/office/powerpoint/2010/main" val="26952519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last, we evaluate Uno as a complete system under realistic workloads. We use </a:t>
            </a:r>
            <a:r>
              <a:rPr lang="en-US" err="1"/>
              <a:t>Htsim</a:t>
            </a:r>
            <a:r>
              <a:rPr lang="en-US"/>
              <a:t> to simulate two 8-ary </a:t>
            </a:r>
            <a:r>
              <a:rPr lang="en-US" err="1"/>
              <a:t>fattree</a:t>
            </a:r>
            <a:r>
              <a:rPr lang="en-US"/>
              <a:t> datacenters connected through border switches with 8 links between them. We set the inter-DC propagation delay so that the inter-DC RTT is 128x larger than intra-DC RTT. We evaluate Uno under various degrees of load while having a 1-to-4 ratio between inter- and intra-DC flows. We use google </a:t>
            </a:r>
            <a:r>
              <a:rPr lang="en-US" err="1"/>
              <a:t>websearch</a:t>
            </a:r>
            <a:r>
              <a:rPr lang="en-US"/>
              <a:t> for intra-DC traffic and Alibaba WAN traces for generating inter-DC workload. These figures, compare Uno’s average and 99’th percentile latency for both inter- and intra-DC flows against Gemini and MPRDMA+BBR. We observe that Uno improves the latency of both inter- and intra-DC traffic across different degrees of load. For instance, under 80% load, Uno improves the 99’th percentile latency of intra- and inter-DC flows by up to 5 and 2x.</a:t>
            </a:r>
          </a:p>
        </p:txBody>
      </p:sp>
      <p:sp>
        <p:nvSpPr>
          <p:cNvPr id="4" name="Slide Number Placeholder 3"/>
          <p:cNvSpPr>
            <a:spLocks noGrp="1"/>
          </p:cNvSpPr>
          <p:nvPr>
            <p:ph type="sldNum" sz="quarter" idx="5"/>
          </p:nvPr>
        </p:nvSpPr>
        <p:spPr/>
        <p:txBody>
          <a:bodyPr/>
          <a:lstStyle/>
          <a:p>
            <a:fld id="{0ABB9430-6FF9-4848-AF7C-A025729A1C56}" type="slidenum">
              <a:rPr lang="en-US" smtClean="0"/>
              <a:t>16</a:t>
            </a:fld>
            <a:endParaRPr lang="en-US"/>
          </a:p>
        </p:txBody>
      </p:sp>
    </p:spTree>
    <p:extLst>
      <p:ext uri="{BB962C8B-B14F-4D97-AF65-F5344CB8AC3E}">
        <p14:creationId xmlns:p14="http://schemas.microsoft.com/office/powerpoint/2010/main" val="2695251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Through Uno’s design, we presented a unified system for efficiently handling intra- and inter-DC traffic. Uno’s elements (</a:t>
            </a:r>
            <a:r>
              <a:rPr lang="en-US" err="1"/>
              <a:t>UnoCC</a:t>
            </a:r>
            <a:r>
              <a:rPr lang="en-US"/>
              <a:t> and </a:t>
            </a:r>
            <a:r>
              <a:rPr lang="en-US" err="1"/>
              <a:t>UnoRC</a:t>
            </a:r>
            <a:r>
              <a:rPr lang="en-US"/>
              <a:t>) facilitate fast convergence to fairness and reliable connectivity. We also showed that Uno outperforms existing paradigms and improves the tail latency by up to 5x. Uno’s codebase is publicly available in our </a:t>
            </a:r>
            <a:r>
              <a:rPr lang="en-US" err="1"/>
              <a:t>github</a:t>
            </a:r>
            <a:r>
              <a:rPr lang="en-US"/>
              <a:t> repository. </a:t>
            </a:r>
          </a:p>
          <a:p>
            <a:endParaRPr lang="en-US"/>
          </a:p>
        </p:txBody>
      </p:sp>
      <p:sp>
        <p:nvSpPr>
          <p:cNvPr id="4" name="Slide Number Placeholder 3"/>
          <p:cNvSpPr>
            <a:spLocks noGrp="1"/>
          </p:cNvSpPr>
          <p:nvPr>
            <p:ph type="sldNum" sz="quarter" idx="5"/>
          </p:nvPr>
        </p:nvSpPr>
        <p:spPr/>
        <p:txBody>
          <a:bodyPr/>
          <a:lstStyle/>
          <a:p>
            <a:fld id="{5CC40F40-438B-4741-9663-A745F4A010DD}" type="slidenum">
              <a:rPr lang="en-US" smtClean="0"/>
              <a:pPr/>
              <a:t>17</a:t>
            </a:fld>
            <a:endParaRPr lang="en-US"/>
          </a:p>
        </p:txBody>
      </p:sp>
    </p:spTree>
    <p:extLst>
      <p:ext uri="{BB962C8B-B14F-4D97-AF65-F5344CB8AC3E}">
        <p14:creationId xmlns:p14="http://schemas.microsoft.com/office/powerpoint/2010/main" val="77201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C38A5-BD3C-F28F-A7C5-CE57E1D9E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A1A6A-DF25-311B-20B0-52063DD80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6B519-84C3-20F0-C879-1041264E920E}"/>
              </a:ext>
            </a:extLst>
          </p:cNvPr>
          <p:cNvSpPr>
            <a:spLocks noGrp="1"/>
          </p:cNvSpPr>
          <p:nvPr>
            <p:ph type="body" idx="1"/>
          </p:nvPr>
        </p:nvSpPr>
        <p:spPr/>
        <p:txBody>
          <a:bodyPr/>
          <a:lstStyle/>
          <a:p>
            <a:r>
              <a:rPr lang="en-US"/>
              <a:t>To highlight </a:t>
            </a:r>
            <a:r>
              <a:rPr lang="en-US" err="1"/>
              <a:t>UnoRC’s</a:t>
            </a:r>
            <a:r>
              <a:rPr lang="en-US"/>
              <a:t> potential, we …</a:t>
            </a:r>
          </a:p>
          <a:p>
            <a:endParaRPr lang="en-US"/>
          </a:p>
          <a:p>
            <a:r>
              <a:rPr lang="en-US"/>
              <a:t>TOMMASO: add the text here</a:t>
            </a:r>
          </a:p>
        </p:txBody>
      </p:sp>
      <p:sp>
        <p:nvSpPr>
          <p:cNvPr id="4" name="Slide Number Placeholder 3">
            <a:extLst>
              <a:ext uri="{FF2B5EF4-FFF2-40B4-BE49-F238E27FC236}">
                <a16:creationId xmlns:a16="http://schemas.microsoft.com/office/drawing/2014/main" id="{07F72427-9292-D686-AD1E-C9E503673BA0}"/>
              </a:ext>
            </a:extLst>
          </p:cNvPr>
          <p:cNvSpPr>
            <a:spLocks noGrp="1"/>
          </p:cNvSpPr>
          <p:nvPr>
            <p:ph type="sldNum" sz="quarter" idx="5"/>
          </p:nvPr>
        </p:nvSpPr>
        <p:spPr/>
        <p:txBody>
          <a:bodyPr/>
          <a:lstStyle/>
          <a:p>
            <a:fld id="{0ABB9430-6FF9-4848-AF7C-A025729A1C56}" type="slidenum">
              <a:rPr lang="en-US" smtClean="0"/>
              <a:t>20</a:t>
            </a:fld>
            <a:endParaRPr lang="en-US"/>
          </a:p>
        </p:txBody>
      </p:sp>
    </p:spTree>
    <p:extLst>
      <p:ext uri="{BB962C8B-B14F-4D97-AF65-F5344CB8AC3E}">
        <p14:creationId xmlns:p14="http://schemas.microsoft.com/office/powerpoint/2010/main" val="265119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As we all know the required training compute of the frontier LLMs has been exponentially increasing in the recent years</a:t>
            </a:r>
          </a:p>
          <a:p>
            <a:pPr marL="171450" indent="-171450">
              <a:buFontTx/>
              <a:buChar char="-"/>
            </a:pPr>
            <a:r>
              <a:rPr lang="en-GB"/>
              <a:t>The current trend is …</a:t>
            </a:r>
          </a:p>
          <a:p>
            <a:pPr marL="171450" indent="-171450">
              <a:buFontTx/>
              <a:buChar char="-"/>
            </a:pPr>
            <a:r>
              <a:rPr lang="en-GB"/>
              <a:t>This means that we need to both scale-up and scale-out the training infra which increases the power demand</a:t>
            </a:r>
          </a:p>
          <a:p>
            <a:pPr marL="171450" indent="-171450">
              <a:buFontTx/>
              <a:buChar char="-"/>
            </a:pPr>
            <a:r>
              <a:rPr lang="en-GB"/>
              <a:t>Even though the industry leaders are trying to tackle this issue by securing stable sources of power – eventually we will hit local power limitation</a:t>
            </a:r>
          </a:p>
          <a:p>
            <a:pPr marL="171450" indent="-171450">
              <a:buFontTx/>
              <a:buChar char="-"/>
            </a:pPr>
            <a:r>
              <a:rPr lang="en-GB"/>
              <a:t>One of the solution is </a:t>
            </a:r>
          </a:p>
          <a:p>
            <a:pPr marL="171450" indent="-171450">
              <a:buFontTx/>
              <a:buChar char="-"/>
            </a:pPr>
            <a:r>
              <a:rPr lang="en-GB"/>
              <a:t>In fact the industry leaders such as … are already deploying cross-DC </a:t>
            </a:r>
            <a:r>
              <a:rPr lang="en-GB" err="1"/>
              <a:t>traing</a:t>
            </a:r>
            <a:endParaRPr lang="en-GB"/>
          </a:p>
          <a:p>
            <a:pPr marL="171450" indent="-171450">
              <a:buFontTx/>
              <a:buChar char="-"/>
            </a:pPr>
            <a:r>
              <a:rPr lang="en-GB"/>
              <a:t>Specifically there is a recent quote from … even though they do not disclose the details, they confirm </a:t>
            </a:r>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5CC40F40-438B-4741-9663-A745F4A010DD}" type="slidenum">
              <a:rPr lang="en-US" smtClean="0"/>
              <a:pPr/>
              <a:t>2</a:t>
            </a:fld>
            <a:endParaRPr lang="en-US"/>
          </a:p>
        </p:txBody>
      </p:sp>
    </p:spTree>
    <p:extLst>
      <p:ext uri="{BB962C8B-B14F-4D97-AF65-F5344CB8AC3E}">
        <p14:creationId xmlns:p14="http://schemas.microsoft.com/office/powerpoint/2010/main" val="331073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66584-5E33-22BD-6980-70891C5CC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3749D-E79E-944E-C39D-B60DC7DE0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4CF20-B1B3-58ED-423A-B6052AF78D2C}"/>
              </a:ext>
            </a:extLst>
          </p:cNvPr>
          <p:cNvSpPr>
            <a:spLocks noGrp="1"/>
          </p:cNvSpPr>
          <p:nvPr>
            <p:ph type="body" idx="1"/>
          </p:nvPr>
        </p:nvSpPr>
        <p:spPr/>
        <p:txBody>
          <a:bodyPr/>
          <a:lstStyle/>
          <a:p>
            <a:pPr marL="171450" indent="-171450">
              <a:buFontTx/>
              <a:buChar char="-"/>
            </a:pPr>
            <a:r>
              <a:rPr lang="en-GB"/>
              <a:t>As we all know the required training compute of the frontier LLMs has been exponentially increasing in the recent years</a:t>
            </a:r>
          </a:p>
          <a:p>
            <a:pPr marL="171450" indent="-171450">
              <a:buFontTx/>
              <a:buChar char="-"/>
            </a:pPr>
            <a:r>
              <a:rPr lang="en-GB"/>
              <a:t>The current trend is …</a:t>
            </a:r>
          </a:p>
          <a:p>
            <a:pPr marL="171450" indent="-171450">
              <a:buFontTx/>
              <a:buChar char="-"/>
            </a:pPr>
            <a:r>
              <a:rPr lang="en-GB"/>
              <a:t>This means that we need to both scale-up and scale-out the training infra which increases the power demand</a:t>
            </a:r>
          </a:p>
          <a:p>
            <a:pPr marL="171450" indent="-171450">
              <a:buFontTx/>
              <a:buChar char="-"/>
            </a:pPr>
            <a:r>
              <a:rPr lang="en-GB"/>
              <a:t>Even though the industry leaders are trying to tackle this issue by securing stable sources of power – eventually we will hit local power limitation</a:t>
            </a:r>
          </a:p>
          <a:p>
            <a:pPr marL="171450" indent="-171450">
              <a:buFontTx/>
              <a:buChar char="-"/>
            </a:pPr>
            <a:r>
              <a:rPr lang="en-GB"/>
              <a:t>One of the solution is </a:t>
            </a:r>
          </a:p>
          <a:p>
            <a:pPr marL="171450" indent="-171450">
              <a:buFontTx/>
              <a:buChar char="-"/>
            </a:pPr>
            <a:r>
              <a:rPr lang="en-GB"/>
              <a:t>In fact the industry leaders such as … are already deploying cross-DC </a:t>
            </a:r>
            <a:r>
              <a:rPr lang="en-GB" err="1"/>
              <a:t>traing</a:t>
            </a:r>
            <a:endParaRPr lang="en-GB"/>
          </a:p>
          <a:p>
            <a:pPr marL="171450" indent="-171450">
              <a:buFontTx/>
              <a:buChar char="-"/>
            </a:pPr>
            <a:r>
              <a:rPr lang="en-GB"/>
              <a:t>Specifically there is a recent quote from … even though they do not disclose the details, they confirm </a:t>
            </a:r>
          </a:p>
          <a:p>
            <a:pPr marL="171450" indent="-171450">
              <a:buFontTx/>
              <a:buChar char="-"/>
            </a:pPr>
            <a:endParaRPr lang="en-GB"/>
          </a:p>
        </p:txBody>
      </p:sp>
      <p:sp>
        <p:nvSpPr>
          <p:cNvPr id="4" name="Slide Number Placeholder 3">
            <a:extLst>
              <a:ext uri="{FF2B5EF4-FFF2-40B4-BE49-F238E27FC236}">
                <a16:creationId xmlns:a16="http://schemas.microsoft.com/office/drawing/2014/main" id="{43972044-35B5-B66D-0E20-1A809FF24929}"/>
              </a:ext>
            </a:extLst>
          </p:cNvPr>
          <p:cNvSpPr>
            <a:spLocks noGrp="1"/>
          </p:cNvSpPr>
          <p:nvPr>
            <p:ph type="sldNum" sz="quarter" idx="5"/>
          </p:nvPr>
        </p:nvSpPr>
        <p:spPr/>
        <p:txBody>
          <a:bodyPr/>
          <a:lstStyle/>
          <a:p>
            <a:fld id="{5CC40F40-438B-4741-9663-A745F4A010DD}" type="slidenum">
              <a:rPr lang="en-US" smtClean="0"/>
              <a:pPr/>
              <a:t>3</a:t>
            </a:fld>
            <a:endParaRPr lang="en-US"/>
          </a:p>
        </p:txBody>
      </p:sp>
    </p:spTree>
    <p:extLst>
      <p:ext uri="{BB962C8B-B14F-4D97-AF65-F5344CB8AC3E}">
        <p14:creationId xmlns:p14="http://schemas.microsoft.com/office/powerpoint/2010/main" val="104113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a:p>
          <a:p>
            <a:r>
              <a:rPr lang="en-US"/>
              <a:t>This huge gap between inter- and intra-DC RTTs directly affects traffic characteristics. Specifically, in this figure, we highlight the portion of the message transmission time that is dedicated to the propagation delay across different message sizes and intra- and inter-DC RTTs. Here we see that as we increase the message size, the intra-DC transmission quickly becomes bound by the transmission capacity (or throughput) rather than the propagation delay. Specifically, for messages larger than 2 MB, link propagation delay plays less than 50% role in the total message transmission latency. For messages larger than 128 MB, the contribution of propagation delay almost reaches 0.</a:t>
            </a:r>
          </a:p>
          <a:p>
            <a:endParaRPr lang="en-US"/>
          </a:p>
          <a:p>
            <a:r>
              <a:rPr lang="en-US"/>
              <a:t>Meanwhile, things are much different for inter-DC traffic. Unlike intra-datacenter traffic, inter-DC transmission are hugely bound by the link propagation delay due to millisecond-scale RTTs. Specifically, with 20ms inter-DC RTT, message transmission stays latency bound as long as messages are smaller than 1 GB which is 512x larger than the threshold where intra-DC messages become throughput bound.</a:t>
            </a:r>
          </a:p>
          <a:p>
            <a:endParaRPr lang="en-US"/>
          </a:p>
          <a:p>
            <a:r>
              <a:rPr lang="en-US"/>
              <a:t>This huge gap plus the fact that inter- and intra-DC traffic co-exist inside datacenters create challenges for efficiently handling both inter- and intra-DC traffic. Specifically, inter-DC flows are quite vulnerable to packet loss as the loss notification and recovery would take a long time. For instance, our measurements across two production datacenters show that packet losses create at least 65ms extra delay as the inter-DC RTT is 65ms.</a:t>
            </a:r>
          </a:p>
          <a:p>
            <a:endParaRPr lang="en-US"/>
          </a:p>
          <a:p>
            <a:r>
              <a:rPr lang="en-US"/>
              <a:t>Also, unlike intra-DC workloads, there exists a significant mismatch between typical DC switch buffer sizes and the BDP of inter-DC flows which hinders efficient congestion management. For instance, congestion control protocols such as DCTCP typically set the ECN marking threshold based on the typical flow BDP. Considering 10ms inter-DC RTT, we would need ~ 100 MB of buffer capacity per port in network switches for effective ECN marking which is unreasonably high.</a:t>
            </a:r>
          </a:p>
          <a:p>
            <a:endParaRPr lang="en-US"/>
          </a:p>
          <a:p>
            <a:r>
              <a:rPr lang="en-US"/>
              <a:t>Also the significant difference between intra- and inter-DC RTTs create a huge gap between the frequency at which intra- and inter-DC flows receive congestion notifications and react to it. This creates fairness issues. To show this, we simulate eight large 1 GB flows (four in a local DC and in a remote datacenter) all going to the same destination in the local datacenter under two common practices for congestion control. In one, we use separate control loops for inter- and intra-DC flows. We use MPRDMA for intra-DC flows and BBR for inter-DC traffic. We observe that with different control loops there is no way to guarantee fair transmission. We also simulate Gemini, a recently proposed transport protocol which provides a unified control loop for inter and intra- DC traffic with guaranteed fairness. While guaranteeing fairness, Gemini experiences very slow convergence time to fairness longer than the flow’s completion times. This is due to the huge gap in congestion reaction granularities.</a:t>
            </a:r>
          </a:p>
        </p:txBody>
      </p:sp>
      <p:sp>
        <p:nvSpPr>
          <p:cNvPr id="4" name="Slide Number Placeholder 3"/>
          <p:cNvSpPr>
            <a:spLocks noGrp="1"/>
          </p:cNvSpPr>
          <p:nvPr>
            <p:ph type="sldNum" sz="quarter" idx="5"/>
          </p:nvPr>
        </p:nvSpPr>
        <p:spPr/>
        <p:txBody>
          <a:bodyPr/>
          <a:lstStyle/>
          <a:p>
            <a:fld id="{0ABB9430-6FF9-4848-AF7C-A025729A1C56}" type="slidenum">
              <a:rPr lang="en-US" smtClean="0"/>
              <a:t>5</a:t>
            </a:fld>
            <a:endParaRPr lang="en-US"/>
          </a:p>
        </p:txBody>
      </p:sp>
    </p:spTree>
    <p:extLst>
      <p:ext uri="{BB962C8B-B14F-4D97-AF65-F5344CB8AC3E}">
        <p14:creationId xmlns:p14="http://schemas.microsoft.com/office/powerpoint/2010/main" val="3022667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a:p>
          <a:p>
            <a:r>
              <a:rPr lang="en-US"/>
              <a:t>This huge gap between inter- and intra-DC RTTs directly affects traffic characteristics. Specifically, in this figure, we highlight the portion of the message transmission time that is dedicated to the propagation delay across different message sizes and intra- and inter-DC RTTs. Here we see that as we increase the message size, the intra-DC transmission quickly becomes bound by the transmission capacity (or throughput) rather than the propagation delay. Specifically, for messages larger than 2 MB, link propagation delay plays less than 50% role in the total message transmission latency. For messages larger than 128 MB, the contribution of propagation delay almost reaches 0.</a:t>
            </a:r>
          </a:p>
          <a:p>
            <a:endParaRPr lang="en-US"/>
          </a:p>
          <a:p>
            <a:r>
              <a:rPr lang="en-US"/>
              <a:t>Meanwhile, things are much different for inter-DC traffic. Unlike intra-datacenter traffic, inter-DC transmission are hugely bound by the link propagation delay due to millisecond-scale RTTs. Specifically, with 20ms inter-DC RTT, message transmission stays latency bound as long as messages are smaller than 1 GB which is 512x larger than the threshold where intra-DC messages become throughput bound.</a:t>
            </a:r>
          </a:p>
          <a:p>
            <a:endParaRPr lang="en-US"/>
          </a:p>
          <a:p>
            <a:r>
              <a:rPr lang="en-US"/>
              <a:t>This huge gap plus the fact that inter- and intra-DC traffic co-exist inside datacenters create challenges for efficiently handling both inter- and intra-DC traffic. Specifically, inter-DC flows are quite vulnerable to packet loss as the loss notification and recovery would take a long time. For instance, our measurements across two production datacenters show that packet losses create at least 65ms extra delay as the inter-DC RTT is 65ms.</a:t>
            </a:r>
          </a:p>
          <a:p>
            <a:endParaRPr lang="en-US"/>
          </a:p>
          <a:p>
            <a:r>
              <a:rPr lang="en-US"/>
              <a:t>Also, unlike intra-DC workloads, there exists a significant mismatch between typical DC switch buffer sizes and the BDP of inter-DC flows which hinders efficient congestion management. For instance, congestion control protocols such as DCTCP typically set the ECN marking threshold based on the typical flow BDP. Considering 10ms inter-DC RTT, we would need ~ 100 MB of buffer capacity per port in network switches for effective ECN marking which is unreasonably high.</a:t>
            </a:r>
          </a:p>
          <a:p>
            <a:endParaRPr lang="en-US"/>
          </a:p>
          <a:p>
            <a:r>
              <a:rPr lang="en-US"/>
              <a:t>Also the significant difference between intra- and inter-DC RTTs create a huge gap between the frequency at which intra- and inter-DC flows receive congestion notifications and react to it. This creates fairness issues. To show this, we simulate eight large 1 GB flows (four in a local DC and in a remote datacenter) all going to the same destination in the local datacenter under two common practices for congestion control. In one, we use separate control loops for inter- and intra-DC flows. We use MPRDMA for intra-DC flows and BBR for inter-DC traffic. We observe that with different control loops there is no way to guarantee fair transmission. We also simulate Gemini, a recently proposed transport protocol which provides a unified control loop for inter and intra- DC traffic with guaranteed fairness. While guaranteeing fairness, Gemini experiences very slow convergence time to fairness longer than the flow’s completion times. This is due to the huge gap in congestion reaction granularities.</a:t>
            </a:r>
          </a:p>
        </p:txBody>
      </p:sp>
      <p:sp>
        <p:nvSpPr>
          <p:cNvPr id="4" name="Slide Number Placeholder 3"/>
          <p:cNvSpPr>
            <a:spLocks noGrp="1"/>
          </p:cNvSpPr>
          <p:nvPr>
            <p:ph type="sldNum" sz="quarter" idx="5"/>
          </p:nvPr>
        </p:nvSpPr>
        <p:spPr/>
        <p:txBody>
          <a:bodyPr/>
          <a:lstStyle/>
          <a:p>
            <a:fld id="{0ABB9430-6FF9-4848-AF7C-A025729A1C56}" type="slidenum">
              <a:rPr lang="en-US" smtClean="0"/>
              <a:t>5</a:t>
            </a:fld>
            <a:endParaRPr lang="en-US"/>
          </a:p>
        </p:txBody>
      </p:sp>
    </p:spTree>
    <p:extLst>
      <p:ext uri="{BB962C8B-B14F-4D97-AF65-F5344CB8AC3E}">
        <p14:creationId xmlns:p14="http://schemas.microsoft.com/office/powerpoint/2010/main" val="302266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design uno, a system with a unified logic for inter- and intra-DC traffic to address these challenges. To efficiently handle throughput bound traffic for which effective congestion control plays a key role, we design </a:t>
            </a:r>
            <a:r>
              <a:rPr lang="en-US" err="1"/>
              <a:t>UnoCC</a:t>
            </a:r>
            <a:r>
              <a:rPr lang="en-US"/>
              <a:t>, a congestion control module that provides fair data transmission and resolves BDP buffer size mismatch using virtual queues called phantom queues. To address the slow loss recovery challenge for latency bound traffic, we also propose </a:t>
            </a:r>
            <a:r>
              <a:rPr lang="en-US" err="1"/>
              <a:t>UnoRC</a:t>
            </a:r>
            <a:r>
              <a:rPr lang="en-US"/>
              <a:t>, a reliable connectivity module that uses erasure coding and load balancing to avoid the extra delay imposed by packet loss. Together these modules create Uno’s design. We will next discuss the details of each of these modules.</a:t>
            </a:r>
          </a:p>
        </p:txBody>
      </p:sp>
      <p:sp>
        <p:nvSpPr>
          <p:cNvPr id="4" name="Slide Number Placeholder 3"/>
          <p:cNvSpPr>
            <a:spLocks noGrp="1"/>
          </p:cNvSpPr>
          <p:nvPr>
            <p:ph type="sldNum" sz="quarter" idx="5"/>
          </p:nvPr>
        </p:nvSpPr>
        <p:spPr/>
        <p:txBody>
          <a:bodyPr/>
          <a:lstStyle/>
          <a:p>
            <a:fld id="{0ABB9430-6FF9-4848-AF7C-A025729A1C56}" type="slidenum">
              <a:rPr lang="en-US" smtClean="0"/>
              <a:t>6</a:t>
            </a:fld>
            <a:endParaRPr lang="en-US"/>
          </a:p>
        </p:txBody>
      </p:sp>
    </p:spTree>
    <p:extLst>
      <p:ext uri="{BB962C8B-B14F-4D97-AF65-F5344CB8AC3E}">
        <p14:creationId xmlns:p14="http://schemas.microsoft.com/office/powerpoint/2010/main" val="361005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design of </a:t>
            </a:r>
            <a:r>
              <a:rPr lang="en-US" err="1"/>
              <a:t>UnoCC</a:t>
            </a:r>
            <a:r>
              <a:rPr lang="en-US"/>
              <a:t> addresses two problems: BDP and buffer size mismatch for inter-DC traffic which prevents effective ECN marking and also the fairness issue.</a:t>
            </a:r>
          </a:p>
          <a:p>
            <a:endParaRPr lang="en-US"/>
          </a:p>
          <a:p>
            <a:r>
              <a:rPr lang="en-US" b="0"/>
              <a:t>To address the first challenge, </a:t>
            </a:r>
            <a:r>
              <a:rPr lang="en-US" b="0" err="1"/>
              <a:t>UnoCC</a:t>
            </a:r>
            <a:r>
              <a:rPr lang="en-US" b="0"/>
              <a:t> uses the phantom queues to perform ECN marking. Phantom queues are virtual queues of arbitrary sizes and drain rates. Using phantom queues has the following benefits:</a:t>
            </a:r>
          </a:p>
          <a:p>
            <a:endParaRPr lang="en-US" b="0"/>
          </a:p>
          <a:p>
            <a:pPr marL="228600" indent="-228600">
              <a:buAutoNum type="arabicParenR"/>
            </a:pPr>
            <a:r>
              <a:rPr lang="en-US" b="0"/>
              <a:t>While physical queues are typically shallow with a fixed size, the arbitrary size of phantom queues helps us better assess the degree of congestion for large BDPs.</a:t>
            </a:r>
          </a:p>
          <a:p>
            <a:pPr marL="228600" indent="-228600">
              <a:buAutoNum type="arabicParenR"/>
            </a:pPr>
            <a:endParaRPr lang="en-US" b="0"/>
          </a:p>
          <a:p>
            <a:pPr marL="228600" indent="-228600">
              <a:buAutoNum type="arabicParenR"/>
            </a:pPr>
            <a:r>
              <a:rPr lang="en-US" b="0"/>
              <a:t>The drain rate of phantom queues is typically slightly lower than physical queues (for instance in our experiments the drain rate of phantom queues is set to 90% of physical queues). This provides early congestion detection. Also, using phantom queues with appropriate drain rates, we can ensure that the physical queues remain lightly occupied while network is fully utilized.</a:t>
            </a:r>
          </a:p>
          <a:p>
            <a:pPr marL="228600" indent="-228600">
              <a:buAutoNum type="arabicParenR"/>
            </a:pPr>
            <a:r>
              <a:rPr lang="en-US" b="0"/>
              <a:t>Lastly, phantom queues are easily implementable using counters. The counter increases upon enqueueing a packet and decreases at a constant rate.</a:t>
            </a:r>
          </a:p>
          <a:p>
            <a:pPr marL="228600" indent="-228600">
              <a:buAutoNum type="arabicParenR"/>
            </a:pPr>
            <a:endParaRPr lang="en-US" b="0"/>
          </a:p>
          <a:p>
            <a:pPr marL="0" indent="0">
              <a:buNone/>
            </a:pPr>
            <a:r>
              <a:rPr lang="en-US" b="0"/>
              <a:t>Overall, using phantom queues, </a:t>
            </a:r>
            <a:r>
              <a:rPr lang="en-US" b="0" err="1"/>
              <a:t>UnoCC</a:t>
            </a:r>
            <a:r>
              <a:rPr lang="en-US" b="0"/>
              <a:t> resolves the BDP / buffer size mismatch</a:t>
            </a:r>
          </a:p>
        </p:txBody>
      </p:sp>
      <p:sp>
        <p:nvSpPr>
          <p:cNvPr id="4" name="Slide Number Placeholder 3"/>
          <p:cNvSpPr>
            <a:spLocks noGrp="1"/>
          </p:cNvSpPr>
          <p:nvPr>
            <p:ph type="sldNum" sz="quarter" idx="5"/>
          </p:nvPr>
        </p:nvSpPr>
        <p:spPr/>
        <p:txBody>
          <a:bodyPr/>
          <a:lstStyle/>
          <a:p>
            <a:fld id="{0ABB9430-6FF9-4848-AF7C-A025729A1C56}" type="slidenum">
              <a:rPr lang="en-US" smtClean="0"/>
              <a:t>7</a:t>
            </a:fld>
            <a:endParaRPr lang="en-US"/>
          </a:p>
        </p:txBody>
      </p:sp>
    </p:spTree>
    <p:extLst>
      <p:ext uri="{BB962C8B-B14F-4D97-AF65-F5344CB8AC3E}">
        <p14:creationId xmlns:p14="http://schemas.microsoft.com/office/powerpoint/2010/main" val="183692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better highlight the impact of phantom queues, we generate periodic RPC messages alongside eight long-lived flows. This picture shows the queue occupancy of a port without phantom queues. We can clearly see the queue occupancy fluctuations. With phantom queues however, we see that the physical queue remains almost empty. Also, we observe that with appropriate drain rates (90% of link bandwidth in this example), phantom queues do not cause network underutilization as the FCTs improve with phantom queues. For instance, the 99’th percentile FCT improves by 8.8x with phantom queues.</a:t>
            </a:r>
          </a:p>
        </p:txBody>
      </p:sp>
      <p:sp>
        <p:nvSpPr>
          <p:cNvPr id="4" name="Slide Number Placeholder 3"/>
          <p:cNvSpPr>
            <a:spLocks noGrp="1"/>
          </p:cNvSpPr>
          <p:nvPr>
            <p:ph type="sldNum" sz="quarter" idx="5"/>
          </p:nvPr>
        </p:nvSpPr>
        <p:spPr/>
        <p:txBody>
          <a:bodyPr/>
          <a:lstStyle/>
          <a:p>
            <a:fld id="{0ABB9430-6FF9-4848-AF7C-A025729A1C56}" type="slidenum">
              <a:rPr lang="en-US" smtClean="0"/>
              <a:t>8</a:t>
            </a:fld>
            <a:endParaRPr lang="en-US"/>
          </a:p>
        </p:txBody>
      </p:sp>
    </p:spTree>
    <p:extLst>
      <p:ext uri="{BB962C8B-B14F-4D97-AF65-F5344CB8AC3E}">
        <p14:creationId xmlns:p14="http://schemas.microsoft.com/office/powerpoint/2010/main" val="271462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Regarding the fairness issue, in the Gemini paper, it is shown proven that we can guarantee fairness using Additive Increase Multiplicative Decrease rate adjustment. However, as we have shown earlier, the convergence to fairness happens quite slowly due to the huge gap in the congestion detection and reaction granularity of intra- and inter-DC traffic. Specifically, consider one inter-DC flow and one intra-DC flow that compete over the same link and experience the same degree of congestion.</a:t>
            </a:r>
          </a:p>
        </p:txBody>
      </p:sp>
      <p:sp>
        <p:nvSpPr>
          <p:cNvPr id="4" name="Slide Number Placeholder 3"/>
          <p:cNvSpPr>
            <a:spLocks noGrp="1"/>
          </p:cNvSpPr>
          <p:nvPr>
            <p:ph type="sldNum" sz="quarter" idx="5"/>
          </p:nvPr>
        </p:nvSpPr>
        <p:spPr/>
        <p:txBody>
          <a:bodyPr/>
          <a:lstStyle/>
          <a:p>
            <a:fld id="{0ABB9430-6FF9-4848-AF7C-A025729A1C56}" type="slidenum">
              <a:rPr lang="en-US" smtClean="0"/>
              <a:t>9</a:t>
            </a:fld>
            <a:endParaRPr lang="en-US"/>
          </a:p>
        </p:txBody>
      </p:sp>
    </p:spTree>
    <p:extLst>
      <p:ext uri="{BB962C8B-B14F-4D97-AF65-F5344CB8AC3E}">
        <p14:creationId xmlns:p14="http://schemas.microsoft.com/office/powerpoint/2010/main" val="416539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marked packets cover almost two RTTs in the intra-DC flow, it is only a small portion of the inter-DC RTT. This creates two problems:</a:t>
            </a:r>
          </a:p>
          <a:p>
            <a:endParaRPr lang="en-US"/>
          </a:p>
          <a:p>
            <a:pPr marL="228600" indent="-228600">
              <a:buAutoNum type="arabicParenR"/>
            </a:pPr>
            <a:r>
              <a:rPr lang="en-US"/>
              <a:t>inter- and intra-DC traffic react to congestion at different frequencies, prolonging the convergence time.</a:t>
            </a:r>
          </a:p>
          <a:p>
            <a:pPr marL="0" indent="0">
              <a:buNone/>
            </a:pPr>
            <a:r>
              <a:rPr lang="en-US"/>
              <a:t>and</a:t>
            </a:r>
          </a:p>
          <a:p>
            <a:pPr marL="0" indent="0">
              <a:buNone/>
            </a:pPr>
            <a:r>
              <a:rPr lang="en-US"/>
              <a:t>2) Since same degree of congestion is captured differently across inter- and intra-DC flows, the fairness convergence time becomes very sensitive to the appropriate configuration of the rate reduction constant. In particular, these multiplicative decrease constants must be scaled so that the same number of ECN marked packets relatively result in the same degree of rate reduction across all flows.</a:t>
            </a:r>
          </a:p>
          <a:p>
            <a:pPr marL="228600" indent="-228600">
              <a:buAutoNum type="arabicParenR"/>
            </a:pPr>
            <a:endParaRPr lang="en-US"/>
          </a:p>
        </p:txBody>
      </p:sp>
      <p:sp>
        <p:nvSpPr>
          <p:cNvPr id="4" name="Slide Number Placeholder 3"/>
          <p:cNvSpPr>
            <a:spLocks noGrp="1"/>
          </p:cNvSpPr>
          <p:nvPr>
            <p:ph type="sldNum" sz="quarter" idx="5"/>
          </p:nvPr>
        </p:nvSpPr>
        <p:spPr/>
        <p:txBody>
          <a:bodyPr/>
          <a:lstStyle/>
          <a:p>
            <a:fld id="{0ABB9430-6FF9-4848-AF7C-A025729A1C56}" type="slidenum">
              <a:rPr lang="en-US" smtClean="0"/>
              <a:t>10</a:t>
            </a:fld>
            <a:endParaRPr lang="en-US"/>
          </a:p>
        </p:txBody>
      </p:sp>
    </p:spTree>
    <p:extLst>
      <p:ext uri="{BB962C8B-B14F-4D97-AF65-F5344CB8AC3E}">
        <p14:creationId xmlns:p14="http://schemas.microsoft.com/office/powerpoint/2010/main" val="35818149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0.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9.emf"/><Relationship Id="rId10" Type="http://schemas.openxmlformats.org/officeDocument/2006/relationships/image" Target="../media/image110.png"/><Relationship Id="rId4" Type="http://schemas.openxmlformats.org/officeDocument/2006/relationships/image" Target="../media/image1.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0.xml.rels><?xml version="1.0" encoding="UTF-8" standalone="yes"?>
<Relationships xmlns="http://schemas.openxmlformats.org/package/2006/relationships"><Relationship Id="rId3" Type="http://schemas.openxmlformats.org/officeDocument/2006/relationships/image" Target="file:////Users/toddszymanski/Documents/01%20Work/SC25/ppt/presenter%20ppt/4x/sc25_presenter_title@4x.png" TargetMode="External"/><Relationship Id="rId2" Type="http://schemas.openxmlformats.org/officeDocument/2006/relationships/image" Target="../media/image150.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40343" y="1035273"/>
            <a:ext cx="11328397" cy="465726"/>
          </a:xfrm>
          <a:noFill/>
          <a:ln>
            <a:noFill/>
          </a:ln>
        </p:spPr>
        <p:txBody>
          <a:bodyPr lIns="144000" tIns="108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2" name="Titel 1"/>
          <p:cNvSpPr>
            <a:spLocks noGrp="1"/>
          </p:cNvSpPr>
          <p:nvPr>
            <p:ph type="ctrTitle"/>
          </p:nvPr>
        </p:nvSpPr>
        <p:spPr>
          <a:xfrm>
            <a:off x="407368" y="667503"/>
            <a:ext cx="11328399" cy="960809"/>
          </a:xfrm>
          <a:prstGeom prst="rect">
            <a:avLst/>
          </a:prstGeom>
          <a:noFill/>
        </p:spPr>
        <p:txBody>
          <a:bodyPr wrap="square" lIns="144000" tIns="0" anchor="t" anchorCtr="0"/>
          <a:lstStyle>
            <a:lvl1pPr>
              <a:lnSpc>
                <a:spcPct val="100000"/>
              </a:lnSpc>
              <a:spcBef>
                <a:spcPts val="0"/>
              </a:spcBef>
              <a:defRPr sz="2800"/>
            </a:lvl1pPr>
          </a:lstStyle>
          <a:p>
            <a:r>
              <a:rPr lang="en-US"/>
              <a:t>Click to edit Master title style</a:t>
            </a:r>
            <a:endParaRPr lang="de-DE"/>
          </a:p>
        </p:txBody>
      </p:sp>
      <p:pic>
        <p:nvPicPr>
          <p:cNvPr id="8" name="Picture 7"/>
          <p:cNvPicPr>
            <a:picLocks noChangeAspect="1"/>
          </p:cNvPicPr>
          <p:nvPr userDrawn="1"/>
        </p:nvPicPr>
        <p:blipFill>
          <a:blip r:embed="rId3"/>
          <a:stretch>
            <a:fillRect/>
          </a:stretch>
        </p:blipFill>
        <p:spPr>
          <a:xfrm>
            <a:off x="227348" y="4545124"/>
            <a:ext cx="6208046" cy="280831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6DFF6B83-84EE-4D44-EAE4-EF46E73BD38B}"/>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pic>
        <p:nvPicPr>
          <p:cNvPr id="5" name="Picture 4">
            <a:extLst>
              <a:ext uri="{FF2B5EF4-FFF2-40B4-BE49-F238E27FC236}">
                <a16:creationId xmlns:a16="http://schemas.microsoft.com/office/drawing/2014/main" id="{3A077901-0457-22FD-5E7B-C944F3F5F2FF}"/>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sp>
        <p:nvSpPr>
          <p:cNvPr id="9" name="TextBox 8">
            <a:extLst>
              <a:ext uri="{FF2B5EF4-FFF2-40B4-BE49-F238E27FC236}">
                <a16:creationId xmlns:a16="http://schemas.microsoft.com/office/drawing/2014/main" id="{CB67BC38-76B4-6CB8-745C-FA62715DE965}"/>
              </a:ext>
            </a:extLst>
          </p:cNvPr>
          <p:cNvSpPr txBox="1"/>
          <p:nvPr userDrawn="1"/>
        </p:nvSpPr>
        <p:spPr>
          <a:xfrm>
            <a:off x="720692" y="291572"/>
            <a:ext cx="740907" cy="230832"/>
          </a:xfrm>
          <a:prstGeom prst="rect">
            <a:avLst/>
          </a:prstGeom>
          <a:noFill/>
        </p:spPr>
        <p:txBody>
          <a:bodyPr wrap="none" rtlCol="0">
            <a:spAutoFit/>
          </a:bodyPr>
          <a:lstStyle/>
          <a:p>
            <a:pPr algn="r"/>
            <a:r>
              <a:rPr lang="en-US" sz="900" b="1" i="1">
                <a:solidFill>
                  <a:schemeClr val="bg1">
                    <a:lumMod val="95000"/>
                  </a:schemeClr>
                </a:solidFill>
              </a:rPr>
              <a:t>spcl.ethz.ch</a:t>
            </a:r>
          </a:p>
        </p:txBody>
      </p:sp>
      <p:pic>
        <p:nvPicPr>
          <p:cNvPr id="17" name="Picture 16">
            <a:extLst>
              <a:ext uri="{FF2B5EF4-FFF2-40B4-BE49-F238E27FC236}">
                <a16:creationId xmlns:a16="http://schemas.microsoft.com/office/drawing/2014/main" id="{70982451-96D6-0ECF-FBC9-B775883167EE}"/>
              </a:ext>
            </a:extLst>
          </p:cNvPr>
          <p:cNvPicPr>
            <a:picLocks noChangeAspect="1"/>
          </p:cNvPicPr>
          <p:nvPr userDrawn="1"/>
        </p:nvPicPr>
        <p:blipFill>
          <a:blip r:embed="rId5"/>
          <a:stretch>
            <a:fillRect/>
          </a:stretch>
        </p:blipFill>
        <p:spPr>
          <a:xfrm>
            <a:off x="144180" y="-99432"/>
            <a:ext cx="1782311" cy="648112"/>
          </a:xfrm>
          <a:prstGeom prst="rect">
            <a:avLst/>
          </a:prstGeom>
        </p:spPr>
      </p:pic>
      <p:grpSp>
        <p:nvGrpSpPr>
          <p:cNvPr id="12" name="Group 11">
            <a:extLst>
              <a:ext uri="{FF2B5EF4-FFF2-40B4-BE49-F238E27FC236}">
                <a16:creationId xmlns:a16="http://schemas.microsoft.com/office/drawing/2014/main" id="{9D7A3198-0796-1EAE-368E-9847DB848EC5}"/>
              </a:ext>
            </a:extLst>
          </p:cNvPr>
          <p:cNvGrpSpPr/>
          <p:nvPr userDrawn="1"/>
        </p:nvGrpSpPr>
        <p:grpSpPr>
          <a:xfrm>
            <a:off x="2010380" y="33474"/>
            <a:ext cx="845260" cy="406204"/>
            <a:chOff x="9787244" y="44624"/>
            <a:chExt cx="845260" cy="406204"/>
          </a:xfrm>
        </p:grpSpPr>
        <p:pic>
          <p:nvPicPr>
            <p:cNvPr id="13" name="Picture 2" descr="X:\pubs\2013\einfuehrungsvorlesung\twitter-bird-dark-bgs.png">
              <a:extLst>
                <a:ext uri="{FF2B5EF4-FFF2-40B4-BE49-F238E27FC236}">
                  <a16:creationId xmlns:a16="http://schemas.microsoft.com/office/drawing/2014/main" id="{29ECF485-428A-DF1C-74A8-1FFFD5F77000}"/>
                </a:ext>
              </a:extLst>
            </p:cNvPr>
            <p:cNvPicPr>
              <a:picLocks noChangeAspect="1" noChangeArrowheads="1"/>
            </p:cNvPicPr>
            <p:nvPr userDrawn="1"/>
          </p:nvPicPr>
          <p:blipFill>
            <a:blip r:embed="rId6" cstate="print"/>
            <a:srcRect/>
            <a:stretch>
              <a:fillRect/>
            </a:stretch>
          </p:blipFill>
          <p:spPr bwMode="auto">
            <a:xfrm>
              <a:off x="9787244" y="194796"/>
              <a:ext cx="256032" cy="256032"/>
            </a:xfrm>
            <a:prstGeom prst="rect">
              <a:avLst/>
            </a:prstGeom>
            <a:noFill/>
          </p:spPr>
        </p:pic>
        <p:sp>
          <p:nvSpPr>
            <p:cNvPr id="18" name="TextBox 17">
              <a:extLst>
                <a:ext uri="{FF2B5EF4-FFF2-40B4-BE49-F238E27FC236}">
                  <a16:creationId xmlns:a16="http://schemas.microsoft.com/office/drawing/2014/main" id="{2391CAD3-4C61-B0C4-345C-1313FEF17F3A}"/>
                </a:ext>
              </a:extLst>
            </p:cNvPr>
            <p:cNvSpPr txBox="1"/>
            <p:nvPr userDrawn="1"/>
          </p:nvSpPr>
          <p:spPr>
            <a:xfrm>
              <a:off x="9867551" y="201159"/>
              <a:ext cx="764953" cy="230832"/>
            </a:xfrm>
            <a:prstGeom prst="rect">
              <a:avLst/>
            </a:prstGeom>
            <a:noFill/>
          </p:spPr>
          <p:txBody>
            <a:bodyPr wrap="none" rtlCol="0">
              <a:spAutoFit/>
            </a:bodyPr>
            <a:lstStyle/>
            <a:p>
              <a:pPr algn="r"/>
              <a:r>
                <a:rPr lang="en-US" sz="900" b="1" i="1">
                  <a:solidFill>
                    <a:schemeClr val="bg1">
                      <a:lumMod val="95000"/>
                    </a:schemeClr>
                  </a:solidFill>
                </a:rPr>
                <a:t>@spcl_eth</a:t>
              </a:r>
            </a:p>
          </p:txBody>
        </p:sp>
        <p:pic>
          <p:nvPicPr>
            <p:cNvPr id="19" name="Picture 18">
              <a:extLst>
                <a:ext uri="{FF2B5EF4-FFF2-40B4-BE49-F238E27FC236}">
                  <a16:creationId xmlns:a16="http://schemas.microsoft.com/office/drawing/2014/main" id="{73A547B7-5700-74E3-09F6-FF92C1C48F9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18788" y="90275"/>
              <a:ext cx="192943" cy="136025"/>
            </a:xfrm>
            <a:prstGeom prst="rect">
              <a:avLst/>
            </a:prstGeom>
          </p:spPr>
        </p:pic>
        <p:sp>
          <p:nvSpPr>
            <p:cNvPr id="20" name="TextBox 19">
              <a:extLst>
                <a:ext uri="{FF2B5EF4-FFF2-40B4-BE49-F238E27FC236}">
                  <a16:creationId xmlns:a16="http://schemas.microsoft.com/office/drawing/2014/main" id="{429C1E8D-E509-690E-C7EF-9BA111775732}"/>
                </a:ext>
              </a:extLst>
            </p:cNvPr>
            <p:cNvSpPr txBox="1"/>
            <p:nvPr userDrawn="1"/>
          </p:nvSpPr>
          <p:spPr>
            <a:xfrm>
              <a:off x="9953631" y="44624"/>
              <a:ext cx="471603" cy="230832"/>
            </a:xfrm>
            <a:prstGeom prst="rect">
              <a:avLst/>
            </a:prstGeom>
            <a:noFill/>
          </p:spPr>
          <p:txBody>
            <a:bodyPr wrap="none" rtlCol="0">
              <a:spAutoFit/>
            </a:bodyPr>
            <a:lstStyle/>
            <a:p>
              <a:pPr algn="r"/>
              <a:r>
                <a:rPr lang="en-US" sz="900" b="1" i="1">
                  <a:solidFill>
                    <a:schemeClr val="bg1">
                      <a:lumMod val="95000"/>
                    </a:schemeClr>
                  </a:solidFill>
                </a:rPr>
                <a:t>@</a:t>
              </a:r>
              <a:r>
                <a:rPr lang="en-US" sz="900" b="1" i="1" err="1">
                  <a:solidFill>
                    <a:schemeClr val="bg1">
                      <a:lumMod val="95000"/>
                    </a:schemeClr>
                  </a:solidFill>
                </a:rPr>
                <a:t>spcl</a:t>
              </a:r>
              <a:endParaRPr lang="en-US" sz="900" b="1" i="1">
                <a:solidFill>
                  <a:schemeClr val="bg1">
                    <a:lumMod val="95000"/>
                  </a:schemeClr>
                </a:solidFill>
              </a:endParaRPr>
            </a:p>
          </p:txBody>
        </p:sp>
      </p:grpSp>
      <p:pic>
        <p:nvPicPr>
          <p:cNvPr id="6" name="Picture 5" descr="JHU Logo and Seal [Johns Hopkins University] Download Vector">
            <a:extLst>
              <a:ext uri="{FF2B5EF4-FFF2-40B4-BE49-F238E27FC236}">
                <a16:creationId xmlns:a16="http://schemas.microsoft.com/office/drawing/2014/main" id="{B0D26546-E1D9-00DB-AD35-63B7D0509725}"/>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r="86066" b="-7414"/>
          <a:stretch>
            <a:fillRect/>
          </a:stretch>
        </p:blipFill>
        <p:spPr bwMode="auto">
          <a:xfrm>
            <a:off x="10164082" y="69805"/>
            <a:ext cx="253327" cy="327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background with grey text&#10;&#10;Description automatically generated">
            <a:extLst>
              <a:ext uri="{FF2B5EF4-FFF2-40B4-BE49-F238E27FC236}">
                <a16:creationId xmlns:a16="http://schemas.microsoft.com/office/drawing/2014/main" id="{F47BD22C-6028-C3F9-DABD-0742593D3886}"/>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r="75462"/>
          <a:stretch>
            <a:fillRect/>
          </a:stretch>
        </p:blipFill>
        <p:spPr>
          <a:xfrm>
            <a:off x="10590357" y="-147159"/>
            <a:ext cx="316096" cy="724615"/>
          </a:xfrm>
          <a:prstGeom prst="rect">
            <a:avLst/>
          </a:prstGeom>
        </p:spPr>
      </p:pic>
      <p:pic>
        <p:nvPicPr>
          <p:cNvPr id="11" name="Picture 10" descr="A close up of a logo&#10;&#10;Description automatically generated">
            <a:extLst>
              <a:ext uri="{FF2B5EF4-FFF2-40B4-BE49-F238E27FC236}">
                <a16:creationId xmlns:a16="http://schemas.microsoft.com/office/drawing/2014/main" id="{2B6B9372-E75A-D722-6C98-39BAAD93D7E4}"/>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t="-4420" r="75462"/>
          <a:stretch>
            <a:fillRect/>
          </a:stretch>
        </p:blipFill>
        <p:spPr>
          <a:xfrm>
            <a:off x="11003860" y="16177"/>
            <a:ext cx="316096" cy="404664"/>
          </a:xfrm>
          <a:prstGeom prst="rect">
            <a:avLst/>
          </a:prstGeom>
        </p:spPr>
      </p:pic>
      <p:pic>
        <p:nvPicPr>
          <p:cNvPr id="14" name="Picture 13" descr="A logo with a plaid pattern&#10;&#10;Description automatically generated">
            <a:extLst>
              <a:ext uri="{FF2B5EF4-FFF2-40B4-BE49-F238E27FC236}">
                <a16:creationId xmlns:a16="http://schemas.microsoft.com/office/drawing/2014/main" id="{714DBE55-6B03-0EEE-A53C-CDF262065F1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64381" y="34116"/>
            <a:ext cx="688404" cy="387227"/>
          </a:xfrm>
          <a:prstGeom prst="rect">
            <a:avLst/>
          </a:prstGeom>
        </p:spPr>
      </p:pic>
      <p:pic>
        <p:nvPicPr>
          <p:cNvPr id="15" name="Bild 18" descr="g_eth_logo_kurz_neg_Schutzraum.eps">
            <a:extLst>
              <a:ext uri="{FF2B5EF4-FFF2-40B4-BE49-F238E27FC236}">
                <a16:creationId xmlns:a16="http://schemas.microsoft.com/office/drawing/2014/main" id="{09981A9F-F804-6091-3A86-A4D38D051D4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70041" y="116459"/>
            <a:ext cx="1210026" cy="197381"/>
          </a:xfrm>
          <a:prstGeom prst="rect">
            <a:avLst/>
          </a:prstGeom>
        </p:spPr>
      </p:pic>
      <p:grpSp>
        <p:nvGrpSpPr>
          <p:cNvPr id="16" name="Group 15">
            <a:extLst>
              <a:ext uri="{FF2B5EF4-FFF2-40B4-BE49-F238E27FC236}">
                <a16:creationId xmlns:a16="http://schemas.microsoft.com/office/drawing/2014/main" id="{2FA9299D-A1CC-6C93-F119-D9F85CBE9A87}"/>
              </a:ext>
            </a:extLst>
          </p:cNvPr>
          <p:cNvGrpSpPr/>
          <p:nvPr userDrawn="1"/>
        </p:nvGrpSpPr>
        <p:grpSpPr>
          <a:xfrm>
            <a:off x="7731780" y="87279"/>
            <a:ext cx="911893" cy="255395"/>
            <a:chOff x="1947787" y="79337"/>
            <a:chExt cx="1051870" cy="294599"/>
          </a:xfrm>
        </p:grpSpPr>
        <p:pic>
          <p:nvPicPr>
            <p:cNvPr id="24" name="Picture 23" descr="A black and white logo&#10;&#10;Description automatically generated">
              <a:extLst>
                <a:ext uri="{FF2B5EF4-FFF2-40B4-BE49-F238E27FC236}">
                  <a16:creationId xmlns:a16="http://schemas.microsoft.com/office/drawing/2014/main" id="{269D3FD0-32F8-E162-24DD-98719FE894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66421" y="90810"/>
              <a:ext cx="1033236" cy="278385"/>
            </a:xfrm>
            <a:prstGeom prst="rect">
              <a:avLst/>
            </a:prstGeom>
          </p:spPr>
        </p:pic>
        <p:pic>
          <p:nvPicPr>
            <p:cNvPr id="25" name="Graphic 24">
              <a:extLst>
                <a:ext uri="{FF2B5EF4-FFF2-40B4-BE49-F238E27FC236}">
                  <a16:creationId xmlns:a16="http://schemas.microsoft.com/office/drawing/2014/main" id="{CE57FFFF-55A9-BBBF-7DC7-2C8FFF4605A9}"/>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47787" y="79337"/>
              <a:ext cx="444313" cy="294599"/>
            </a:xfrm>
            <a:prstGeom prst="rect">
              <a:avLst/>
            </a:prstGeom>
          </p:spPr>
        </p:pic>
      </p:grpSp>
    </p:spTree>
    <p:extLst>
      <p:ext uri="{BB962C8B-B14F-4D97-AF65-F5344CB8AC3E}">
        <p14:creationId xmlns:p14="http://schemas.microsoft.com/office/powerpoint/2010/main" val="198072313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40343" y="1035273"/>
            <a:ext cx="11328397" cy="465726"/>
          </a:xfrm>
          <a:noFill/>
          <a:ln>
            <a:noFill/>
          </a:ln>
        </p:spPr>
        <p:txBody>
          <a:bodyPr lIns="144000" tIns="108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2" name="Titel 1"/>
          <p:cNvSpPr>
            <a:spLocks noGrp="1"/>
          </p:cNvSpPr>
          <p:nvPr>
            <p:ph type="ctrTitle"/>
          </p:nvPr>
        </p:nvSpPr>
        <p:spPr>
          <a:xfrm>
            <a:off x="407368" y="667503"/>
            <a:ext cx="11328399" cy="960809"/>
          </a:xfrm>
          <a:prstGeom prst="rect">
            <a:avLst/>
          </a:prstGeom>
          <a:noFill/>
        </p:spPr>
        <p:txBody>
          <a:bodyPr wrap="square" lIns="144000" tIns="0" anchor="t" anchorCtr="0"/>
          <a:lstStyle>
            <a:lvl1pPr>
              <a:lnSpc>
                <a:spcPct val="100000"/>
              </a:lnSpc>
              <a:spcBef>
                <a:spcPts val="0"/>
              </a:spcBef>
              <a:defRPr sz="2800"/>
            </a:lvl1pPr>
          </a:lstStyle>
          <a:p>
            <a:r>
              <a:rPr lang="en-US"/>
              <a:t>Click to edit Master title style</a:t>
            </a:r>
            <a:endParaRPr lang="de-DE"/>
          </a:p>
        </p:txBody>
      </p:sp>
      <p:pic>
        <p:nvPicPr>
          <p:cNvPr id="8" name="Picture 7"/>
          <p:cNvPicPr>
            <a:picLocks noChangeAspect="1"/>
          </p:cNvPicPr>
          <p:nvPr userDrawn="1"/>
        </p:nvPicPr>
        <p:blipFill>
          <a:blip r:embed="rId3"/>
          <a:stretch>
            <a:fillRect/>
          </a:stretch>
        </p:blipFill>
        <p:spPr>
          <a:xfrm>
            <a:off x="227348" y="4545124"/>
            <a:ext cx="6208046" cy="280831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6DFF6B83-84EE-4D44-EAE4-EF46E73BD38B}"/>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pic>
        <p:nvPicPr>
          <p:cNvPr id="5" name="Picture 4">
            <a:extLst>
              <a:ext uri="{FF2B5EF4-FFF2-40B4-BE49-F238E27FC236}">
                <a16:creationId xmlns:a16="http://schemas.microsoft.com/office/drawing/2014/main" id="{3A077901-0457-22FD-5E7B-C944F3F5F2FF}"/>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pic>
        <p:nvPicPr>
          <p:cNvPr id="7" name="Bild 18" descr="g_eth_logo_kurz_neg_Schutzraum.eps">
            <a:extLst>
              <a:ext uri="{FF2B5EF4-FFF2-40B4-BE49-F238E27FC236}">
                <a16:creationId xmlns:a16="http://schemas.microsoft.com/office/drawing/2014/main" id="{6CC5E9AE-84A1-0D92-B6E5-5695216077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16768" y="116632"/>
            <a:ext cx="1331052" cy="217123"/>
          </a:xfrm>
          <a:prstGeom prst="rect">
            <a:avLst/>
          </a:prstGeom>
        </p:spPr>
      </p:pic>
      <p:sp>
        <p:nvSpPr>
          <p:cNvPr id="9" name="TextBox 8">
            <a:extLst>
              <a:ext uri="{FF2B5EF4-FFF2-40B4-BE49-F238E27FC236}">
                <a16:creationId xmlns:a16="http://schemas.microsoft.com/office/drawing/2014/main" id="{CB67BC38-76B4-6CB8-745C-FA62715DE965}"/>
              </a:ext>
            </a:extLst>
          </p:cNvPr>
          <p:cNvSpPr txBox="1"/>
          <p:nvPr userDrawn="1"/>
        </p:nvSpPr>
        <p:spPr>
          <a:xfrm>
            <a:off x="720692" y="291572"/>
            <a:ext cx="740907" cy="230832"/>
          </a:xfrm>
          <a:prstGeom prst="rect">
            <a:avLst/>
          </a:prstGeom>
          <a:noFill/>
        </p:spPr>
        <p:txBody>
          <a:bodyPr wrap="none" rtlCol="0">
            <a:spAutoFit/>
          </a:bodyPr>
          <a:lstStyle/>
          <a:p>
            <a:pPr algn="r"/>
            <a:r>
              <a:rPr lang="en-US" sz="900" b="1" i="1">
                <a:solidFill>
                  <a:schemeClr val="bg1">
                    <a:lumMod val="95000"/>
                  </a:schemeClr>
                </a:solidFill>
              </a:rPr>
              <a:t>spcl.ethz.ch</a:t>
            </a:r>
          </a:p>
        </p:txBody>
      </p:sp>
      <p:pic>
        <p:nvPicPr>
          <p:cNvPr id="17" name="Picture 16">
            <a:extLst>
              <a:ext uri="{FF2B5EF4-FFF2-40B4-BE49-F238E27FC236}">
                <a16:creationId xmlns:a16="http://schemas.microsoft.com/office/drawing/2014/main" id="{70982451-96D6-0ECF-FBC9-B775883167EE}"/>
              </a:ext>
            </a:extLst>
          </p:cNvPr>
          <p:cNvPicPr>
            <a:picLocks noChangeAspect="1"/>
          </p:cNvPicPr>
          <p:nvPr userDrawn="1"/>
        </p:nvPicPr>
        <p:blipFill>
          <a:blip r:embed="rId6"/>
          <a:stretch>
            <a:fillRect/>
          </a:stretch>
        </p:blipFill>
        <p:spPr>
          <a:xfrm>
            <a:off x="144180" y="-99432"/>
            <a:ext cx="1782311" cy="648112"/>
          </a:xfrm>
          <a:prstGeom prst="rect">
            <a:avLst/>
          </a:prstGeom>
        </p:spPr>
      </p:pic>
      <p:grpSp>
        <p:nvGrpSpPr>
          <p:cNvPr id="12" name="Group 11">
            <a:extLst>
              <a:ext uri="{FF2B5EF4-FFF2-40B4-BE49-F238E27FC236}">
                <a16:creationId xmlns:a16="http://schemas.microsoft.com/office/drawing/2014/main" id="{9D7A3198-0796-1EAE-368E-9847DB848EC5}"/>
              </a:ext>
            </a:extLst>
          </p:cNvPr>
          <p:cNvGrpSpPr/>
          <p:nvPr userDrawn="1"/>
        </p:nvGrpSpPr>
        <p:grpSpPr>
          <a:xfrm>
            <a:off x="2010380" y="33474"/>
            <a:ext cx="845260" cy="406204"/>
            <a:chOff x="9787244" y="44624"/>
            <a:chExt cx="845260" cy="406204"/>
          </a:xfrm>
        </p:grpSpPr>
        <p:pic>
          <p:nvPicPr>
            <p:cNvPr id="13" name="Picture 2" descr="X:\pubs\2013\einfuehrungsvorlesung\twitter-bird-dark-bgs.png">
              <a:extLst>
                <a:ext uri="{FF2B5EF4-FFF2-40B4-BE49-F238E27FC236}">
                  <a16:creationId xmlns:a16="http://schemas.microsoft.com/office/drawing/2014/main" id="{29ECF485-428A-DF1C-74A8-1FFFD5F77000}"/>
                </a:ext>
              </a:extLst>
            </p:cNvPr>
            <p:cNvPicPr>
              <a:picLocks noChangeAspect="1" noChangeArrowheads="1"/>
            </p:cNvPicPr>
            <p:nvPr userDrawn="1"/>
          </p:nvPicPr>
          <p:blipFill>
            <a:blip r:embed="rId7" cstate="print"/>
            <a:srcRect/>
            <a:stretch>
              <a:fillRect/>
            </a:stretch>
          </p:blipFill>
          <p:spPr bwMode="auto">
            <a:xfrm>
              <a:off x="9787244" y="194796"/>
              <a:ext cx="256032" cy="256032"/>
            </a:xfrm>
            <a:prstGeom prst="rect">
              <a:avLst/>
            </a:prstGeom>
            <a:noFill/>
          </p:spPr>
        </p:pic>
        <p:sp>
          <p:nvSpPr>
            <p:cNvPr id="18" name="TextBox 17">
              <a:extLst>
                <a:ext uri="{FF2B5EF4-FFF2-40B4-BE49-F238E27FC236}">
                  <a16:creationId xmlns:a16="http://schemas.microsoft.com/office/drawing/2014/main" id="{2391CAD3-4C61-B0C4-345C-1313FEF17F3A}"/>
                </a:ext>
              </a:extLst>
            </p:cNvPr>
            <p:cNvSpPr txBox="1"/>
            <p:nvPr userDrawn="1"/>
          </p:nvSpPr>
          <p:spPr>
            <a:xfrm>
              <a:off x="9867551" y="201159"/>
              <a:ext cx="764953" cy="230832"/>
            </a:xfrm>
            <a:prstGeom prst="rect">
              <a:avLst/>
            </a:prstGeom>
            <a:noFill/>
          </p:spPr>
          <p:txBody>
            <a:bodyPr wrap="none" rtlCol="0">
              <a:spAutoFit/>
            </a:bodyPr>
            <a:lstStyle/>
            <a:p>
              <a:pPr algn="r"/>
              <a:r>
                <a:rPr lang="en-US" sz="900" b="1" i="1">
                  <a:solidFill>
                    <a:schemeClr val="bg1">
                      <a:lumMod val="95000"/>
                    </a:schemeClr>
                  </a:solidFill>
                </a:rPr>
                <a:t>@spcl_eth</a:t>
              </a:r>
            </a:p>
          </p:txBody>
        </p:sp>
        <p:pic>
          <p:nvPicPr>
            <p:cNvPr id="19" name="Picture 18">
              <a:extLst>
                <a:ext uri="{FF2B5EF4-FFF2-40B4-BE49-F238E27FC236}">
                  <a16:creationId xmlns:a16="http://schemas.microsoft.com/office/drawing/2014/main" id="{73A547B7-5700-74E3-09F6-FF92C1C48F9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18788" y="90275"/>
              <a:ext cx="192943" cy="136025"/>
            </a:xfrm>
            <a:prstGeom prst="rect">
              <a:avLst/>
            </a:prstGeom>
          </p:spPr>
        </p:pic>
        <p:sp>
          <p:nvSpPr>
            <p:cNvPr id="20" name="TextBox 19">
              <a:extLst>
                <a:ext uri="{FF2B5EF4-FFF2-40B4-BE49-F238E27FC236}">
                  <a16:creationId xmlns:a16="http://schemas.microsoft.com/office/drawing/2014/main" id="{429C1E8D-E509-690E-C7EF-9BA111775732}"/>
                </a:ext>
              </a:extLst>
            </p:cNvPr>
            <p:cNvSpPr txBox="1"/>
            <p:nvPr userDrawn="1"/>
          </p:nvSpPr>
          <p:spPr>
            <a:xfrm>
              <a:off x="9953631" y="44624"/>
              <a:ext cx="471603" cy="230832"/>
            </a:xfrm>
            <a:prstGeom prst="rect">
              <a:avLst/>
            </a:prstGeom>
            <a:noFill/>
          </p:spPr>
          <p:txBody>
            <a:bodyPr wrap="none" rtlCol="0">
              <a:spAutoFit/>
            </a:bodyPr>
            <a:lstStyle/>
            <a:p>
              <a:pPr algn="r"/>
              <a:r>
                <a:rPr lang="en-US" sz="900" b="1" i="1">
                  <a:solidFill>
                    <a:schemeClr val="bg1">
                      <a:lumMod val="95000"/>
                    </a:schemeClr>
                  </a:solidFill>
                </a:rPr>
                <a:t>@</a:t>
              </a:r>
              <a:r>
                <a:rPr lang="en-US" sz="900" b="1" i="1" err="1">
                  <a:solidFill>
                    <a:schemeClr val="bg1">
                      <a:lumMod val="95000"/>
                    </a:schemeClr>
                  </a:solidFill>
                </a:rPr>
                <a:t>spcl</a:t>
              </a:r>
              <a:endParaRPr lang="en-US" sz="900" b="1" i="1">
                <a:solidFill>
                  <a:schemeClr val="bg1">
                    <a:lumMod val="95000"/>
                  </a:schemeClr>
                </a:solidFill>
              </a:endParaRPr>
            </a:p>
          </p:txBody>
        </p:sp>
      </p:grpSp>
      <p:grpSp>
        <p:nvGrpSpPr>
          <p:cNvPr id="21" name="Group 20">
            <a:extLst>
              <a:ext uri="{FF2B5EF4-FFF2-40B4-BE49-F238E27FC236}">
                <a16:creationId xmlns:a16="http://schemas.microsoft.com/office/drawing/2014/main" id="{39EF0CF6-642A-FC43-953F-2DA88A973F7B}"/>
              </a:ext>
            </a:extLst>
          </p:cNvPr>
          <p:cNvGrpSpPr/>
          <p:nvPr userDrawn="1"/>
        </p:nvGrpSpPr>
        <p:grpSpPr>
          <a:xfrm>
            <a:off x="9408368" y="92137"/>
            <a:ext cx="1051870" cy="294599"/>
            <a:chOff x="1947787" y="79337"/>
            <a:chExt cx="1051870" cy="294599"/>
          </a:xfrm>
        </p:grpSpPr>
        <p:pic>
          <p:nvPicPr>
            <p:cNvPr id="22" name="Picture 21" descr="A black and white logo&#10;&#10;Description automatically generated">
              <a:extLst>
                <a:ext uri="{FF2B5EF4-FFF2-40B4-BE49-F238E27FC236}">
                  <a16:creationId xmlns:a16="http://schemas.microsoft.com/office/drawing/2014/main" id="{0DBEF774-098E-E269-EFB4-12497DB707D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66421" y="90810"/>
              <a:ext cx="1033236" cy="278385"/>
            </a:xfrm>
            <a:prstGeom prst="rect">
              <a:avLst/>
            </a:prstGeom>
          </p:spPr>
        </p:pic>
        <p:pic>
          <p:nvPicPr>
            <p:cNvPr id="23" name="Graphic 22">
              <a:extLst>
                <a:ext uri="{FF2B5EF4-FFF2-40B4-BE49-F238E27FC236}">
                  <a16:creationId xmlns:a16="http://schemas.microsoft.com/office/drawing/2014/main" id="{D7906345-E1DA-8B0A-E3FE-E9B3CFDE5C60}"/>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47787" y="79337"/>
              <a:ext cx="444313" cy="294599"/>
            </a:xfrm>
            <a:prstGeom prst="rect">
              <a:avLst/>
            </a:prstGeom>
          </p:spPr>
        </p:pic>
      </p:grpSp>
    </p:spTree>
    <p:extLst>
      <p:ext uri="{BB962C8B-B14F-4D97-AF65-F5344CB8AC3E}">
        <p14:creationId xmlns:p14="http://schemas.microsoft.com/office/powerpoint/2010/main" val="19807231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 Conten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191344" y="1352554"/>
            <a:ext cx="11773308" cy="4895846"/>
          </a:xfrm>
        </p:spPr>
        <p:txBody>
          <a:bodyPr/>
          <a:lstStyle>
            <a:lvl1pPr>
              <a:defRPr sz="2000" b="1"/>
            </a:lvl1pPr>
            <a:lvl2pPr>
              <a:buClrTx/>
              <a:buFont typeface="Wingdings" pitchFamily="2" charset="2"/>
              <a:buChar char="§"/>
              <a:defRPr sz="1800"/>
            </a:lvl2pPr>
            <a:lvl3pPr>
              <a:buNone/>
              <a:defRPr i="1"/>
            </a:lvl3pPr>
            <a:lvl4pPr>
              <a:buNone/>
              <a:defRPr/>
            </a:lvl4pPr>
            <a:lvl5pPr>
              <a:buNone/>
              <a:defRPr/>
            </a:lvl5pPr>
          </a:lstStyle>
          <a:p>
            <a:pPr lvl="0"/>
            <a:r>
              <a:rPr lang="en-US"/>
              <a:t>Click to edit Master text styles</a:t>
            </a:r>
          </a:p>
          <a:p>
            <a:pPr lvl="1"/>
            <a:r>
              <a:rPr lang="en-US"/>
              <a:t>Second level</a:t>
            </a:r>
          </a:p>
          <a:p>
            <a:pPr lvl="2"/>
            <a:r>
              <a:rPr lang="en-US"/>
              <a:t>Third level</a:t>
            </a:r>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lvl1pPr>
              <a:defRPr sz="1050">
                <a:solidFill>
                  <a:schemeClr val="bg1">
                    <a:lumMod val="65000"/>
                  </a:schemeClr>
                </a:solidFill>
              </a:defRPr>
            </a:lvl1pPr>
          </a:lstStyle>
          <a:p>
            <a:fld id="{6C6AE60A-B69C-4790-82F7-3882EDF23186}" type="slidenum">
              <a:rPr lang="de-DE" smtClean="0"/>
              <a:pPr/>
              <a:t>‹#›</a:t>
            </a:fld>
            <a:endParaRPr lang="de-DE"/>
          </a:p>
        </p:txBody>
      </p:sp>
      <p:sp>
        <p:nvSpPr>
          <p:cNvPr id="7" name="Titel 6"/>
          <p:cNvSpPr>
            <a:spLocks noGrp="1"/>
          </p:cNvSpPr>
          <p:nvPr>
            <p:ph type="title"/>
          </p:nvPr>
        </p:nvSpPr>
        <p:spPr>
          <a:xfrm>
            <a:off x="191344" y="533400"/>
            <a:ext cx="11773308" cy="533400"/>
          </a:xfrm>
          <a:prstGeom prst="rect">
            <a:avLst/>
          </a:prstGeom>
          <a:solidFill>
            <a:schemeClr val="bg1"/>
          </a:solidFill>
        </p:spPr>
        <p:txBody>
          <a:bodyPr/>
          <a:lstStyle/>
          <a:p>
            <a:r>
              <a:rPr lang="en-US"/>
              <a:t>Click to edit Master title style</a:t>
            </a:r>
            <a:endParaRPr lang="de-CH"/>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Column Conten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191344" y="1352554"/>
            <a:ext cx="11773308" cy="4895846"/>
          </a:xfrm>
        </p:spPr>
        <p:txBody>
          <a:bodyPr/>
          <a:lstStyle>
            <a:lvl1pPr>
              <a:defRPr sz="2000" b="1"/>
            </a:lvl1pPr>
            <a:lvl2pPr>
              <a:buClrTx/>
              <a:buFont typeface="Wingdings" pitchFamily="2" charset="2"/>
              <a:buChar char="§"/>
              <a:defRPr sz="1800"/>
            </a:lvl2pPr>
            <a:lvl3pPr>
              <a:buNone/>
              <a:defRPr i="1"/>
            </a:lvl3pPr>
            <a:lvl4pPr>
              <a:buNone/>
              <a:defRPr/>
            </a:lvl4pPr>
            <a:lvl5pPr>
              <a:buNone/>
              <a:defRPr/>
            </a:lvl5pPr>
          </a:lstStyle>
          <a:p>
            <a:pPr lvl="0"/>
            <a:r>
              <a:rPr lang="en-US"/>
              <a:t>Click to edit Master text styles</a:t>
            </a:r>
          </a:p>
          <a:p>
            <a:pPr lvl="1"/>
            <a:r>
              <a:rPr lang="en-US"/>
              <a:t>Second level</a:t>
            </a:r>
          </a:p>
          <a:p>
            <a:pPr lvl="2"/>
            <a:r>
              <a:rPr lang="en-US"/>
              <a:t>Third level</a:t>
            </a:r>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lvl1pPr>
              <a:defRPr sz="1050">
                <a:solidFill>
                  <a:schemeClr val="bg1">
                    <a:lumMod val="65000"/>
                  </a:schemeClr>
                </a:solidFill>
              </a:defRPr>
            </a:lvl1pPr>
          </a:lstStyle>
          <a:p>
            <a:fld id="{6C6AE60A-B69C-4790-82F7-3882EDF23186}" type="slidenum">
              <a:rPr lang="de-DE" smtClean="0"/>
              <a:pPr/>
              <a:t>‹#›</a:t>
            </a:fld>
            <a:endParaRPr lang="de-DE"/>
          </a:p>
        </p:txBody>
      </p:sp>
      <p:sp>
        <p:nvSpPr>
          <p:cNvPr id="7" name="Titel 6"/>
          <p:cNvSpPr>
            <a:spLocks noGrp="1"/>
          </p:cNvSpPr>
          <p:nvPr>
            <p:ph type="title"/>
          </p:nvPr>
        </p:nvSpPr>
        <p:spPr>
          <a:xfrm>
            <a:off x="191344" y="533400"/>
            <a:ext cx="11773308" cy="533400"/>
          </a:xfrm>
          <a:prstGeom prst="rect">
            <a:avLst/>
          </a:prstGeom>
          <a:solidFill>
            <a:schemeClr val="bg1"/>
          </a:solidFill>
        </p:spPr>
        <p:txBody>
          <a:bodyPr/>
          <a:lstStyle/>
          <a:p>
            <a:r>
              <a:rPr lang="en-US"/>
              <a:t>Click to edit Master title style</a:t>
            </a:r>
            <a:endParaRPr lang="de-CH"/>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203596" y="2024068"/>
            <a:ext cx="567638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hasCustomPrompt="1"/>
          </p:nvPr>
        </p:nvSpPr>
        <p:spPr>
          <a:xfrm>
            <a:off x="6023992" y="2024068"/>
            <a:ext cx="5945503"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6" name="Fußzeilenplatzhalter 5"/>
          <p:cNvSpPr>
            <a:spLocks noGrp="1"/>
          </p:cNvSpPr>
          <p:nvPr>
            <p:ph type="ftr" sz="quarter" idx="11"/>
          </p:nvPr>
        </p:nvSpPr>
        <p:spPr/>
        <p:txBody>
          <a:bodyPr/>
          <a:lstStyle/>
          <a:p>
            <a:r>
              <a:rPr lang="de-DE"/>
              <a:t>((Vorname Nachname))</a:t>
            </a:r>
          </a:p>
        </p:txBody>
      </p:sp>
      <p:sp>
        <p:nvSpPr>
          <p:cNvPr id="7" name="Foliennummernplatzhalter 6"/>
          <p:cNvSpPr>
            <a:spLocks noGrp="1"/>
          </p:cNvSpPr>
          <p:nvPr>
            <p:ph type="sldNum" sz="quarter" idx="12"/>
          </p:nvPr>
        </p:nvSpPr>
        <p:spPr/>
        <p:txBody>
          <a:bodyPr/>
          <a:lstStyle>
            <a:lvl1pPr>
              <a:defRPr sz="1050">
                <a:solidFill>
                  <a:schemeClr val="bg1">
                    <a:lumMod val="65000"/>
                  </a:schemeClr>
                </a:solidFill>
              </a:defRPr>
            </a:lvl1pPr>
          </a:lstStyle>
          <a:p>
            <a:fld id="{6C6AE60A-B69C-4790-82F7-3882EDF23186}" type="slidenum">
              <a:rPr lang="de-DE" smtClean="0"/>
              <a:pPr/>
              <a:t>‹#›</a:t>
            </a:fld>
            <a:endParaRPr lang="de-DE"/>
          </a:p>
        </p:txBody>
      </p:sp>
      <p:sp>
        <p:nvSpPr>
          <p:cNvPr id="8" name="Titel 7"/>
          <p:cNvSpPr>
            <a:spLocks noGrp="1"/>
          </p:cNvSpPr>
          <p:nvPr>
            <p:ph type="title"/>
          </p:nvPr>
        </p:nvSpPr>
        <p:spPr>
          <a:xfrm>
            <a:off x="192024" y="533400"/>
            <a:ext cx="11777472" cy="533400"/>
          </a:xfrm>
          <a:prstGeom prst="rect">
            <a:avLst/>
          </a:prstGeom>
          <a:solidFill>
            <a:schemeClr val="bg1"/>
          </a:solidFill>
        </p:spPr>
        <p:txBody>
          <a:bodyPr/>
          <a:lstStyle/>
          <a:p>
            <a:r>
              <a:rPr lang="en-US"/>
              <a:t>Click to edit Master title style</a:t>
            </a:r>
            <a:endParaRPr lang="de-CH"/>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203596" y="2024068"/>
            <a:ext cx="567638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hasCustomPrompt="1"/>
          </p:nvPr>
        </p:nvSpPr>
        <p:spPr>
          <a:xfrm>
            <a:off x="6023992" y="2024068"/>
            <a:ext cx="5945503"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6" name="Fußzeilenplatzhalter 5"/>
          <p:cNvSpPr>
            <a:spLocks noGrp="1"/>
          </p:cNvSpPr>
          <p:nvPr>
            <p:ph type="ftr" sz="quarter" idx="11"/>
          </p:nvPr>
        </p:nvSpPr>
        <p:spPr/>
        <p:txBody>
          <a:bodyPr/>
          <a:lstStyle/>
          <a:p>
            <a:r>
              <a:rPr lang="de-DE"/>
              <a:t>((Vorname Nachname))</a:t>
            </a:r>
          </a:p>
        </p:txBody>
      </p:sp>
      <p:sp>
        <p:nvSpPr>
          <p:cNvPr id="7" name="Foliennummernplatzhalter 6"/>
          <p:cNvSpPr>
            <a:spLocks noGrp="1"/>
          </p:cNvSpPr>
          <p:nvPr>
            <p:ph type="sldNum" sz="quarter" idx="12"/>
          </p:nvPr>
        </p:nvSpPr>
        <p:spPr/>
        <p:txBody>
          <a:bodyPr/>
          <a:lstStyle>
            <a:lvl1pPr>
              <a:defRPr sz="1050">
                <a:solidFill>
                  <a:schemeClr val="bg1">
                    <a:lumMod val="65000"/>
                  </a:schemeClr>
                </a:solidFill>
              </a:defRPr>
            </a:lvl1pPr>
          </a:lstStyle>
          <a:p>
            <a:fld id="{6C6AE60A-B69C-4790-82F7-3882EDF23186}" type="slidenum">
              <a:rPr lang="de-DE" smtClean="0"/>
              <a:pPr/>
              <a:t>‹#›</a:t>
            </a:fld>
            <a:endParaRPr lang="de-DE"/>
          </a:p>
        </p:txBody>
      </p:sp>
      <p:sp>
        <p:nvSpPr>
          <p:cNvPr id="8" name="Titel 7"/>
          <p:cNvSpPr>
            <a:spLocks noGrp="1"/>
          </p:cNvSpPr>
          <p:nvPr>
            <p:ph type="title"/>
          </p:nvPr>
        </p:nvSpPr>
        <p:spPr>
          <a:xfrm>
            <a:off x="192024" y="533400"/>
            <a:ext cx="11777472" cy="533400"/>
          </a:xfrm>
          <a:prstGeom prst="rect">
            <a:avLst/>
          </a:prstGeom>
          <a:solidFill>
            <a:schemeClr val="bg1"/>
          </a:solidFill>
        </p:spPr>
        <p:txBody>
          <a:bodyPr/>
          <a:lstStyle/>
          <a:p>
            <a:r>
              <a:rPr lang="en-US"/>
              <a:t>Click to edit Master title style</a:t>
            </a:r>
            <a:endParaRPr lang="de-CH"/>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eeform Content">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((Vorname Nachname))</a:t>
            </a:r>
          </a:p>
        </p:txBody>
      </p:sp>
      <p:sp>
        <p:nvSpPr>
          <p:cNvPr id="4" name="Foliennummernplatzhalter 3"/>
          <p:cNvSpPr>
            <a:spLocks noGrp="1"/>
          </p:cNvSpPr>
          <p:nvPr>
            <p:ph type="sldNum" sz="quarter" idx="12"/>
          </p:nvPr>
        </p:nvSpPr>
        <p:spPr/>
        <p:txBody>
          <a:bodyPr/>
          <a:lstStyle>
            <a:lvl1pPr>
              <a:defRPr sz="1050">
                <a:solidFill>
                  <a:schemeClr val="bg1">
                    <a:lumMod val="65000"/>
                  </a:schemeClr>
                </a:solidFill>
              </a:defRPr>
            </a:lvl1pPr>
          </a:lstStyle>
          <a:p>
            <a:fld id="{6C6AE60A-B69C-4790-82F7-3882EDF23186}" type="slidenum">
              <a:rPr lang="de-DE" smtClean="0"/>
              <a:pPr/>
              <a:t>‹#›</a:t>
            </a:fld>
            <a:endParaRPr lang="de-DE"/>
          </a:p>
        </p:txBody>
      </p:sp>
      <p:sp>
        <p:nvSpPr>
          <p:cNvPr id="5" name="Titel 4"/>
          <p:cNvSpPr>
            <a:spLocks noGrp="1"/>
          </p:cNvSpPr>
          <p:nvPr>
            <p:ph type="title"/>
          </p:nvPr>
        </p:nvSpPr>
        <p:spPr>
          <a:xfrm>
            <a:off x="192024" y="533400"/>
            <a:ext cx="11777472" cy="533400"/>
          </a:xfrm>
          <a:prstGeom prst="rect">
            <a:avLst/>
          </a:prstGeom>
        </p:spPr>
        <p:txBody>
          <a:bodyPr/>
          <a:lstStyle/>
          <a:p>
            <a:r>
              <a:rPr lang="en-US"/>
              <a:t>Click to edit Master title style</a:t>
            </a:r>
            <a:endParaRPr lang="de-CH"/>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reeform Content">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((Vorname Nachname))</a:t>
            </a:r>
          </a:p>
        </p:txBody>
      </p:sp>
      <p:sp>
        <p:nvSpPr>
          <p:cNvPr id="4" name="Foliennummernplatzhalter 3"/>
          <p:cNvSpPr>
            <a:spLocks noGrp="1"/>
          </p:cNvSpPr>
          <p:nvPr>
            <p:ph type="sldNum" sz="quarter" idx="12"/>
          </p:nvPr>
        </p:nvSpPr>
        <p:spPr/>
        <p:txBody>
          <a:bodyPr/>
          <a:lstStyle>
            <a:lvl1pPr>
              <a:defRPr sz="1050">
                <a:solidFill>
                  <a:schemeClr val="bg1">
                    <a:lumMod val="65000"/>
                  </a:schemeClr>
                </a:solidFill>
              </a:defRPr>
            </a:lvl1pPr>
          </a:lstStyle>
          <a:p>
            <a:fld id="{6C6AE60A-B69C-4790-82F7-3882EDF23186}" type="slidenum">
              <a:rPr lang="de-DE" smtClean="0"/>
              <a:pPr/>
              <a:t>‹#›</a:t>
            </a:fld>
            <a:endParaRPr lang="de-DE"/>
          </a:p>
        </p:txBody>
      </p:sp>
      <p:sp>
        <p:nvSpPr>
          <p:cNvPr id="5" name="Titel 4"/>
          <p:cNvSpPr>
            <a:spLocks noGrp="1"/>
          </p:cNvSpPr>
          <p:nvPr>
            <p:ph type="title"/>
          </p:nvPr>
        </p:nvSpPr>
        <p:spPr>
          <a:xfrm>
            <a:off x="192024" y="533400"/>
            <a:ext cx="11777472" cy="533400"/>
          </a:xfrm>
          <a:prstGeom prst="rect">
            <a:avLst/>
          </a:prstGeom>
        </p:spPr>
        <p:txBody>
          <a:bodyPr/>
          <a:lstStyle/>
          <a:p>
            <a:r>
              <a:rPr lang="en-US"/>
              <a:t>Click to edit Master title style</a:t>
            </a:r>
            <a:endParaRPr lang="de-CH"/>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screen Image Conten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3"/>
            <a:ext cx="11328400" cy="5607860"/>
          </a:xfrm>
          <a:noFill/>
        </p:spPr>
        <p:txBody>
          <a:bodyPr/>
          <a:lstStyle>
            <a:lvl1pPr marL="0" indent="0">
              <a:buNone/>
              <a:defRPr/>
            </a:lvl1pPr>
          </a:lstStyle>
          <a:p>
            <a:r>
              <a:rPr lang="en-US"/>
              <a:t>Click icon to add picture</a:t>
            </a:r>
            <a:endParaRPr lang="de-CH"/>
          </a:p>
        </p:txBody>
      </p:sp>
    </p:spTree>
    <p:extLst>
      <p:ext uri="{BB962C8B-B14F-4D97-AF65-F5344CB8AC3E}">
        <p14:creationId xmlns:p14="http://schemas.microsoft.com/office/powerpoint/2010/main" val="135389624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screen Image Conten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3"/>
            <a:ext cx="11328400" cy="5607860"/>
          </a:xfrm>
          <a:noFill/>
        </p:spPr>
        <p:txBody>
          <a:bodyPr/>
          <a:lstStyle>
            <a:lvl1pPr marL="0" indent="0">
              <a:buNone/>
              <a:defRPr/>
            </a:lvl1pPr>
          </a:lstStyle>
          <a:p>
            <a:r>
              <a:rPr lang="en-US"/>
              <a:t>Click icon to add picture</a:t>
            </a:r>
            <a:endParaRPr lang="de-CH"/>
          </a:p>
        </p:txBody>
      </p:sp>
    </p:spTree>
    <p:extLst>
      <p:ext uri="{BB962C8B-B14F-4D97-AF65-F5344CB8AC3E}">
        <p14:creationId xmlns:p14="http://schemas.microsoft.com/office/powerpoint/2010/main" val="135389624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Slide">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E66A-3EEE-08DD-08EB-F92C3D1D9387}"/>
              </a:ext>
            </a:extLst>
          </p:cNvPr>
          <p:cNvSpPr>
            <a:spLocks noGrp="1"/>
          </p:cNvSpPr>
          <p:nvPr>
            <p:ph type="ctrTitle" hasCustomPrompt="1"/>
          </p:nvPr>
        </p:nvSpPr>
        <p:spPr>
          <a:xfrm>
            <a:off x="838200" y="1556238"/>
            <a:ext cx="10515600" cy="1395748"/>
          </a:xfrm>
        </p:spPr>
        <p:txBody>
          <a:bodyPr anchor="b">
            <a:noAutofit/>
          </a:bodyPr>
          <a:lstStyle>
            <a:lvl1pPr algn="l">
              <a:defRPr sz="2800" cap="none" baseline="0">
                <a:solidFill>
                  <a:schemeClr val="bg1"/>
                </a:solidFill>
              </a:defRPr>
            </a:lvl1pPr>
          </a:lstStyle>
          <a:p>
            <a:r>
              <a:rPr lang="en-US"/>
              <a:t>Click to Add Session Title</a:t>
            </a:r>
          </a:p>
        </p:txBody>
      </p:sp>
      <p:sp>
        <p:nvSpPr>
          <p:cNvPr id="3" name="Subtitle 2">
            <a:extLst>
              <a:ext uri="{FF2B5EF4-FFF2-40B4-BE49-F238E27FC236}">
                <a16:creationId xmlns:a16="http://schemas.microsoft.com/office/drawing/2014/main" id="{B1E6F5B3-5592-F7B8-CEE2-18385BD1C900}"/>
              </a:ext>
            </a:extLst>
          </p:cNvPr>
          <p:cNvSpPr>
            <a:spLocks noGrp="1"/>
          </p:cNvSpPr>
          <p:nvPr>
            <p:ph type="subTitle" idx="1" hasCustomPrompt="1"/>
          </p:nvPr>
        </p:nvSpPr>
        <p:spPr>
          <a:xfrm>
            <a:off x="838199" y="3063875"/>
            <a:ext cx="10515599" cy="2237887"/>
          </a:xfrm>
        </p:spPr>
        <p:txBody>
          <a:bodyPr>
            <a:normAutofit/>
          </a:bodyPr>
          <a:lstStyle>
            <a:lvl1pPr marL="0" indent="0" algn="l">
              <a:buNone/>
              <a:defRPr sz="20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presenter(s), speaker(s), or contributor(s) &amp; affiliation(s)</a:t>
            </a:r>
          </a:p>
        </p:txBody>
      </p:sp>
      <p:sp>
        <p:nvSpPr>
          <p:cNvPr id="4" name="Date Placeholder 3">
            <a:extLst>
              <a:ext uri="{FF2B5EF4-FFF2-40B4-BE49-F238E27FC236}">
                <a16:creationId xmlns:a16="http://schemas.microsoft.com/office/drawing/2014/main" id="{B4E56E1D-3C97-9C72-0DF3-857912116ABC}"/>
              </a:ext>
            </a:extLst>
          </p:cNvPr>
          <p:cNvSpPr>
            <a:spLocks noGrp="1"/>
          </p:cNvSpPr>
          <p:nvPr>
            <p:ph type="dt" sz="half" idx="10"/>
          </p:nvPr>
        </p:nvSpPr>
        <p:spPr>
          <a:xfrm>
            <a:off x="1537856" y="6356351"/>
            <a:ext cx="668016" cy="484909"/>
          </a:xfrm>
        </p:spPr>
        <p:txBody>
          <a:bodyPr/>
          <a:lstStyle>
            <a:lvl1pPr>
              <a:defRPr sz="1000" baseline="0">
                <a:solidFill>
                  <a:schemeClr val="bg1"/>
                </a:solidFill>
              </a:defRPr>
            </a:lvl1pPr>
          </a:lstStyle>
          <a:p>
            <a:fld id="{715E5021-B3BE-2F45-A287-CB43D1945234}" type="datetime1">
              <a:rPr lang="en-US" smtClean="0"/>
              <a:t>11/19/2025</a:t>
            </a:fld>
            <a:endParaRPr lang="en-US"/>
          </a:p>
        </p:txBody>
      </p:sp>
      <p:sp>
        <p:nvSpPr>
          <p:cNvPr id="5" name="Footer Placeholder 4">
            <a:extLst>
              <a:ext uri="{FF2B5EF4-FFF2-40B4-BE49-F238E27FC236}">
                <a16:creationId xmlns:a16="http://schemas.microsoft.com/office/drawing/2014/main" id="{C20244D8-F8C6-4594-3AA9-51C9EF654014}"/>
              </a:ext>
            </a:extLst>
          </p:cNvPr>
          <p:cNvSpPr>
            <a:spLocks noGrp="1"/>
          </p:cNvSpPr>
          <p:nvPr>
            <p:ph type="ftr" sz="quarter" idx="11"/>
          </p:nvPr>
        </p:nvSpPr>
        <p:spPr>
          <a:xfrm>
            <a:off x="2416000" y="6356351"/>
            <a:ext cx="6775134" cy="484909"/>
          </a:xfrm>
        </p:spPr>
        <p:txBody>
          <a:bodyPr/>
          <a:lstStyle>
            <a:lvl1pPr algn="l">
              <a:defRPr sz="1000" baseline="0">
                <a:solidFill>
                  <a:schemeClr val="bg1"/>
                </a:solidFill>
              </a:defRPr>
            </a:lvl1pPr>
          </a:lstStyle>
          <a:p>
            <a:r>
              <a:rPr lang="en-US"/>
              <a:t>Session Title Can Go Here (or turn this off in View &gt; Header and Footer)</a:t>
            </a:r>
          </a:p>
        </p:txBody>
      </p:sp>
      <p:sp>
        <p:nvSpPr>
          <p:cNvPr id="6" name="Slide Number Placeholder 5">
            <a:extLst>
              <a:ext uri="{FF2B5EF4-FFF2-40B4-BE49-F238E27FC236}">
                <a16:creationId xmlns:a16="http://schemas.microsoft.com/office/drawing/2014/main" id="{43D10F96-8687-18F5-AEE0-7B430C8A0201}"/>
              </a:ext>
            </a:extLst>
          </p:cNvPr>
          <p:cNvSpPr>
            <a:spLocks noGrp="1"/>
          </p:cNvSpPr>
          <p:nvPr>
            <p:ph type="sldNum" sz="quarter" idx="12"/>
          </p:nvPr>
        </p:nvSpPr>
        <p:spPr/>
        <p:txBody>
          <a:bodyPr/>
          <a:lstStyle>
            <a:lvl1pPr>
              <a:defRPr sz="1000" baseline="0">
                <a:solidFill>
                  <a:schemeClr val="bg1"/>
                </a:solidFill>
              </a:defRPr>
            </a:lvl1pPr>
          </a:lstStyle>
          <a:p>
            <a:fld id="{9CF76826-5B84-3741-AD42-3736339E2BE6}" type="slidenum">
              <a:rPr lang="en-US" smtClean="0"/>
              <a:pPr/>
              <a:t>‹#›</a:t>
            </a:fld>
            <a:endParaRPr lang="en-US"/>
          </a:p>
        </p:txBody>
      </p:sp>
      <p:sp>
        <p:nvSpPr>
          <p:cNvPr id="14" name="Text Placeholder 13">
            <a:extLst>
              <a:ext uri="{FF2B5EF4-FFF2-40B4-BE49-F238E27FC236}">
                <a16:creationId xmlns:a16="http://schemas.microsoft.com/office/drawing/2014/main" id="{739E5BAE-47A5-6336-F130-D5869F465102}"/>
              </a:ext>
            </a:extLst>
          </p:cNvPr>
          <p:cNvSpPr>
            <a:spLocks noGrp="1"/>
          </p:cNvSpPr>
          <p:nvPr>
            <p:ph type="body" sz="quarter" idx="13" hasCustomPrompt="1"/>
          </p:nvPr>
        </p:nvSpPr>
        <p:spPr>
          <a:xfrm>
            <a:off x="838200" y="821204"/>
            <a:ext cx="10515598" cy="612985"/>
          </a:xfrm>
        </p:spPr>
        <p:txBody>
          <a:bodyPr>
            <a:noAutofit/>
          </a:bodyPr>
          <a:lstStyle>
            <a:lvl1pPr marL="0" indent="0">
              <a:buFontTx/>
              <a:buNone/>
              <a:defRPr sz="1800" b="1" i="0" cap="all" baseline="0">
                <a:solidFill>
                  <a:schemeClr val="bg1"/>
                </a:solidFill>
              </a:defRPr>
            </a:lvl1pPr>
          </a:lstStyle>
          <a:p>
            <a:pPr lvl="0"/>
            <a:r>
              <a:rPr lang="en-US"/>
              <a:t>Click to add program area</a:t>
            </a:r>
          </a:p>
        </p:txBody>
      </p:sp>
    </p:spTree>
    <p:extLst>
      <p:ext uri="{BB962C8B-B14F-4D97-AF65-F5344CB8AC3E}">
        <p14:creationId xmlns:p14="http://schemas.microsoft.com/office/powerpoint/2010/main" val="14234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emf"/><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0.png"/><Relationship Id="rId3" Type="http://schemas.openxmlformats.org/officeDocument/2006/relationships/slideLayout" Target="../slideLayouts/slideLayout30.xml"/><Relationship Id="rId7" Type="http://schemas.openxmlformats.org/officeDocument/2006/relationships/theme" Target="../theme/theme10.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slideLayout" Target="../slideLayouts/slideLayout20.xml"/><Relationship Id="rId16" Type="http://schemas.openxmlformats.org/officeDocument/2006/relationships/image" Target="../media/image9.emf"/><Relationship Id="rId1" Type="http://schemas.openxmlformats.org/officeDocument/2006/relationships/slideLayout" Target="../slideLayouts/slideLayout10.xml"/><Relationship Id="rId6" Type="http://schemas.openxmlformats.org/officeDocument/2006/relationships/slideLayout" Target="../slideLayouts/slideLayout60.xml"/><Relationship Id="rId11" Type="http://schemas.openxmlformats.org/officeDocument/2006/relationships/image" Target="../media/image4.png"/><Relationship Id="rId5" Type="http://schemas.openxmlformats.org/officeDocument/2006/relationships/slideLayout" Target="../slideLayouts/slideLayout50.xml"/><Relationship Id="rId15" Type="http://schemas.openxmlformats.org/officeDocument/2006/relationships/image" Target="../media/image8.png"/><Relationship Id="rId10" Type="http://schemas.openxmlformats.org/officeDocument/2006/relationships/image" Target="../media/image3.png"/><Relationship Id="rId19" Type="http://schemas.openxmlformats.org/officeDocument/2006/relationships/image" Target="../media/image12.svg"/><Relationship Id="rId4" Type="http://schemas.openxmlformats.org/officeDocument/2006/relationships/slideLayout" Target="../slideLayouts/slideLayout40.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sp>
        <p:nvSpPr>
          <p:cNvPr id="5" name="Fußzeilenplatzhalter 4"/>
          <p:cNvSpPr>
            <a:spLocks noGrp="1"/>
          </p:cNvSpPr>
          <p:nvPr>
            <p:ph type="ftr" sz="quarter" idx="3"/>
          </p:nvPr>
        </p:nvSpPr>
        <p:spPr>
          <a:xfrm>
            <a:off x="7416803" y="6389688"/>
            <a:ext cx="4278151" cy="468312"/>
          </a:xfrm>
          <a:prstGeom prst="rect">
            <a:avLst/>
          </a:prstGeom>
        </p:spPr>
        <p:txBody>
          <a:bodyPr vert="horz" wrap="none" lIns="0" tIns="0" rIns="0" bIns="0" rtlCol="0" anchor="ctr"/>
          <a:lstStyle>
            <a:lvl1pPr algn="r">
              <a:defRPr sz="800">
                <a:solidFill>
                  <a:schemeClr val="tx1"/>
                </a:solidFill>
              </a:defRPr>
            </a:lvl1pPr>
          </a:lstStyle>
          <a:p>
            <a:r>
              <a:rPr lang="de-DE"/>
              <a:t>((Vorname Nachname))</a:t>
            </a:r>
          </a:p>
        </p:txBody>
      </p:sp>
      <p:sp>
        <p:nvSpPr>
          <p:cNvPr id="6" name="Foliennummernplatzhalter 5"/>
          <p:cNvSpPr>
            <a:spLocks noGrp="1"/>
          </p:cNvSpPr>
          <p:nvPr>
            <p:ph type="sldNum" sz="quarter" idx="4"/>
          </p:nvPr>
        </p:nvSpPr>
        <p:spPr>
          <a:xfrm>
            <a:off x="11836400" y="6465888"/>
            <a:ext cx="355600" cy="468312"/>
          </a:xfrm>
          <a:prstGeom prst="rect">
            <a:avLst/>
          </a:prstGeom>
        </p:spPr>
        <p:txBody>
          <a:bodyPr vert="horz" wrap="none" lIns="0" tIns="0" rIns="0" bIns="0" rtlCol="0" anchor="ctr"/>
          <a:lstStyle>
            <a:lvl1pPr algn="ctr">
              <a:defRPr sz="1200">
                <a:solidFill>
                  <a:schemeClr val="accent3">
                    <a:lumMod val="75000"/>
                  </a:schemeClr>
                </a:solidFill>
              </a:defRPr>
            </a:lvl1pPr>
          </a:lstStyle>
          <a:p>
            <a:fld id="{6C6AE60A-B69C-4790-82F7-3882EDF23186}" type="slidenum">
              <a:rPr lang="de-DE" smtClean="0"/>
              <a:pPr/>
              <a:t>‹#›</a:t>
            </a:fld>
            <a:endParaRPr lang="de-DE"/>
          </a:p>
        </p:txBody>
      </p:sp>
      <p:sp>
        <p:nvSpPr>
          <p:cNvPr id="3" name="Textplatzhalter 2"/>
          <p:cNvSpPr>
            <a:spLocks noGrp="1"/>
          </p:cNvSpPr>
          <p:nvPr>
            <p:ph type="body" idx="1"/>
          </p:nvPr>
        </p:nvSpPr>
        <p:spPr>
          <a:xfrm>
            <a:off x="431800" y="1349376"/>
            <a:ext cx="11311917" cy="5127624"/>
          </a:xfrm>
          <a:prstGeom prst="rect">
            <a:avLst/>
          </a:prstGeom>
        </p:spPr>
        <p:txBody>
          <a:bodyPr vert="horz" lIns="140400" tIns="0" rIns="144000" bIns="0" rtlCol="0">
            <a:noAutofit/>
          </a:bodyPr>
          <a:lstStyle/>
          <a:p>
            <a:pPr lvl="0"/>
            <a:r>
              <a:rPr lang="de-DE"/>
              <a:t>Textmasterformate durch Klicken bearbeiten</a:t>
            </a:r>
          </a:p>
          <a:p>
            <a:pPr lvl="1"/>
            <a:r>
              <a:rPr lang="de-DE"/>
              <a:t>Zweite Ebene</a:t>
            </a:r>
          </a:p>
          <a:p>
            <a:pPr lvl="2"/>
            <a:r>
              <a:rPr lang="de-DE"/>
              <a:t>Dritte Ebene</a:t>
            </a:r>
          </a:p>
        </p:txBody>
      </p:sp>
      <p:sp>
        <p:nvSpPr>
          <p:cNvPr id="2" name="Titelplatzhalter 1"/>
          <p:cNvSpPr>
            <a:spLocks noGrp="1"/>
          </p:cNvSpPr>
          <p:nvPr>
            <p:ph type="title"/>
          </p:nvPr>
        </p:nvSpPr>
        <p:spPr>
          <a:xfrm>
            <a:off x="431800" y="533400"/>
            <a:ext cx="11328400" cy="533400"/>
          </a:xfrm>
          <a:prstGeom prst="rect">
            <a:avLst/>
          </a:prstGeom>
          <a:solidFill>
            <a:schemeClr val="bg1"/>
          </a:solidFill>
        </p:spPr>
        <p:txBody>
          <a:bodyPr vert="horz" lIns="140400" tIns="0" rIns="144000" bIns="0" rtlCol="0" anchor="b" anchorCtr="0">
            <a:noAutofit/>
          </a:bodyPr>
          <a:lstStyle/>
          <a:p>
            <a:r>
              <a:rPr lang="de-DE"/>
              <a:t>Titelmasterformat durch Klicken bearbeiten</a:t>
            </a:r>
          </a:p>
        </p:txBody>
      </p:sp>
      <p:pic>
        <p:nvPicPr>
          <p:cNvPr id="13" name="Picture 12"/>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grpSp>
        <p:nvGrpSpPr>
          <p:cNvPr id="8" name="Group 7">
            <a:extLst>
              <a:ext uri="{FF2B5EF4-FFF2-40B4-BE49-F238E27FC236}">
                <a16:creationId xmlns:a16="http://schemas.microsoft.com/office/drawing/2014/main" id="{C2A41B36-8500-438E-6B64-28F5299871C9}"/>
              </a:ext>
            </a:extLst>
          </p:cNvPr>
          <p:cNvGrpSpPr/>
          <p:nvPr userDrawn="1"/>
        </p:nvGrpSpPr>
        <p:grpSpPr>
          <a:xfrm>
            <a:off x="2010380" y="33474"/>
            <a:ext cx="845260" cy="406204"/>
            <a:chOff x="9787244" y="44624"/>
            <a:chExt cx="845260" cy="406204"/>
          </a:xfrm>
        </p:grpSpPr>
        <p:pic>
          <p:nvPicPr>
            <p:cNvPr id="20" name="Picture 2" descr="X:\pubs\2013\einfuehrungsvorlesung\twitter-bird-dark-bgs.png"/>
            <p:cNvPicPr>
              <a:picLocks noChangeAspect="1" noChangeArrowheads="1"/>
            </p:cNvPicPr>
            <p:nvPr userDrawn="1"/>
          </p:nvPicPr>
          <p:blipFill>
            <a:blip r:embed="rId8" cstate="print"/>
            <a:srcRect/>
            <a:stretch>
              <a:fillRect/>
            </a:stretch>
          </p:blipFill>
          <p:spPr bwMode="auto">
            <a:xfrm>
              <a:off x="9787244" y="194796"/>
              <a:ext cx="256032" cy="256032"/>
            </a:xfrm>
            <a:prstGeom prst="rect">
              <a:avLst/>
            </a:prstGeom>
            <a:noFill/>
          </p:spPr>
        </p:pic>
        <p:sp>
          <p:nvSpPr>
            <p:cNvPr id="21" name="TextBox 20"/>
            <p:cNvSpPr txBox="1"/>
            <p:nvPr userDrawn="1"/>
          </p:nvSpPr>
          <p:spPr>
            <a:xfrm>
              <a:off x="9867551" y="201159"/>
              <a:ext cx="764953" cy="230832"/>
            </a:xfrm>
            <a:prstGeom prst="rect">
              <a:avLst/>
            </a:prstGeom>
            <a:noFill/>
          </p:spPr>
          <p:txBody>
            <a:bodyPr wrap="none" rtlCol="0">
              <a:spAutoFit/>
            </a:bodyPr>
            <a:lstStyle/>
            <a:p>
              <a:pPr algn="r"/>
              <a:r>
                <a:rPr lang="en-US" sz="900" b="1" i="1">
                  <a:solidFill>
                    <a:schemeClr val="bg1">
                      <a:lumMod val="95000"/>
                    </a:schemeClr>
                  </a:solidFill>
                </a:rPr>
                <a:t>@spcl_eth</a:t>
              </a: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18788" y="90275"/>
              <a:ext cx="192943" cy="136025"/>
            </a:xfrm>
            <a:prstGeom prst="rect">
              <a:avLst/>
            </a:prstGeom>
          </p:spPr>
        </p:pic>
        <p:sp>
          <p:nvSpPr>
            <p:cNvPr id="14" name="TextBox 13"/>
            <p:cNvSpPr txBox="1"/>
            <p:nvPr userDrawn="1"/>
          </p:nvSpPr>
          <p:spPr>
            <a:xfrm>
              <a:off x="9953631" y="44624"/>
              <a:ext cx="471603" cy="230832"/>
            </a:xfrm>
            <a:prstGeom prst="rect">
              <a:avLst/>
            </a:prstGeom>
            <a:noFill/>
          </p:spPr>
          <p:txBody>
            <a:bodyPr wrap="none" rtlCol="0">
              <a:spAutoFit/>
            </a:bodyPr>
            <a:lstStyle/>
            <a:p>
              <a:pPr algn="r"/>
              <a:r>
                <a:rPr lang="en-US" sz="900" b="1" i="1">
                  <a:solidFill>
                    <a:schemeClr val="bg1">
                      <a:lumMod val="95000"/>
                    </a:schemeClr>
                  </a:solidFill>
                </a:rPr>
                <a:t>@</a:t>
              </a:r>
              <a:r>
                <a:rPr lang="en-US" sz="900" b="1" i="1" err="1">
                  <a:solidFill>
                    <a:schemeClr val="bg1">
                      <a:lumMod val="95000"/>
                    </a:schemeClr>
                  </a:solidFill>
                </a:rPr>
                <a:t>spcl</a:t>
              </a:r>
              <a:endParaRPr lang="en-US" sz="900" b="1" i="1">
                <a:solidFill>
                  <a:schemeClr val="bg1">
                    <a:lumMod val="95000"/>
                  </a:schemeClr>
                </a:solidFill>
              </a:endParaRPr>
            </a:p>
          </p:txBody>
        </p:sp>
      </p:grpSp>
      <p:sp>
        <p:nvSpPr>
          <p:cNvPr id="9" name="TextBox 8">
            <a:extLst>
              <a:ext uri="{FF2B5EF4-FFF2-40B4-BE49-F238E27FC236}">
                <a16:creationId xmlns:a16="http://schemas.microsoft.com/office/drawing/2014/main" id="{44119609-B72B-6668-63EE-CC1254D64183}"/>
              </a:ext>
            </a:extLst>
          </p:cNvPr>
          <p:cNvSpPr txBox="1"/>
          <p:nvPr userDrawn="1"/>
        </p:nvSpPr>
        <p:spPr>
          <a:xfrm>
            <a:off x="720692" y="291572"/>
            <a:ext cx="740907" cy="230832"/>
          </a:xfrm>
          <a:prstGeom prst="rect">
            <a:avLst/>
          </a:prstGeom>
          <a:noFill/>
        </p:spPr>
        <p:txBody>
          <a:bodyPr wrap="none" rtlCol="0">
            <a:spAutoFit/>
          </a:bodyPr>
          <a:lstStyle/>
          <a:p>
            <a:pPr algn="r"/>
            <a:r>
              <a:rPr lang="en-US" sz="900" b="1" i="1">
                <a:solidFill>
                  <a:schemeClr val="bg1">
                    <a:lumMod val="95000"/>
                  </a:schemeClr>
                </a:solidFill>
              </a:rPr>
              <a:t>spcl.ethz.ch</a:t>
            </a:r>
          </a:p>
        </p:txBody>
      </p:sp>
      <p:pic>
        <p:nvPicPr>
          <p:cNvPr id="10" name="Picture 9">
            <a:extLst>
              <a:ext uri="{FF2B5EF4-FFF2-40B4-BE49-F238E27FC236}">
                <a16:creationId xmlns:a16="http://schemas.microsoft.com/office/drawing/2014/main" id="{9C33A9F2-85D6-D3D4-959E-DC98C218839D}"/>
              </a:ext>
            </a:extLst>
          </p:cNvPr>
          <p:cNvPicPr>
            <a:picLocks noChangeAspect="1"/>
          </p:cNvPicPr>
          <p:nvPr userDrawn="1"/>
        </p:nvPicPr>
        <p:blipFill>
          <a:blip r:embed="rId10"/>
          <a:stretch>
            <a:fillRect/>
          </a:stretch>
        </p:blipFill>
        <p:spPr>
          <a:xfrm>
            <a:off x="144180" y="-99432"/>
            <a:ext cx="1782311" cy="648112"/>
          </a:xfrm>
          <a:prstGeom prst="rect">
            <a:avLst/>
          </a:prstGeom>
        </p:spPr>
      </p:pic>
      <p:pic>
        <p:nvPicPr>
          <p:cNvPr id="12" name="Picture 11" descr="JHU Logo and Seal [Johns Hopkins University] Download Vector">
            <a:extLst>
              <a:ext uri="{FF2B5EF4-FFF2-40B4-BE49-F238E27FC236}">
                <a16:creationId xmlns:a16="http://schemas.microsoft.com/office/drawing/2014/main" id="{2206E940-BB25-3F6D-DE80-EB5CB2FAEDBB}"/>
              </a:ext>
            </a:extLst>
          </p:cNvPr>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86066" b="-7414"/>
          <a:stretch>
            <a:fillRect/>
          </a:stretch>
        </p:blipFill>
        <p:spPr bwMode="auto">
          <a:xfrm>
            <a:off x="10164082" y="69805"/>
            <a:ext cx="253327" cy="327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black background with grey text&#10;&#10;Description automatically generated">
            <a:extLst>
              <a:ext uri="{FF2B5EF4-FFF2-40B4-BE49-F238E27FC236}">
                <a16:creationId xmlns:a16="http://schemas.microsoft.com/office/drawing/2014/main" id="{C91F18A2-344F-762B-483A-87DFC91D865A}"/>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r="75462"/>
          <a:stretch>
            <a:fillRect/>
          </a:stretch>
        </p:blipFill>
        <p:spPr>
          <a:xfrm>
            <a:off x="10590357" y="-147159"/>
            <a:ext cx="316096" cy="7246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84075DA-86A4-4F3C-0FF9-C7480907AF69}"/>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t="-4420" r="75462"/>
          <a:stretch>
            <a:fillRect/>
          </a:stretch>
        </p:blipFill>
        <p:spPr>
          <a:xfrm>
            <a:off x="11003860" y="16177"/>
            <a:ext cx="316096" cy="404664"/>
          </a:xfrm>
          <a:prstGeom prst="rect">
            <a:avLst/>
          </a:prstGeom>
        </p:spPr>
      </p:pic>
      <p:pic>
        <p:nvPicPr>
          <p:cNvPr id="19" name="Picture 18" descr="A logo with a plaid pattern&#10;&#10;Description automatically generated">
            <a:extLst>
              <a:ext uri="{FF2B5EF4-FFF2-40B4-BE49-F238E27FC236}">
                <a16:creationId xmlns:a16="http://schemas.microsoft.com/office/drawing/2014/main" id="{921B96E1-DB4E-B61F-312F-6C412F7177A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64381" y="34116"/>
            <a:ext cx="688404" cy="387227"/>
          </a:xfrm>
          <a:prstGeom prst="rect">
            <a:avLst/>
          </a:prstGeom>
        </p:spPr>
      </p:pic>
      <p:pic>
        <p:nvPicPr>
          <p:cNvPr id="29" name="Bild 18" descr="g_eth_logo_kurz_neg_Schutzraum.eps">
            <a:extLst>
              <a:ext uri="{FF2B5EF4-FFF2-40B4-BE49-F238E27FC236}">
                <a16:creationId xmlns:a16="http://schemas.microsoft.com/office/drawing/2014/main" id="{576340F0-0153-CB46-B4DB-7D7F9667712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70041" y="116459"/>
            <a:ext cx="1210026" cy="197381"/>
          </a:xfrm>
          <a:prstGeom prst="rect">
            <a:avLst/>
          </a:prstGeom>
        </p:spPr>
      </p:pic>
      <p:grpSp>
        <p:nvGrpSpPr>
          <p:cNvPr id="30" name="Group 29">
            <a:extLst>
              <a:ext uri="{FF2B5EF4-FFF2-40B4-BE49-F238E27FC236}">
                <a16:creationId xmlns:a16="http://schemas.microsoft.com/office/drawing/2014/main" id="{1B62CCCB-C4AB-7FB8-36D1-D1DCE54D71C7}"/>
              </a:ext>
            </a:extLst>
          </p:cNvPr>
          <p:cNvGrpSpPr/>
          <p:nvPr userDrawn="1"/>
        </p:nvGrpSpPr>
        <p:grpSpPr>
          <a:xfrm>
            <a:off x="7731780" y="87279"/>
            <a:ext cx="911893" cy="255395"/>
            <a:chOff x="1947787" y="79337"/>
            <a:chExt cx="1051870" cy="294599"/>
          </a:xfrm>
        </p:grpSpPr>
        <p:pic>
          <p:nvPicPr>
            <p:cNvPr id="31" name="Picture 30" descr="A black and white logo&#10;&#10;Description automatically generated">
              <a:extLst>
                <a:ext uri="{FF2B5EF4-FFF2-40B4-BE49-F238E27FC236}">
                  <a16:creationId xmlns:a16="http://schemas.microsoft.com/office/drawing/2014/main" id="{DA3DB57A-A996-5733-27E7-A7DEA7D6F58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966421" y="90810"/>
              <a:ext cx="1033236" cy="278385"/>
            </a:xfrm>
            <a:prstGeom prst="rect">
              <a:avLst/>
            </a:prstGeom>
          </p:spPr>
        </p:pic>
        <p:pic>
          <p:nvPicPr>
            <p:cNvPr id="32" name="Graphic 31">
              <a:extLst>
                <a:ext uri="{FF2B5EF4-FFF2-40B4-BE49-F238E27FC236}">
                  <a16:creationId xmlns:a16="http://schemas.microsoft.com/office/drawing/2014/main" id="{3E0FD6E3-4BDA-C9D3-182C-E4D5643CFCAB}"/>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947787" y="79337"/>
              <a:ext cx="444313" cy="294599"/>
            </a:xfrm>
            <a:prstGeom prst="rect">
              <a:avLst/>
            </a:prstGeom>
          </p:spPr>
        </p:pic>
      </p:grpSp>
    </p:spTree>
  </p:cSld>
  <p:clrMap bg1="lt1" tx1="dk1" bg2="lt2" tx2="dk2" accent1="accent1" accent2="accent2" accent3="accent3" accent4="accent4" accent5="accent5" accent6="accent6" hlink="hlink" folHlink="folHlink"/>
  <p:sldLayoutIdLst>
    <p:sldLayoutId id="2147483688" r:id="rId1"/>
    <p:sldLayoutId id="2147483682" r:id="rId2"/>
    <p:sldLayoutId id="2147483683" r:id="rId3"/>
    <p:sldLayoutId id="2147483684" r:id="rId4"/>
    <p:sldLayoutId id="2147483685" r:id="rId5"/>
  </p:sldLayoutIdLst>
  <p:transition>
    <p:fade/>
  </p:transition>
  <p:hf hdr="0" ftr="0" dt="0"/>
  <p:txStyles>
    <p:title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p:titleStyle>
    <p:body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sp>
        <p:nvSpPr>
          <p:cNvPr id="5" name="Fußzeilenplatzhalter 4"/>
          <p:cNvSpPr>
            <a:spLocks noGrp="1"/>
          </p:cNvSpPr>
          <p:nvPr>
            <p:ph type="ftr" sz="quarter" idx="3"/>
          </p:nvPr>
        </p:nvSpPr>
        <p:spPr>
          <a:xfrm>
            <a:off x="7416803" y="6389688"/>
            <a:ext cx="4278151" cy="468312"/>
          </a:xfrm>
          <a:prstGeom prst="rect">
            <a:avLst/>
          </a:prstGeom>
        </p:spPr>
        <p:txBody>
          <a:bodyPr vert="horz" wrap="none" lIns="0" tIns="0" rIns="0" bIns="0" rtlCol="0" anchor="ctr"/>
          <a:lstStyle>
            <a:lvl1pPr algn="r">
              <a:defRPr sz="800">
                <a:solidFill>
                  <a:schemeClr val="tx1"/>
                </a:solidFill>
              </a:defRPr>
            </a:lvl1pPr>
          </a:lstStyle>
          <a:p>
            <a:r>
              <a:rPr lang="de-DE"/>
              <a:t>((Vorname Nachname))</a:t>
            </a:r>
          </a:p>
        </p:txBody>
      </p:sp>
      <p:sp>
        <p:nvSpPr>
          <p:cNvPr id="6" name="Foliennummernplatzhalter 5"/>
          <p:cNvSpPr>
            <a:spLocks noGrp="1"/>
          </p:cNvSpPr>
          <p:nvPr>
            <p:ph type="sldNum" sz="quarter" idx="4"/>
          </p:nvPr>
        </p:nvSpPr>
        <p:spPr>
          <a:xfrm>
            <a:off x="11836400" y="6465888"/>
            <a:ext cx="355600" cy="468312"/>
          </a:xfrm>
          <a:prstGeom prst="rect">
            <a:avLst/>
          </a:prstGeom>
        </p:spPr>
        <p:txBody>
          <a:bodyPr vert="horz" wrap="none" lIns="0" tIns="0" rIns="0" bIns="0" rtlCol="0" anchor="ctr"/>
          <a:lstStyle>
            <a:lvl1pPr algn="ctr">
              <a:defRPr sz="1200">
                <a:solidFill>
                  <a:schemeClr val="accent3">
                    <a:lumMod val="75000"/>
                  </a:schemeClr>
                </a:solidFill>
              </a:defRPr>
            </a:lvl1pPr>
          </a:lstStyle>
          <a:p>
            <a:fld id="{6C6AE60A-B69C-4790-82F7-3882EDF23186}" type="slidenum">
              <a:rPr lang="de-DE" smtClean="0"/>
              <a:pPr/>
              <a:t>‹#›</a:t>
            </a:fld>
            <a:endParaRPr lang="de-DE"/>
          </a:p>
        </p:txBody>
      </p:sp>
      <p:sp>
        <p:nvSpPr>
          <p:cNvPr id="3" name="Textplatzhalter 2"/>
          <p:cNvSpPr>
            <a:spLocks noGrp="1"/>
          </p:cNvSpPr>
          <p:nvPr>
            <p:ph type="body" idx="1"/>
          </p:nvPr>
        </p:nvSpPr>
        <p:spPr>
          <a:xfrm>
            <a:off x="431800" y="1349376"/>
            <a:ext cx="11311917" cy="5127624"/>
          </a:xfrm>
          <a:prstGeom prst="rect">
            <a:avLst/>
          </a:prstGeom>
        </p:spPr>
        <p:txBody>
          <a:bodyPr vert="horz" lIns="140400" tIns="0" rIns="144000" bIns="0" rtlCol="0">
            <a:noAutofit/>
          </a:bodyPr>
          <a:lstStyle/>
          <a:p>
            <a:pPr lvl="0"/>
            <a:r>
              <a:rPr lang="de-DE"/>
              <a:t>Textmasterformate durch Klicken bearbeiten</a:t>
            </a:r>
          </a:p>
          <a:p>
            <a:pPr lvl="1"/>
            <a:r>
              <a:rPr lang="de-DE"/>
              <a:t>Zweite Ebene</a:t>
            </a:r>
          </a:p>
          <a:p>
            <a:pPr lvl="2"/>
            <a:r>
              <a:rPr lang="de-DE"/>
              <a:t>Dritte Ebene</a:t>
            </a:r>
          </a:p>
        </p:txBody>
      </p:sp>
      <p:sp>
        <p:nvSpPr>
          <p:cNvPr id="2" name="Titelplatzhalter 1"/>
          <p:cNvSpPr>
            <a:spLocks noGrp="1"/>
          </p:cNvSpPr>
          <p:nvPr>
            <p:ph type="title"/>
          </p:nvPr>
        </p:nvSpPr>
        <p:spPr>
          <a:xfrm>
            <a:off x="431800" y="533400"/>
            <a:ext cx="11328400" cy="533400"/>
          </a:xfrm>
          <a:prstGeom prst="rect">
            <a:avLst/>
          </a:prstGeom>
          <a:solidFill>
            <a:schemeClr val="bg1"/>
          </a:solidFill>
        </p:spPr>
        <p:txBody>
          <a:bodyPr vert="horz" lIns="140400" tIns="0" rIns="144000" bIns="0" rtlCol="0" anchor="b" anchorCtr="0">
            <a:noAutofit/>
          </a:bodyPr>
          <a:lstStyle/>
          <a:p>
            <a:r>
              <a:rPr lang="de-DE"/>
              <a:t>Titelmasterformat durch Klicken bearbeiten</a:t>
            </a:r>
          </a:p>
        </p:txBody>
      </p:sp>
      <p:pic>
        <p:nvPicPr>
          <p:cNvPr id="13" name="Picture 12"/>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0" y="0"/>
            <a:ext cx="12198096" cy="466344"/>
          </a:xfrm>
          <a:prstGeom prst="rect">
            <a:avLst/>
          </a:prstGeom>
        </p:spPr>
      </p:pic>
      <p:grpSp>
        <p:nvGrpSpPr>
          <p:cNvPr id="8" name="Group 7">
            <a:extLst>
              <a:ext uri="{FF2B5EF4-FFF2-40B4-BE49-F238E27FC236}">
                <a16:creationId xmlns:a16="http://schemas.microsoft.com/office/drawing/2014/main" id="{C2A41B36-8500-438E-6B64-28F5299871C9}"/>
              </a:ext>
            </a:extLst>
          </p:cNvPr>
          <p:cNvGrpSpPr/>
          <p:nvPr userDrawn="1"/>
        </p:nvGrpSpPr>
        <p:grpSpPr>
          <a:xfrm>
            <a:off x="2010380" y="33474"/>
            <a:ext cx="845260" cy="406204"/>
            <a:chOff x="9787244" y="44624"/>
            <a:chExt cx="845260" cy="406204"/>
          </a:xfrm>
        </p:grpSpPr>
        <p:pic>
          <p:nvPicPr>
            <p:cNvPr id="20" name="Picture 2" descr="X:\pubs\2013\einfuehrungsvorlesung\twitter-bird-dark-bgs.png"/>
            <p:cNvPicPr>
              <a:picLocks noChangeAspect="1" noChangeArrowheads="1"/>
            </p:cNvPicPr>
            <p:nvPr userDrawn="1"/>
          </p:nvPicPr>
          <p:blipFill>
            <a:blip r:embed="rId9" cstate="print"/>
            <a:srcRect/>
            <a:stretch>
              <a:fillRect/>
            </a:stretch>
          </p:blipFill>
          <p:spPr bwMode="auto">
            <a:xfrm>
              <a:off x="9787244" y="194796"/>
              <a:ext cx="256032" cy="256032"/>
            </a:xfrm>
            <a:prstGeom prst="rect">
              <a:avLst/>
            </a:prstGeom>
            <a:noFill/>
          </p:spPr>
        </p:pic>
        <p:sp>
          <p:nvSpPr>
            <p:cNvPr id="21" name="TextBox 20"/>
            <p:cNvSpPr txBox="1"/>
            <p:nvPr userDrawn="1"/>
          </p:nvSpPr>
          <p:spPr>
            <a:xfrm>
              <a:off x="9867551" y="201159"/>
              <a:ext cx="764953" cy="230832"/>
            </a:xfrm>
            <a:prstGeom prst="rect">
              <a:avLst/>
            </a:prstGeom>
            <a:noFill/>
          </p:spPr>
          <p:txBody>
            <a:bodyPr wrap="none" rtlCol="0">
              <a:spAutoFit/>
            </a:bodyPr>
            <a:lstStyle/>
            <a:p>
              <a:pPr algn="r"/>
              <a:r>
                <a:rPr lang="en-US" sz="900" b="1" i="1">
                  <a:solidFill>
                    <a:schemeClr val="bg1">
                      <a:lumMod val="95000"/>
                    </a:schemeClr>
                  </a:solidFill>
                </a:rPr>
                <a:t>@spcl_eth</a:t>
              </a: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18788" y="90275"/>
              <a:ext cx="192943" cy="136025"/>
            </a:xfrm>
            <a:prstGeom prst="rect">
              <a:avLst/>
            </a:prstGeom>
          </p:spPr>
        </p:pic>
        <p:sp>
          <p:nvSpPr>
            <p:cNvPr id="14" name="TextBox 13"/>
            <p:cNvSpPr txBox="1"/>
            <p:nvPr userDrawn="1"/>
          </p:nvSpPr>
          <p:spPr>
            <a:xfrm>
              <a:off x="9953631" y="44624"/>
              <a:ext cx="471603" cy="230832"/>
            </a:xfrm>
            <a:prstGeom prst="rect">
              <a:avLst/>
            </a:prstGeom>
            <a:noFill/>
          </p:spPr>
          <p:txBody>
            <a:bodyPr wrap="none" rtlCol="0">
              <a:spAutoFit/>
            </a:bodyPr>
            <a:lstStyle/>
            <a:p>
              <a:pPr algn="r"/>
              <a:r>
                <a:rPr lang="en-US" sz="900" b="1" i="1">
                  <a:solidFill>
                    <a:schemeClr val="bg1">
                      <a:lumMod val="95000"/>
                    </a:schemeClr>
                  </a:solidFill>
                </a:rPr>
                <a:t>@</a:t>
              </a:r>
              <a:r>
                <a:rPr lang="en-US" sz="900" b="1" i="1" err="1">
                  <a:solidFill>
                    <a:schemeClr val="bg1">
                      <a:lumMod val="95000"/>
                    </a:schemeClr>
                  </a:solidFill>
                </a:rPr>
                <a:t>spcl</a:t>
              </a:r>
              <a:endParaRPr lang="en-US" sz="900" b="1" i="1">
                <a:solidFill>
                  <a:schemeClr val="bg1">
                    <a:lumMod val="95000"/>
                  </a:schemeClr>
                </a:solidFill>
              </a:endParaRPr>
            </a:p>
          </p:txBody>
        </p:sp>
      </p:grpSp>
      <p:sp>
        <p:nvSpPr>
          <p:cNvPr id="9" name="TextBox 8">
            <a:extLst>
              <a:ext uri="{FF2B5EF4-FFF2-40B4-BE49-F238E27FC236}">
                <a16:creationId xmlns:a16="http://schemas.microsoft.com/office/drawing/2014/main" id="{44119609-B72B-6668-63EE-CC1254D64183}"/>
              </a:ext>
            </a:extLst>
          </p:cNvPr>
          <p:cNvSpPr txBox="1"/>
          <p:nvPr userDrawn="1"/>
        </p:nvSpPr>
        <p:spPr>
          <a:xfrm>
            <a:off x="720692" y="291572"/>
            <a:ext cx="740907" cy="230832"/>
          </a:xfrm>
          <a:prstGeom prst="rect">
            <a:avLst/>
          </a:prstGeom>
          <a:noFill/>
        </p:spPr>
        <p:txBody>
          <a:bodyPr wrap="none" rtlCol="0">
            <a:spAutoFit/>
          </a:bodyPr>
          <a:lstStyle/>
          <a:p>
            <a:pPr algn="r"/>
            <a:r>
              <a:rPr lang="en-US" sz="900" b="1" i="1">
                <a:solidFill>
                  <a:schemeClr val="bg1">
                    <a:lumMod val="95000"/>
                  </a:schemeClr>
                </a:solidFill>
              </a:rPr>
              <a:t>spcl.ethz.ch</a:t>
            </a:r>
          </a:p>
        </p:txBody>
      </p:sp>
      <p:pic>
        <p:nvPicPr>
          <p:cNvPr id="10" name="Picture 9">
            <a:extLst>
              <a:ext uri="{FF2B5EF4-FFF2-40B4-BE49-F238E27FC236}">
                <a16:creationId xmlns:a16="http://schemas.microsoft.com/office/drawing/2014/main" id="{9C33A9F2-85D6-D3D4-959E-DC98C218839D}"/>
              </a:ext>
            </a:extLst>
          </p:cNvPr>
          <p:cNvPicPr>
            <a:picLocks noChangeAspect="1"/>
          </p:cNvPicPr>
          <p:nvPr userDrawn="1"/>
        </p:nvPicPr>
        <p:blipFill>
          <a:blip r:embed="rId11"/>
          <a:stretch>
            <a:fillRect/>
          </a:stretch>
        </p:blipFill>
        <p:spPr>
          <a:xfrm>
            <a:off x="144180" y="-99432"/>
            <a:ext cx="1782311" cy="648112"/>
          </a:xfrm>
          <a:prstGeom prst="rect">
            <a:avLst/>
          </a:prstGeom>
        </p:spPr>
      </p:pic>
      <p:pic>
        <p:nvPicPr>
          <p:cNvPr id="12" name="Picture 11" descr="JHU Logo and Seal [Johns Hopkins University] Download Vector">
            <a:extLst>
              <a:ext uri="{FF2B5EF4-FFF2-40B4-BE49-F238E27FC236}">
                <a16:creationId xmlns:a16="http://schemas.microsoft.com/office/drawing/2014/main" id="{2206E940-BB25-3F6D-DE80-EB5CB2FAEDBB}"/>
              </a:ext>
            </a:extLst>
          </p:cNvPr>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r="86066" b="-7414"/>
          <a:stretch>
            <a:fillRect/>
          </a:stretch>
        </p:blipFill>
        <p:spPr bwMode="auto">
          <a:xfrm>
            <a:off x="10164082" y="69805"/>
            <a:ext cx="253327" cy="327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black background with grey text&#10;&#10;Description automatically generated">
            <a:extLst>
              <a:ext uri="{FF2B5EF4-FFF2-40B4-BE49-F238E27FC236}">
                <a16:creationId xmlns:a16="http://schemas.microsoft.com/office/drawing/2014/main" id="{C91F18A2-344F-762B-483A-87DFC91D865A}"/>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r="75462"/>
          <a:stretch>
            <a:fillRect/>
          </a:stretch>
        </p:blipFill>
        <p:spPr>
          <a:xfrm>
            <a:off x="10590357" y="-147159"/>
            <a:ext cx="316096" cy="7246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84075DA-86A4-4F3C-0FF9-C7480907AF69}"/>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t="-4420" r="75462"/>
          <a:stretch>
            <a:fillRect/>
          </a:stretch>
        </p:blipFill>
        <p:spPr>
          <a:xfrm>
            <a:off x="11003860" y="16177"/>
            <a:ext cx="316096" cy="404664"/>
          </a:xfrm>
          <a:prstGeom prst="rect">
            <a:avLst/>
          </a:prstGeom>
        </p:spPr>
      </p:pic>
      <p:pic>
        <p:nvPicPr>
          <p:cNvPr id="19" name="Picture 18" descr="A logo with a plaid pattern&#10;&#10;Description automatically generated">
            <a:extLst>
              <a:ext uri="{FF2B5EF4-FFF2-40B4-BE49-F238E27FC236}">
                <a16:creationId xmlns:a16="http://schemas.microsoft.com/office/drawing/2014/main" id="{921B96E1-DB4E-B61F-312F-6C412F7177A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64381" y="34116"/>
            <a:ext cx="688404" cy="387227"/>
          </a:xfrm>
          <a:prstGeom prst="rect">
            <a:avLst/>
          </a:prstGeom>
        </p:spPr>
      </p:pic>
      <p:pic>
        <p:nvPicPr>
          <p:cNvPr id="29" name="Bild 18" descr="g_eth_logo_kurz_neg_Schutzraum.eps">
            <a:extLst>
              <a:ext uri="{FF2B5EF4-FFF2-40B4-BE49-F238E27FC236}">
                <a16:creationId xmlns:a16="http://schemas.microsoft.com/office/drawing/2014/main" id="{576340F0-0153-CB46-B4DB-7D7F9667712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770041" y="116459"/>
            <a:ext cx="1210026" cy="197381"/>
          </a:xfrm>
          <a:prstGeom prst="rect">
            <a:avLst/>
          </a:prstGeom>
        </p:spPr>
      </p:pic>
      <p:grpSp>
        <p:nvGrpSpPr>
          <p:cNvPr id="30" name="Group 29">
            <a:extLst>
              <a:ext uri="{FF2B5EF4-FFF2-40B4-BE49-F238E27FC236}">
                <a16:creationId xmlns:a16="http://schemas.microsoft.com/office/drawing/2014/main" id="{1B62CCCB-C4AB-7FB8-36D1-D1DCE54D71C7}"/>
              </a:ext>
            </a:extLst>
          </p:cNvPr>
          <p:cNvGrpSpPr/>
          <p:nvPr userDrawn="1"/>
        </p:nvGrpSpPr>
        <p:grpSpPr>
          <a:xfrm>
            <a:off x="7731780" y="87279"/>
            <a:ext cx="911893" cy="255395"/>
            <a:chOff x="1947787" y="79337"/>
            <a:chExt cx="1051870" cy="294599"/>
          </a:xfrm>
        </p:grpSpPr>
        <p:pic>
          <p:nvPicPr>
            <p:cNvPr id="31" name="Picture 30" descr="A black and white logo&#10;&#10;Description automatically generated">
              <a:extLst>
                <a:ext uri="{FF2B5EF4-FFF2-40B4-BE49-F238E27FC236}">
                  <a16:creationId xmlns:a16="http://schemas.microsoft.com/office/drawing/2014/main" id="{DA3DB57A-A996-5733-27E7-A7DEA7D6F58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66421" y="90810"/>
              <a:ext cx="1033236" cy="278385"/>
            </a:xfrm>
            <a:prstGeom prst="rect">
              <a:avLst/>
            </a:prstGeom>
          </p:spPr>
        </p:pic>
        <p:pic>
          <p:nvPicPr>
            <p:cNvPr id="32" name="Graphic 31">
              <a:extLst>
                <a:ext uri="{FF2B5EF4-FFF2-40B4-BE49-F238E27FC236}">
                  <a16:creationId xmlns:a16="http://schemas.microsoft.com/office/drawing/2014/main" id="{3E0FD6E3-4BDA-C9D3-182C-E4D5643CFCAB}"/>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947787" y="79337"/>
              <a:ext cx="444313" cy="294599"/>
            </a:xfrm>
            <a:prstGeom prst="rect">
              <a:avLst/>
            </a:prstGeom>
          </p:spPr>
        </p:pic>
      </p:grpSp>
    </p:spTree>
  </p:cSld>
  <p:clrMap bg1="lt1" tx1="dk1" bg2="lt2" tx2="dk2" accent1="accent1" accent2="accent2" accent3="accent3" accent4="accent4" accent5="accent5" accent6="accent6" hlink="hlink" folHlink="folHlink"/>
  <p:sldLayoutIdLst>
    <p:sldLayoutId id="2147483688" r:id="rId1"/>
    <p:sldLayoutId id="2147483682" r:id="rId2"/>
    <p:sldLayoutId id="2147483683" r:id="rId3"/>
    <p:sldLayoutId id="2147483684" r:id="rId4"/>
    <p:sldLayoutId id="2147483685" r:id="rId5"/>
    <p:sldLayoutId id="2147483690" r:id="rId6"/>
  </p:sldLayoutIdLst>
  <p:transition>
    <p:fade/>
  </p:transition>
  <p:hf hdr="0" ftr="0" dt="0"/>
  <p:txStyles>
    <p:titleStyle>
      <a:lvl1pPr algn="l" defTabSz="914400" rtl="0" eaLnBrk="1" latinLnBrk="0" hangingPunct="1">
        <a:lnSpc>
          <a:spcPct val="100000"/>
        </a:lnSpc>
        <a:spcBef>
          <a:spcPct val="0"/>
        </a:spcBef>
        <a:buNone/>
        <a:defRPr sz="2800" b="1" i="0" kern="1200">
          <a:solidFill>
            <a:schemeClr val="tx1"/>
          </a:solidFill>
          <a:latin typeface="Calibri" panose="020F0502020204030204" pitchFamily="34" charset="0"/>
          <a:ea typeface="+mj-ea"/>
          <a:cs typeface="+mj-cs"/>
        </a:defRPr>
      </a:lvl1pPr>
    </p:titleStyle>
    <p:bodyStyle>
      <a:lvl1pPr marL="361950" indent="-361950" algn="l" defTabSz="914400" rtl="0" eaLnBrk="1" latinLnBrk="0" hangingPunct="1">
        <a:lnSpc>
          <a:spcPct val="100000"/>
        </a:lnSpc>
        <a:spcBef>
          <a:spcPts val="500"/>
        </a:spcBef>
        <a:buClr>
          <a:schemeClr val="bg2"/>
        </a:buClr>
        <a:buFont typeface="Wingdings" pitchFamily="2" charset="2"/>
        <a:buChar char="§"/>
        <a:defRPr sz="2000" b="1" i="0" kern="1200">
          <a:solidFill>
            <a:schemeClr val="tx1"/>
          </a:solidFill>
          <a:latin typeface="Calibri" panose="020F0502020204030204" pitchFamily="34" charset="0"/>
          <a:ea typeface="+mn-ea"/>
          <a:cs typeface="+mn-cs"/>
        </a:defRPr>
      </a:lvl1pPr>
      <a:lvl2pPr marL="627063" indent="-265113" algn="l" defTabSz="914400" rtl="0" eaLnBrk="1" latinLnBrk="0" hangingPunct="1">
        <a:lnSpc>
          <a:spcPct val="100000"/>
        </a:lnSpc>
        <a:spcBef>
          <a:spcPts val="400"/>
        </a:spcBef>
        <a:buClrTx/>
        <a:buFont typeface="Wingdings" pitchFamily="2" charset="2"/>
        <a:buChar char="§"/>
        <a:defRPr sz="1800" b="0" i="0" kern="1200">
          <a:solidFill>
            <a:schemeClr val="tx1"/>
          </a:solidFill>
          <a:latin typeface="Calibri" panose="020F0502020204030204" pitchFamily="34" charset="0"/>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None/>
        <a:defRPr sz="1800" b="0" i="1" kern="1200">
          <a:solidFill>
            <a:schemeClr val="tx1"/>
          </a:solidFill>
          <a:latin typeface="Calibri" panose="020F0502020204030204" pitchFamily="34" charset="0"/>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None/>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0.xml"/><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slide" Target="slide120.xml"/><Relationship Id="rId13"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10.png"/><Relationship Id="rId17" Type="http://schemas.openxmlformats.org/officeDocument/2006/relationships/image" Target="../media/image41.png"/><Relationship Id="rId2" Type="http://schemas.openxmlformats.org/officeDocument/2006/relationships/notesSlide" Target="../notesSlides/notesSlide16.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90.png"/><Relationship Id="rId11" Type="http://schemas.openxmlformats.org/officeDocument/2006/relationships/slide" Target="slide140.xml"/><Relationship Id="rId5" Type="http://schemas.openxmlformats.org/officeDocument/2006/relationships/slide" Target="slide50.xml"/><Relationship Id="rId15" Type="http://schemas.openxmlformats.org/officeDocument/2006/relationships/image" Target="../media/image420.pn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400.png"/><Relationship Id="rId14" Type="http://schemas.openxmlformats.org/officeDocument/2006/relationships/slide" Target="slide1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poch.ai/blog/training-compute-of-frontier-ai-models-grows-by-4-5x-per-year"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4.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poch.ai/blog/training-compute-of-frontier-ai-models-grows-by-4-5x-per-year" TargetMode="Externa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142264-E452-0D3F-F95C-646F93291807}"/>
              </a:ext>
            </a:extLst>
          </p:cNvPr>
          <p:cNvSpPr/>
          <p:nvPr/>
        </p:nvSpPr>
        <p:spPr>
          <a:xfrm>
            <a:off x="-60684" y="503273"/>
            <a:ext cx="12252684" cy="2353439"/>
          </a:xfrm>
          <a:prstGeom prst="rect">
            <a:avLst/>
          </a:prstGeom>
          <a:solidFill>
            <a:srgbClr val="FFFFFF">
              <a:alpha val="4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ctrTitle"/>
          </p:nvPr>
        </p:nvSpPr>
        <p:spPr>
          <a:xfrm>
            <a:off x="191344" y="588712"/>
            <a:ext cx="11922983" cy="864096"/>
          </a:xfrm>
          <a:solidFill>
            <a:schemeClr val="bg1">
              <a:alpha val="0"/>
            </a:schemeClr>
          </a:solidFill>
        </p:spPr>
        <p:txBody>
          <a:bodyPr>
            <a:noAutofit/>
          </a:bodyPr>
          <a:lstStyle/>
          <a:p>
            <a:r>
              <a:rPr lang="en-US"/>
              <a:t>Uno: A One-Stop Solution for Inter- and Intra-Data Center Congestion Control and Reliable Connectivity</a:t>
            </a:r>
            <a:endParaRPr lang="en-US" dirty="0"/>
          </a:p>
        </p:txBody>
      </p:sp>
      <p:sp>
        <p:nvSpPr>
          <p:cNvPr id="3" name="Subtitle 4">
            <a:extLst>
              <a:ext uri="{FF2B5EF4-FFF2-40B4-BE49-F238E27FC236}">
                <a16:creationId xmlns:a16="http://schemas.microsoft.com/office/drawing/2014/main" id="{980169A1-6F5D-7CCF-DF7E-5239345CE88B}"/>
              </a:ext>
            </a:extLst>
          </p:cNvPr>
          <p:cNvSpPr txBox="1">
            <a:spLocks/>
          </p:cNvSpPr>
          <p:nvPr/>
        </p:nvSpPr>
        <p:spPr>
          <a:xfrm>
            <a:off x="191344" y="1336376"/>
            <a:ext cx="11125236" cy="1898708"/>
          </a:xfrm>
          <a:prstGeom prst="rect">
            <a:avLst/>
          </a:prstGeom>
          <a:solidFill>
            <a:schemeClr val="bg1">
              <a:alpha val="0"/>
            </a:schemeClr>
          </a:solidFill>
          <a:ln>
            <a:noFill/>
          </a:ln>
        </p:spPr>
        <p:txBody>
          <a:bodyPr vert="horz" lIns="144000" tIns="108000" rIns="144000" bIns="0" rtlCol="0" anchor="t" anchorCtr="0">
            <a:noAutofit/>
          </a:bodyPr>
          <a:lstStyle>
            <a:lvl1pPr marL="0" indent="0" algn="l" defTabSz="914400" rtl="0" eaLnBrk="1" latinLnBrk="0" hangingPunct="1">
              <a:lnSpc>
                <a:spcPct val="100000"/>
              </a:lnSpc>
              <a:spcBef>
                <a:spcPts val="500"/>
              </a:spcBef>
              <a:buClr>
                <a:schemeClr val="bg2"/>
              </a:buClr>
              <a:buFont typeface="Wingdings" pitchFamily="2" charset="2"/>
              <a:buNone/>
              <a:defRPr sz="1800" b="1" i="0" kern="1200">
                <a:solidFill>
                  <a:schemeClr val="tx1"/>
                </a:solidFill>
                <a:latin typeface="Calibri" panose="020F0502020204030204" pitchFamily="34" charset="0"/>
                <a:ea typeface="+mn-ea"/>
                <a:cs typeface="+mn-cs"/>
              </a:defRPr>
            </a:lvl1pPr>
            <a:lvl2pPr marL="457200" indent="0" algn="ctr" defTabSz="914400" rtl="0" eaLnBrk="1" latinLnBrk="0" hangingPunct="1">
              <a:lnSpc>
                <a:spcPct val="100000"/>
              </a:lnSpc>
              <a:spcBef>
                <a:spcPts val="400"/>
              </a:spcBef>
              <a:buClrTx/>
              <a:buFont typeface="Wingdings" pitchFamily="2" charset="2"/>
              <a:buNone/>
              <a:defRPr sz="1800" b="0" i="0" kern="1200">
                <a:solidFill>
                  <a:schemeClr val="tx1">
                    <a:tint val="75000"/>
                  </a:schemeClr>
                </a:solidFill>
                <a:latin typeface="Calibri" panose="020F0502020204030204" pitchFamily="34" charset="0"/>
                <a:ea typeface="+mn-ea"/>
                <a:cs typeface="+mn-cs"/>
              </a:defRPr>
            </a:lvl2pPr>
            <a:lvl3pPr marL="914400" indent="0" algn="ctr" defTabSz="914400" rtl="0" eaLnBrk="1" latinLnBrk="0" hangingPunct="1">
              <a:lnSpc>
                <a:spcPct val="100000"/>
              </a:lnSpc>
              <a:spcBef>
                <a:spcPts val="400"/>
              </a:spcBef>
              <a:buClr>
                <a:schemeClr val="bg2"/>
              </a:buClr>
              <a:buFont typeface="Wingdings" pitchFamily="2" charset="2"/>
              <a:buNone/>
              <a:defRPr sz="1800" b="0" i="1" kern="1200">
                <a:solidFill>
                  <a:schemeClr val="tx1">
                    <a:tint val="75000"/>
                  </a:schemeClr>
                </a:solidFill>
                <a:latin typeface="Calibri" panose="020F0502020204030204" pitchFamily="34" charset="0"/>
                <a:ea typeface="+mn-ea"/>
                <a:cs typeface="+mn-cs"/>
              </a:defRPr>
            </a:lvl3pPr>
            <a:lvl4pPr marL="1371600" indent="0" algn="ctr" defTabSz="914400" rtl="0" eaLnBrk="1" latinLnBrk="0" hangingPunct="1">
              <a:lnSpc>
                <a:spcPct val="100000"/>
              </a:lnSpc>
              <a:spcBef>
                <a:spcPts val="400"/>
              </a:spcBef>
              <a:buClr>
                <a:schemeClr val="bg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400"/>
              </a:spcBef>
              <a:buClr>
                <a:schemeClr val="bg2"/>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u="sng" dirty="0">
                <a:ea typeface="Calibri"/>
                <a:cs typeface="Calibri"/>
              </a:rPr>
              <a:t>Tommaso Bonato</a:t>
            </a:r>
            <a:r>
              <a:rPr lang="en-US" sz="2000" dirty="0">
                <a:ea typeface="Calibri"/>
                <a:cs typeface="Calibri"/>
              </a:rPr>
              <a:t>*</a:t>
            </a:r>
            <a:r>
              <a:rPr lang="da-DK" sz="2000" cap="small" baseline="30000" dirty="0">
                <a:ea typeface="Calibri"/>
                <a:cs typeface="Calibri"/>
              </a:rPr>
              <a:t> 1,3</a:t>
            </a:r>
            <a:r>
              <a:rPr lang="en-US" sz="2000" dirty="0">
                <a:ea typeface="Calibri"/>
                <a:cs typeface="Calibri"/>
              </a:rPr>
              <a:t>, </a:t>
            </a:r>
            <a:r>
              <a:rPr lang="en-US" sz="2000" b="0" dirty="0">
                <a:ea typeface="Calibri"/>
                <a:cs typeface="Calibri"/>
              </a:rPr>
              <a:t>Sepehr </a:t>
            </a:r>
            <a:r>
              <a:rPr lang="en-US" sz="2000" b="0" dirty="0" err="1">
                <a:ea typeface="Calibri"/>
                <a:cs typeface="Calibri"/>
              </a:rPr>
              <a:t>Abdous</a:t>
            </a:r>
            <a:r>
              <a:rPr lang="en-US" sz="2000" b="0" dirty="0">
                <a:ea typeface="Calibri"/>
                <a:cs typeface="Calibri"/>
              </a:rPr>
              <a:t>*</a:t>
            </a:r>
            <a:r>
              <a:rPr lang="da-DK" sz="2000" b="0" cap="small" baseline="30000" dirty="0">
                <a:ea typeface="Calibri"/>
                <a:cs typeface="Calibri"/>
              </a:rPr>
              <a:t> 2,3</a:t>
            </a:r>
            <a:r>
              <a:rPr lang="en-US" sz="2000" b="0" dirty="0">
                <a:ea typeface="Calibri"/>
                <a:cs typeface="Calibri"/>
              </a:rPr>
              <a:t>, Abdul Kabbani</a:t>
            </a:r>
            <a:r>
              <a:rPr lang="da-DK" sz="2000" b="0" cap="small" baseline="30000" dirty="0">
                <a:ea typeface="Calibri"/>
                <a:cs typeface="Calibri"/>
              </a:rPr>
              <a:t> 3</a:t>
            </a:r>
            <a:r>
              <a:rPr lang="en-US" sz="2000" b="0" dirty="0">
                <a:ea typeface="Calibri"/>
                <a:cs typeface="Calibri"/>
              </a:rPr>
              <a:t>, Ahmad Ghalayini</a:t>
            </a:r>
            <a:r>
              <a:rPr lang="da-DK" sz="2000" b="0" cap="small" baseline="30000" dirty="0">
                <a:ea typeface="Calibri"/>
                <a:cs typeface="Calibri"/>
              </a:rPr>
              <a:t> 3</a:t>
            </a:r>
            <a:r>
              <a:rPr lang="en-US" sz="2000" b="0" dirty="0">
                <a:ea typeface="Calibri"/>
                <a:cs typeface="Calibri"/>
              </a:rPr>
              <a:t>,Nadeen Gebara</a:t>
            </a:r>
            <a:r>
              <a:rPr lang="da-DK" sz="2000" b="0" cap="small" baseline="30000" dirty="0">
                <a:ea typeface="Calibri"/>
                <a:cs typeface="Calibri"/>
              </a:rPr>
              <a:t> 3</a:t>
            </a:r>
            <a:r>
              <a:rPr lang="en-US" sz="2000" b="0" dirty="0">
                <a:ea typeface="Calibri"/>
                <a:cs typeface="Calibri"/>
              </a:rPr>
              <a:t>, Terry Lam</a:t>
            </a:r>
            <a:r>
              <a:rPr lang="da-DK" sz="2000" b="0" cap="small" baseline="30000" dirty="0">
                <a:ea typeface="Calibri"/>
                <a:cs typeface="Calibri"/>
              </a:rPr>
              <a:t> 3</a:t>
            </a:r>
            <a:r>
              <a:rPr lang="en-US" sz="2000" b="0" dirty="0">
                <a:ea typeface="Calibri"/>
                <a:cs typeface="Calibri"/>
              </a:rPr>
              <a:t>, Anup Agarwal</a:t>
            </a:r>
            <a:r>
              <a:rPr lang="da-DK" sz="2000" b="0" cap="small" baseline="30000" dirty="0">
                <a:ea typeface="Calibri"/>
                <a:cs typeface="Calibri"/>
              </a:rPr>
              <a:t> 3,5</a:t>
            </a:r>
            <a:r>
              <a:rPr lang="en-US" sz="2000" b="0" dirty="0">
                <a:ea typeface="Calibri"/>
                <a:cs typeface="Calibri"/>
              </a:rPr>
              <a:t>, </a:t>
            </a:r>
            <a:r>
              <a:rPr lang="en-US" sz="2000" b="0" dirty="0" err="1">
                <a:ea typeface="Calibri"/>
                <a:cs typeface="Calibri"/>
              </a:rPr>
              <a:t>Tiancheng</a:t>
            </a:r>
            <a:r>
              <a:rPr lang="en-US" sz="2000" b="0" dirty="0">
                <a:ea typeface="Calibri"/>
                <a:cs typeface="Calibri"/>
              </a:rPr>
              <a:t> Chen</a:t>
            </a:r>
            <a:r>
              <a:rPr lang="da-DK" sz="2000" b="0" cap="small" baseline="30000" dirty="0">
                <a:ea typeface="Calibri"/>
                <a:cs typeface="Calibri"/>
              </a:rPr>
              <a:t> 1</a:t>
            </a:r>
            <a:r>
              <a:rPr lang="en-US" sz="2000" b="0" dirty="0">
                <a:ea typeface="Calibri"/>
                <a:cs typeface="Calibri"/>
              </a:rPr>
              <a:t>, </a:t>
            </a:r>
            <a:r>
              <a:rPr lang="en-US" sz="2000" b="0" dirty="0" err="1">
                <a:ea typeface="Calibri"/>
                <a:cs typeface="Calibri"/>
              </a:rPr>
              <a:t>Zhuolong</a:t>
            </a:r>
            <a:r>
              <a:rPr lang="en-US" sz="2000" b="0" dirty="0">
                <a:ea typeface="Calibri"/>
                <a:cs typeface="Calibri"/>
              </a:rPr>
              <a:t> Yu</a:t>
            </a:r>
            <a:r>
              <a:rPr lang="da-DK" sz="2000" b="0" cap="small" baseline="30000" dirty="0">
                <a:ea typeface="Calibri"/>
                <a:cs typeface="Calibri"/>
              </a:rPr>
              <a:t> 3</a:t>
            </a:r>
            <a:r>
              <a:rPr lang="en-US" sz="2000" b="0" dirty="0">
                <a:ea typeface="Calibri"/>
                <a:cs typeface="Calibri"/>
              </a:rPr>
              <a:t>, Konstantin </a:t>
            </a:r>
            <a:r>
              <a:rPr lang="en-US" sz="2000" b="0" dirty="0" err="1">
                <a:ea typeface="Calibri"/>
                <a:cs typeface="Calibri"/>
              </a:rPr>
              <a:t>Taranov</a:t>
            </a:r>
            <a:r>
              <a:rPr lang="da-DK" sz="2000" b="0" cap="small" baseline="30000" dirty="0">
                <a:ea typeface="Calibri"/>
                <a:cs typeface="Calibri"/>
              </a:rPr>
              <a:t> 3</a:t>
            </a:r>
            <a:r>
              <a:rPr lang="en-US" sz="2000" b="0" dirty="0">
                <a:ea typeface="Calibri"/>
                <a:cs typeface="Calibri"/>
              </a:rPr>
              <a:t>, Mahmoud Elhaddad</a:t>
            </a:r>
            <a:r>
              <a:rPr lang="da-DK" sz="2000" b="0" cap="small" baseline="30000" dirty="0">
                <a:ea typeface="Calibri"/>
                <a:cs typeface="Calibri"/>
              </a:rPr>
              <a:t> 3</a:t>
            </a:r>
            <a:r>
              <a:rPr lang="en-US" sz="2000" b="0" dirty="0">
                <a:ea typeface="Calibri"/>
                <a:cs typeface="Calibri"/>
              </a:rPr>
              <a:t>, Daniele De Sensi</a:t>
            </a:r>
            <a:r>
              <a:rPr lang="da-DK" sz="2000" b="0" cap="small" baseline="30000" dirty="0">
                <a:ea typeface="Calibri"/>
                <a:cs typeface="Calibri"/>
              </a:rPr>
              <a:t> 4</a:t>
            </a:r>
            <a:r>
              <a:rPr lang="en-US" sz="2000" b="0" dirty="0">
                <a:ea typeface="Calibri"/>
                <a:cs typeface="Calibri"/>
              </a:rPr>
              <a:t>, Soudeh Ghorbani</a:t>
            </a:r>
            <a:r>
              <a:rPr lang="da-DK" sz="2000" b="0" cap="small" baseline="30000" dirty="0">
                <a:ea typeface="Calibri"/>
                <a:cs typeface="Calibri"/>
              </a:rPr>
              <a:t> 2</a:t>
            </a:r>
            <a:r>
              <a:rPr lang="en-US" sz="2000" b="0" dirty="0">
                <a:ea typeface="Calibri"/>
                <a:cs typeface="Calibri"/>
              </a:rPr>
              <a:t>, Torsten Hoefler</a:t>
            </a:r>
            <a:r>
              <a:rPr lang="da-DK" sz="2000" b="0" cap="small" baseline="30000" dirty="0">
                <a:ea typeface="Calibri"/>
                <a:cs typeface="Calibri"/>
              </a:rPr>
              <a:t> 1</a:t>
            </a:r>
            <a:endParaRPr lang="en-US" sz="2000" b="0" dirty="0">
              <a:ea typeface="Calibri"/>
              <a:cs typeface="Calibri"/>
            </a:endParaRPr>
          </a:p>
          <a:p>
            <a:r>
              <a:rPr lang="en-US" b="0" cap="small" baseline="30000" dirty="0"/>
              <a:t>1</a:t>
            </a:r>
            <a:r>
              <a:rPr lang="en-US" b="0" cap="small" dirty="0"/>
              <a:t>ETH Zürich, </a:t>
            </a:r>
            <a:r>
              <a:rPr lang="da-DK" b="0" cap="small" baseline="30000" dirty="0">
                <a:ea typeface="Calibri"/>
                <a:cs typeface="Calibri"/>
              </a:rPr>
              <a:t>2</a:t>
            </a:r>
            <a:r>
              <a:rPr lang="en-US" b="0" cap="small" dirty="0"/>
              <a:t>Johns Hopkins University, </a:t>
            </a:r>
            <a:r>
              <a:rPr lang="en-US" b="0" cap="small" baseline="30000" dirty="0"/>
              <a:t>3</a:t>
            </a:r>
            <a:r>
              <a:rPr lang="en-US" b="0" cap="small" dirty="0"/>
              <a:t>Microsoft, </a:t>
            </a:r>
            <a:r>
              <a:rPr lang="en-US" b="0" cap="small" baseline="30000" dirty="0"/>
              <a:t>4</a:t>
            </a:r>
            <a:r>
              <a:rPr lang="en-US" b="0" cap="small" dirty="0"/>
              <a:t>Sapienza University Of Rome, </a:t>
            </a:r>
            <a:r>
              <a:rPr lang="en-US" b="0" cap="small" baseline="30000" dirty="0"/>
              <a:t>5</a:t>
            </a:r>
            <a:r>
              <a:rPr lang="en-US" b="0" cap="small" dirty="0"/>
              <a:t>CMU, * Equal contribution</a:t>
            </a:r>
            <a:endParaRPr lang="en-US" b="0" cap="small" baseline="300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6D02-CAA7-CCB4-069E-99981DBADA60}"/>
            </a:ext>
          </a:extLst>
        </p:cNvPr>
        <p:cNvGrpSpPr/>
        <p:nvPr/>
      </p:nvGrpSpPr>
      <p:grpSpPr>
        <a:xfrm>
          <a:off x="0" y="0"/>
          <a:ext cx="0" cy="0"/>
          <a:chOff x="0" y="0"/>
          <a:chExt cx="0" cy="0"/>
        </a:xfrm>
      </p:grpSpPr>
      <p:cxnSp>
        <p:nvCxnSpPr>
          <p:cNvPr id="82" name="Straight Arrow Connector 81">
            <a:extLst>
              <a:ext uri="{FF2B5EF4-FFF2-40B4-BE49-F238E27FC236}">
                <a16:creationId xmlns:a16="http://schemas.microsoft.com/office/drawing/2014/main" id="{5C701945-A3A1-BF1F-0B36-2970B5957499}"/>
              </a:ext>
            </a:extLst>
          </p:cNvPr>
          <p:cNvCxnSpPr>
            <a:cxnSpLocks/>
          </p:cNvCxnSpPr>
          <p:nvPr/>
        </p:nvCxnSpPr>
        <p:spPr>
          <a:xfrm>
            <a:off x="4826000" y="3289292"/>
            <a:ext cx="4799414"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4D4CB5BA-4D68-BF71-91F9-EF717CA2A166}"/>
              </a:ext>
            </a:extLst>
          </p:cNvPr>
          <p:cNvSpPr txBox="1"/>
          <p:nvPr/>
        </p:nvSpPr>
        <p:spPr>
          <a:xfrm>
            <a:off x="6532324" y="3145444"/>
            <a:ext cx="1226747" cy="338554"/>
          </a:xfrm>
          <a:prstGeom prst="rect">
            <a:avLst/>
          </a:prstGeom>
          <a:solidFill>
            <a:schemeClr val="bg1"/>
          </a:solidFill>
        </p:spPr>
        <p:txBody>
          <a:bodyPr wrap="none" rtlCol="0">
            <a:spAutoFit/>
          </a:bodyPr>
          <a:lstStyle/>
          <a:p>
            <a:pPr algn="ctr"/>
            <a:r>
              <a:rPr lang="en-US" sz="1600" i="1">
                <a:solidFill>
                  <a:srgbClr val="FF0000"/>
                </a:solidFill>
              </a:rPr>
              <a:t>Inter-DC RTT</a:t>
            </a:r>
          </a:p>
        </p:txBody>
      </p:sp>
      <p:sp>
        <p:nvSpPr>
          <p:cNvPr id="3" name="Slide Number Placeholder 2">
            <a:extLst>
              <a:ext uri="{FF2B5EF4-FFF2-40B4-BE49-F238E27FC236}">
                <a16:creationId xmlns:a16="http://schemas.microsoft.com/office/drawing/2014/main" id="{35FA7490-5096-E986-DFDD-3F0350657A8D}"/>
              </a:ext>
            </a:extLst>
          </p:cNvPr>
          <p:cNvSpPr>
            <a:spLocks noGrp="1"/>
          </p:cNvSpPr>
          <p:nvPr>
            <p:ph type="sldNum" sz="quarter" idx="12"/>
          </p:nvPr>
        </p:nvSpPr>
        <p:spPr/>
        <p:txBody>
          <a:bodyPr/>
          <a:lstStyle/>
          <a:p>
            <a:fld id="{6C6AE60A-B69C-4790-82F7-3882EDF23186}" type="slidenum">
              <a:rPr lang="de-DE" smtClean="0"/>
              <a:pPr/>
              <a:t>10</a:t>
            </a:fld>
            <a:endParaRPr lang="de-DE"/>
          </a:p>
        </p:txBody>
      </p:sp>
      <p:sp>
        <p:nvSpPr>
          <p:cNvPr id="4" name="Title 3">
            <a:extLst>
              <a:ext uri="{FF2B5EF4-FFF2-40B4-BE49-F238E27FC236}">
                <a16:creationId xmlns:a16="http://schemas.microsoft.com/office/drawing/2014/main" id="{BAA32299-39D0-E3EB-E3D9-742EB822B00F}"/>
              </a:ext>
            </a:extLst>
          </p:cNvPr>
          <p:cNvSpPr>
            <a:spLocks noGrp="1"/>
          </p:cNvSpPr>
          <p:nvPr>
            <p:ph type="title"/>
          </p:nvPr>
        </p:nvSpPr>
        <p:spPr>
          <a:xfrm>
            <a:off x="209346" y="626638"/>
            <a:ext cx="11773308" cy="368353"/>
          </a:xfrm>
        </p:spPr>
        <p:txBody>
          <a:bodyPr>
            <a:normAutofit fontScale="90000"/>
          </a:bodyPr>
          <a:lstStyle/>
          <a:p>
            <a:r>
              <a:rPr lang="en-US" err="1">
                <a:solidFill>
                  <a:srgbClr val="971919"/>
                </a:solidFill>
              </a:rPr>
              <a:t>UnoCC</a:t>
            </a:r>
            <a:r>
              <a:rPr lang="en-US">
                <a:solidFill>
                  <a:srgbClr val="971919"/>
                </a:solidFill>
              </a:rPr>
              <a:t>: </a:t>
            </a:r>
            <a:r>
              <a:rPr lang="en-US"/>
              <a:t>fast and fair congestion control for intra- and inter-DC traffic</a:t>
            </a:r>
            <a:endParaRPr lang="en-CH"/>
          </a:p>
        </p:txBody>
      </p:sp>
      <p:sp>
        <p:nvSpPr>
          <p:cNvPr id="2" name="Rectangle: Rounded Corners 1">
            <a:extLst>
              <a:ext uri="{FF2B5EF4-FFF2-40B4-BE49-F238E27FC236}">
                <a16:creationId xmlns:a16="http://schemas.microsoft.com/office/drawing/2014/main" id="{67356B28-D0E1-A223-ECB6-9EC87BEF1F77}"/>
              </a:ext>
            </a:extLst>
          </p:cNvPr>
          <p:cNvSpPr/>
          <p:nvPr/>
        </p:nvSpPr>
        <p:spPr>
          <a:xfrm>
            <a:off x="245350" y="1694752"/>
            <a:ext cx="3087343"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BDP </a:t>
            </a:r>
            <a:r>
              <a:rPr lang="en-US">
                <a:solidFill>
                  <a:schemeClr val="tx1"/>
                </a:solidFill>
                <a:sym typeface="Wingdings" panose="05000000000000000000" pitchFamily="2" charset="2"/>
              </a:rPr>
              <a:t>&lt;-&gt; buffer size mismatch</a:t>
            </a:r>
            <a:endParaRPr lang="en-CH">
              <a:solidFill>
                <a:schemeClr val="tx1"/>
              </a:solidFill>
            </a:endParaRPr>
          </a:p>
        </p:txBody>
      </p:sp>
      <p:sp>
        <p:nvSpPr>
          <p:cNvPr id="5" name="Rectangle: Rounded Corners 4">
            <a:extLst>
              <a:ext uri="{FF2B5EF4-FFF2-40B4-BE49-F238E27FC236}">
                <a16:creationId xmlns:a16="http://schemas.microsoft.com/office/drawing/2014/main" id="{FB39C360-44DA-5AEC-B13C-B153C700D888}"/>
              </a:ext>
            </a:extLst>
          </p:cNvPr>
          <p:cNvSpPr/>
          <p:nvPr/>
        </p:nvSpPr>
        <p:spPr>
          <a:xfrm>
            <a:off x="245350" y="3566960"/>
            <a:ext cx="3087343" cy="684076"/>
          </a:xfrm>
          <a:prstGeom prst="roundRect">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Unfairness/slow convergence </a:t>
            </a:r>
            <a:endParaRPr lang="en-CH">
              <a:solidFill>
                <a:schemeClr val="tx1"/>
              </a:solidFill>
            </a:endParaRPr>
          </a:p>
        </p:txBody>
      </p:sp>
      <p:sp>
        <p:nvSpPr>
          <p:cNvPr id="7" name="Rectangle: Rounded Corners 6">
            <a:extLst>
              <a:ext uri="{FF2B5EF4-FFF2-40B4-BE49-F238E27FC236}">
                <a16:creationId xmlns:a16="http://schemas.microsoft.com/office/drawing/2014/main" id="{8C78EB42-EE82-407A-8C32-C94ED88DEDC2}"/>
              </a:ext>
            </a:extLst>
          </p:cNvPr>
          <p:cNvSpPr/>
          <p:nvPr/>
        </p:nvSpPr>
        <p:spPr>
          <a:xfrm>
            <a:off x="209346" y="2538716"/>
            <a:ext cx="3123347" cy="6840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Phantom Queues (PQs)</a:t>
            </a:r>
            <a:endParaRPr lang="en-CH">
              <a:solidFill>
                <a:schemeClr val="tx1"/>
              </a:solidFill>
            </a:endParaRPr>
          </a:p>
        </p:txBody>
      </p:sp>
      <p:sp>
        <p:nvSpPr>
          <p:cNvPr id="11" name="Arrow: Down 10">
            <a:extLst>
              <a:ext uri="{FF2B5EF4-FFF2-40B4-BE49-F238E27FC236}">
                <a16:creationId xmlns:a16="http://schemas.microsoft.com/office/drawing/2014/main" id="{6AF4B3DF-6E84-AE39-1CB1-48189735D13F}"/>
              </a:ext>
            </a:extLst>
          </p:cNvPr>
          <p:cNvSpPr/>
          <p:nvPr/>
        </p:nvSpPr>
        <p:spPr>
          <a:xfrm>
            <a:off x="1692590" y="2350456"/>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2" name="Arrow: Down 11">
            <a:extLst>
              <a:ext uri="{FF2B5EF4-FFF2-40B4-BE49-F238E27FC236}">
                <a16:creationId xmlns:a16="http://schemas.microsoft.com/office/drawing/2014/main" id="{B6940601-854F-718D-C9C7-6B6A2062C8A4}"/>
              </a:ext>
            </a:extLst>
          </p:cNvPr>
          <p:cNvSpPr/>
          <p:nvPr/>
        </p:nvSpPr>
        <p:spPr>
          <a:xfrm>
            <a:off x="1692590" y="4222664"/>
            <a:ext cx="198022" cy="197869"/>
          </a:xfrm>
          <a:prstGeom prst="downArrow">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A80C67B7-499F-E4B4-AAAD-FDB94D1854EF}"/>
              </a:ext>
            </a:extLst>
          </p:cNvPr>
          <p:cNvSpPr txBox="1"/>
          <p:nvPr/>
        </p:nvSpPr>
        <p:spPr>
          <a:xfrm>
            <a:off x="5475216" y="1865477"/>
            <a:ext cx="4214615" cy="276999"/>
          </a:xfrm>
          <a:prstGeom prst="rect">
            <a:avLst/>
          </a:prstGeom>
          <a:noFill/>
        </p:spPr>
        <p:txBody>
          <a:bodyPr wrap="none" rtlCol="0">
            <a:spAutoFit/>
          </a:bodyPr>
          <a:lstStyle/>
          <a:p>
            <a:r>
              <a:rPr lang="en-US" sz="1200">
                <a:solidFill>
                  <a:schemeClr val="bg1">
                    <a:lumMod val="65000"/>
                  </a:schemeClr>
                </a:solidFill>
              </a:rPr>
              <a:t>[Congestion Control for Cross-Datacenter Networks, </a:t>
            </a:r>
            <a:r>
              <a:rPr lang="en-US" sz="1200" err="1">
                <a:solidFill>
                  <a:schemeClr val="bg1">
                    <a:lumMod val="65000"/>
                  </a:schemeClr>
                </a:solidFill>
              </a:rPr>
              <a:t>ToN</a:t>
            </a:r>
            <a:r>
              <a:rPr lang="en-US" sz="1200">
                <a:solidFill>
                  <a:schemeClr val="bg1">
                    <a:lumMod val="65000"/>
                  </a:schemeClr>
                </a:solidFill>
              </a:rPr>
              <a:t> 2022]</a:t>
            </a:r>
          </a:p>
        </p:txBody>
      </p:sp>
      <p:sp>
        <p:nvSpPr>
          <p:cNvPr id="13" name="TextBox 12">
            <a:extLst>
              <a:ext uri="{FF2B5EF4-FFF2-40B4-BE49-F238E27FC236}">
                <a16:creationId xmlns:a16="http://schemas.microsoft.com/office/drawing/2014/main" id="{DEFA8D25-C2FE-9E79-BEF2-D5BE9C89ABF9}"/>
              </a:ext>
            </a:extLst>
          </p:cNvPr>
          <p:cNvSpPr txBox="1"/>
          <p:nvPr/>
        </p:nvSpPr>
        <p:spPr>
          <a:xfrm>
            <a:off x="5312510" y="2086660"/>
            <a:ext cx="4540025" cy="461665"/>
          </a:xfrm>
          <a:prstGeom prst="rect">
            <a:avLst/>
          </a:prstGeom>
          <a:noFill/>
        </p:spPr>
        <p:txBody>
          <a:bodyPr wrap="none" rtlCol="0">
            <a:spAutoFit/>
          </a:bodyPr>
          <a:lstStyle/>
          <a:p>
            <a:r>
              <a:rPr lang="en-US" sz="2400">
                <a:solidFill>
                  <a:schemeClr val="accent2">
                    <a:lumMod val="75000"/>
                  </a:schemeClr>
                </a:solidFill>
              </a:rPr>
              <a:t>But, convergence happens </a:t>
            </a:r>
            <a:r>
              <a:rPr lang="en-US" sz="2400" b="1">
                <a:solidFill>
                  <a:schemeClr val="accent2">
                    <a:lumMod val="75000"/>
                  </a:schemeClr>
                </a:solidFill>
              </a:rPr>
              <a:t>slowly</a:t>
            </a:r>
            <a:r>
              <a:rPr lang="en-US" sz="2400">
                <a:solidFill>
                  <a:schemeClr val="accent2">
                    <a:lumMod val="75000"/>
                  </a:schemeClr>
                </a:solidFill>
              </a:rPr>
              <a:t>.</a:t>
            </a:r>
          </a:p>
        </p:txBody>
      </p:sp>
      <p:sp>
        <p:nvSpPr>
          <p:cNvPr id="14" name="TextBox 13">
            <a:extLst>
              <a:ext uri="{FF2B5EF4-FFF2-40B4-BE49-F238E27FC236}">
                <a16:creationId xmlns:a16="http://schemas.microsoft.com/office/drawing/2014/main" id="{1F51C4DE-EA8B-3C7B-FC15-B18D3D655914}"/>
              </a:ext>
            </a:extLst>
          </p:cNvPr>
          <p:cNvSpPr txBox="1"/>
          <p:nvPr/>
        </p:nvSpPr>
        <p:spPr>
          <a:xfrm>
            <a:off x="3430388" y="2652661"/>
            <a:ext cx="1124026" cy="646331"/>
          </a:xfrm>
          <a:prstGeom prst="rect">
            <a:avLst/>
          </a:prstGeom>
          <a:noFill/>
        </p:spPr>
        <p:txBody>
          <a:bodyPr wrap="none" rtlCol="0">
            <a:spAutoFit/>
          </a:bodyPr>
          <a:lstStyle/>
          <a:p>
            <a:pPr algn="ctr"/>
            <a:r>
              <a:rPr lang="en-US" b="1"/>
              <a:t>Inter-DC</a:t>
            </a:r>
          </a:p>
          <a:p>
            <a:pPr algn="ctr"/>
            <a:r>
              <a:rPr lang="en-US" b="1"/>
              <a:t>flow</a:t>
            </a:r>
          </a:p>
        </p:txBody>
      </p:sp>
      <p:sp>
        <p:nvSpPr>
          <p:cNvPr id="15" name="TextBox 14">
            <a:extLst>
              <a:ext uri="{FF2B5EF4-FFF2-40B4-BE49-F238E27FC236}">
                <a16:creationId xmlns:a16="http://schemas.microsoft.com/office/drawing/2014/main" id="{9BA34118-82A4-C58F-26F8-2E7E14007C7F}"/>
              </a:ext>
            </a:extLst>
          </p:cNvPr>
          <p:cNvSpPr txBox="1"/>
          <p:nvPr/>
        </p:nvSpPr>
        <p:spPr>
          <a:xfrm>
            <a:off x="3427182" y="3594100"/>
            <a:ext cx="1130438" cy="646331"/>
          </a:xfrm>
          <a:prstGeom prst="rect">
            <a:avLst/>
          </a:prstGeom>
          <a:noFill/>
        </p:spPr>
        <p:txBody>
          <a:bodyPr wrap="none" rtlCol="0">
            <a:spAutoFit/>
          </a:bodyPr>
          <a:lstStyle/>
          <a:p>
            <a:pPr algn="ctr"/>
            <a:r>
              <a:rPr lang="en-US" b="1"/>
              <a:t>Intra-DC</a:t>
            </a:r>
          </a:p>
          <a:p>
            <a:pPr algn="ctr"/>
            <a:r>
              <a:rPr lang="en-US" b="1"/>
              <a:t>flow</a:t>
            </a:r>
          </a:p>
        </p:txBody>
      </p:sp>
      <p:sp>
        <p:nvSpPr>
          <p:cNvPr id="16" name="Rectangle: Rounded Corners 15">
            <a:extLst>
              <a:ext uri="{FF2B5EF4-FFF2-40B4-BE49-F238E27FC236}">
                <a16:creationId xmlns:a16="http://schemas.microsoft.com/office/drawing/2014/main" id="{CEE0C7FB-39A9-7B67-8EA9-11CBD27C6F3A}"/>
              </a:ext>
            </a:extLst>
          </p:cNvPr>
          <p:cNvSpPr/>
          <p:nvPr/>
        </p:nvSpPr>
        <p:spPr>
          <a:xfrm rot="5400000">
            <a:off x="4679838" y="2887974"/>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2FAF62B-7A58-3483-FD19-0C55C78933FB}"/>
              </a:ext>
            </a:extLst>
          </p:cNvPr>
          <p:cNvSpPr/>
          <p:nvPr/>
        </p:nvSpPr>
        <p:spPr>
          <a:xfrm rot="5400000">
            <a:off x="4901812" y="2887974"/>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F3A9569-2F75-1D96-8A3D-75C3D0DBB2A5}"/>
              </a:ext>
            </a:extLst>
          </p:cNvPr>
          <p:cNvSpPr/>
          <p:nvPr/>
        </p:nvSpPr>
        <p:spPr>
          <a:xfrm rot="5400000">
            <a:off x="5123786" y="2887974"/>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CEEF7C0-CEDC-0A29-1576-681141B23604}"/>
              </a:ext>
            </a:extLst>
          </p:cNvPr>
          <p:cNvSpPr/>
          <p:nvPr/>
        </p:nvSpPr>
        <p:spPr>
          <a:xfrm rot="5400000">
            <a:off x="5345760" y="2887974"/>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5EE3D57-764A-0F0F-FF58-45A7BD6E63B1}"/>
              </a:ext>
            </a:extLst>
          </p:cNvPr>
          <p:cNvSpPr/>
          <p:nvPr/>
        </p:nvSpPr>
        <p:spPr>
          <a:xfrm rot="5400000">
            <a:off x="5567734"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4EAA8D3A-2B6A-AE97-6B4C-D2A85DABEAD3}"/>
              </a:ext>
            </a:extLst>
          </p:cNvPr>
          <p:cNvSpPr/>
          <p:nvPr/>
        </p:nvSpPr>
        <p:spPr>
          <a:xfrm rot="5400000">
            <a:off x="5789708"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47B38153-EFA8-6CB8-3A5F-B6188A893B4F}"/>
              </a:ext>
            </a:extLst>
          </p:cNvPr>
          <p:cNvSpPr/>
          <p:nvPr/>
        </p:nvSpPr>
        <p:spPr>
          <a:xfrm rot="5400000">
            <a:off x="6011682"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F1B2C2B-B4EB-E741-DEA5-8EFDE6646985}"/>
              </a:ext>
            </a:extLst>
          </p:cNvPr>
          <p:cNvSpPr/>
          <p:nvPr/>
        </p:nvSpPr>
        <p:spPr>
          <a:xfrm rot="5400000">
            <a:off x="6233656"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1D24789-AB50-793C-F390-4A8B8846D4AC}"/>
              </a:ext>
            </a:extLst>
          </p:cNvPr>
          <p:cNvSpPr/>
          <p:nvPr/>
        </p:nvSpPr>
        <p:spPr>
          <a:xfrm rot="5400000">
            <a:off x="6455630"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1385119-3C87-793D-DB30-2158C5999143}"/>
              </a:ext>
            </a:extLst>
          </p:cNvPr>
          <p:cNvSpPr/>
          <p:nvPr/>
        </p:nvSpPr>
        <p:spPr>
          <a:xfrm rot="5400000">
            <a:off x="6677604"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7F1370C0-E45E-DE00-880E-3B739486BA95}"/>
              </a:ext>
            </a:extLst>
          </p:cNvPr>
          <p:cNvSpPr/>
          <p:nvPr/>
        </p:nvSpPr>
        <p:spPr>
          <a:xfrm rot="5400000">
            <a:off x="6899578"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3A4C595-0E08-17DB-A9A3-5CC35A7CAEBB}"/>
              </a:ext>
            </a:extLst>
          </p:cNvPr>
          <p:cNvSpPr/>
          <p:nvPr/>
        </p:nvSpPr>
        <p:spPr>
          <a:xfrm rot="5400000">
            <a:off x="7121552"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F57C2C0-53E8-B4F0-01A2-6E5EC9659399}"/>
              </a:ext>
            </a:extLst>
          </p:cNvPr>
          <p:cNvSpPr/>
          <p:nvPr/>
        </p:nvSpPr>
        <p:spPr>
          <a:xfrm rot="5400000">
            <a:off x="7343526"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F4319-22D8-CC28-3B84-194DB0AD31D9}"/>
              </a:ext>
            </a:extLst>
          </p:cNvPr>
          <p:cNvSpPr/>
          <p:nvPr/>
        </p:nvSpPr>
        <p:spPr>
          <a:xfrm rot="5400000">
            <a:off x="7565500"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29D45825-9E48-516B-406D-04853F9635F1}"/>
              </a:ext>
            </a:extLst>
          </p:cNvPr>
          <p:cNvSpPr/>
          <p:nvPr/>
        </p:nvSpPr>
        <p:spPr>
          <a:xfrm rot="5400000">
            <a:off x="7787474"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BEF9C8D-545A-B5F9-E009-537E427A6E3D}"/>
              </a:ext>
            </a:extLst>
          </p:cNvPr>
          <p:cNvSpPr/>
          <p:nvPr/>
        </p:nvSpPr>
        <p:spPr>
          <a:xfrm rot="5400000">
            <a:off x="8009448"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6DBC4183-944E-8286-B0FF-D5001116D48D}"/>
              </a:ext>
            </a:extLst>
          </p:cNvPr>
          <p:cNvSpPr/>
          <p:nvPr/>
        </p:nvSpPr>
        <p:spPr>
          <a:xfrm rot="5400000">
            <a:off x="8231422"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2CF506C-1EAE-6495-7EDA-88387B735511}"/>
              </a:ext>
            </a:extLst>
          </p:cNvPr>
          <p:cNvSpPr/>
          <p:nvPr/>
        </p:nvSpPr>
        <p:spPr>
          <a:xfrm rot="5400000">
            <a:off x="8453396"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13DB5E8A-3F53-B1D0-0843-FE92A107B355}"/>
              </a:ext>
            </a:extLst>
          </p:cNvPr>
          <p:cNvSpPr/>
          <p:nvPr/>
        </p:nvSpPr>
        <p:spPr>
          <a:xfrm rot="5400000">
            <a:off x="8675370"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9A310B5D-662A-55D8-062C-D5C6B4A9BBB1}"/>
              </a:ext>
            </a:extLst>
          </p:cNvPr>
          <p:cNvSpPr/>
          <p:nvPr/>
        </p:nvSpPr>
        <p:spPr>
          <a:xfrm rot="5400000">
            <a:off x="8897344"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9314FB90-766D-E66E-4B4D-2E966DC455C5}"/>
              </a:ext>
            </a:extLst>
          </p:cNvPr>
          <p:cNvSpPr/>
          <p:nvPr/>
        </p:nvSpPr>
        <p:spPr>
          <a:xfrm rot="5400000">
            <a:off x="9119318"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0E404210-BB14-08D7-33FB-E62664356098}"/>
              </a:ext>
            </a:extLst>
          </p:cNvPr>
          <p:cNvSpPr/>
          <p:nvPr/>
        </p:nvSpPr>
        <p:spPr>
          <a:xfrm rot="5400000">
            <a:off x="9341292"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1CE47967-0A2E-C4B1-3ED2-F72DEA2CAEE9}"/>
              </a:ext>
            </a:extLst>
          </p:cNvPr>
          <p:cNvSpPr/>
          <p:nvPr/>
        </p:nvSpPr>
        <p:spPr>
          <a:xfrm rot="5400000">
            <a:off x="9563266"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5F1C0C2-A81D-AACE-A924-A696337109F8}"/>
              </a:ext>
            </a:extLst>
          </p:cNvPr>
          <p:cNvSpPr/>
          <p:nvPr/>
        </p:nvSpPr>
        <p:spPr>
          <a:xfrm rot="5400000">
            <a:off x="4679838" y="3804028"/>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3BC2F3F4-4CA7-E81A-7CA9-494E49DAF1D7}"/>
              </a:ext>
            </a:extLst>
          </p:cNvPr>
          <p:cNvSpPr/>
          <p:nvPr/>
        </p:nvSpPr>
        <p:spPr>
          <a:xfrm rot="5400000">
            <a:off x="4901812" y="3804028"/>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1C129DCD-5E57-D952-7CD8-6B68D25C1E3F}"/>
              </a:ext>
            </a:extLst>
          </p:cNvPr>
          <p:cNvSpPr/>
          <p:nvPr/>
        </p:nvSpPr>
        <p:spPr>
          <a:xfrm rot="5400000">
            <a:off x="5123786" y="3804028"/>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9EC963C2-3792-2BB4-DCEE-9E729983460E}"/>
              </a:ext>
            </a:extLst>
          </p:cNvPr>
          <p:cNvSpPr/>
          <p:nvPr/>
        </p:nvSpPr>
        <p:spPr>
          <a:xfrm rot="5400000">
            <a:off x="5345760" y="3804028"/>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6ADD72D7-6DA4-09A0-FDFA-B220B9868B4C}"/>
              </a:ext>
            </a:extLst>
          </p:cNvPr>
          <p:cNvSpPr/>
          <p:nvPr/>
        </p:nvSpPr>
        <p:spPr>
          <a:xfrm rot="5400000">
            <a:off x="5567734"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2990C443-EF0A-5ADB-B117-DF17F449A56A}"/>
              </a:ext>
            </a:extLst>
          </p:cNvPr>
          <p:cNvSpPr/>
          <p:nvPr/>
        </p:nvSpPr>
        <p:spPr>
          <a:xfrm rot="5400000">
            <a:off x="5789708"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8168948B-2DB1-368E-6893-4B176BA221D2}"/>
              </a:ext>
            </a:extLst>
          </p:cNvPr>
          <p:cNvSpPr/>
          <p:nvPr/>
        </p:nvSpPr>
        <p:spPr>
          <a:xfrm rot="5400000">
            <a:off x="6011682"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D4B54504-6245-4E64-4C1C-5BF730EC00A3}"/>
              </a:ext>
            </a:extLst>
          </p:cNvPr>
          <p:cNvSpPr/>
          <p:nvPr/>
        </p:nvSpPr>
        <p:spPr>
          <a:xfrm rot="5400000">
            <a:off x="6233656"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646EF162-14A3-CDA9-CCD3-C67D094A6DAE}"/>
              </a:ext>
            </a:extLst>
          </p:cNvPr>
          <p:cNvSpPr/>
          <p:nvPr/>
        </p:nvSpPr>
        <p:spPr>
          <a:xfrm rot="5400000">
            <a:off x="6455630"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E5C6C8B-08C9-615A-D506-A08EB3B00D64}"/>
              </a:ext>
            </a:extLst>
          </p:cNvPr>
          <p:cNvSpPr/>
          <p:nvPr/>
        </p:nvSpPr>
        <p:spPr>
          <a:xfrm rot="5400000">
            <a:off x="6677604"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D3C3EF95-F132-6F1F-3619-A4A5401B4826}"/>
              </a:ext>
            </a:extLst>
          </p:cNvPr>
          <p:cNvSpPr/>
          <p:nvPr/>
        </p:nvSpPr>
        <p:spPr>
          <a:xfrm rot="5400000">
            <a:off x="6899578"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B1922E5B-5BD4-EDC7-0A4F-5A43F983EDB2}"/>
              </a:ext>
            </a:extLst>
          </p:cNvPr>
          <p:cNvSpPr/>
          <p:nvPr/>
        </p:nvSpPr>
        <p:spPr>
          <a:xfrm rot="5400000">
            <a:off x="7121552"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6692E20-E593-B440-103B-8B666F34640B}"/>
              </a:ext>
            </a:extLst>
          </p:cNvPr>
          <p:cNvSpPr/>
          <p:nvPr/>
        </p:nvSpPr>
        <p:spPr>
          <a:xfrm rot="5400000">
            <a:off x="7343526"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61F61194-DF2F-B699-8664-1EC81DED8BD2}"/>
              </a:ext>
            </a:extLst>
          </p:cNvPr>
          <p:cNvSpPr/>
          <p:nvPr/>
        </p:nvSpPr>
        <p:spPr>
          <a:xfrm rot="5400000">
            <a:off x="7565500"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55F08422-E3C5-AE58-25B6-9601DA18D5B9}"/>
              </a:ext>
            </a:extLst>
          </p:cNvPr>
          <p:cNvSpPr/>
          <p:nvPr/>
        </p:nvSpPr>
        <p:spPr>
          <a:xfrm rot="5400000">
            <a:off x="7787474"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65586789-D0A2-EFC4-CA75-4A85A4E82AA1}"/>
              </a:ext>
            </a:extLst>
          </p:cNvPr>
          <p:cNvSpPr/>
          <p:nvPr/>
        </p:nvSpPr>
        <p:spPr>
          <a:xfrm rot="5400000">
            <a:off x="8009448"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C41FE678-FCA3-97B8-28DE-17084D66F5CC}"/>
              </a:ext>
            </a:extLst>
          </p:cNvPr>
          <p:cNvSpPr/>
          <p:nvPr/>
        </p:nvSpPr>
        <p:spPr>
          <a:xfrm rot="5400000">
            <a:off x="8231422"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D657EEBD-8EB2-A280-680A-3E057BBBEAC4}"/>
              </a:ext>
            </a:extLst>
          </p:cNvPr>
          <p:cNvSpPr/>
          <p:nvPr/>
        </p:nvSpPr>
        <p:spPr>
          <a:xfrm rot="5400000">
            <a:off x="8453396"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16005645-5799-99DB-E01A-0C3DA950F9DB}"/>
              </a:ext>
            </a:extLst>
          </p:cNvPr>
          <p:cNvSpPr/>
          <p:nvPr/>
        </p:nvSpPr>
        <p:spPr>
          <a:xfrm rot="5400000">
            <a:off x="8675370"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ABBAFA05-2AC3-31F9-1736-91BDB3C0B0E7}"/>
              </a:ext>
            </a:extLst>
          </p:cNvPr>
          <p:cNvSpPr/>
          <p:nvPr/>
        </p:nvSpPr>
        <p:spPr>
          <a:xfrm rot="5400000">
            <a:off x="8897344"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4BF6D390-D66C-6D6B-156D-6DCCAD32742F}"/>
              </a:ext>
            </a:extLst>
          </p:cNvPr>
          <p:cNvSpPr/>
          <p:nvPr/>
        </p:nvSpPr>
        <p:spPr>
          <a:xfrm rot="5400000">
            <a:off x="9119318"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2AFC29A8-6758-780F-A7F3-BDCC4F7CF9E4}"/>
              </a:ext>
            </a:extLst>
          </p:cNvPr>
          <p:cNvSpPr/>
          <p:nvPr/>
        </p:nvSpPr>
        <p:spPr>
          <a:xfrm rot="5400000">
            <a:off x="9341292"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5911400D-3D16-B5AC-8EF9-733473AB2DE7}"/>
              </a:ext>
            </a:extLst>
          </p:cNvPr>
          <p:cNvSpPr/>
          <p:nvPr/>
        </p:nvSpPr>
        <p:spPr>
          <a:xfrm rot="5400000">
            <a:off x="9563266"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21805A7-C92C-86FA-1FD4-5529416D1975}"/>
              </a:ext>
            </a:extLst>
          </p:cNvPr>
          <p:cNvSpPr txBox="1"/>
          <p:nvPr/>
        </p:nvSpPr>
        <p:spPr>
          <a:xfrm>
            <a:off x="3586541" y="1765681"/>
            <a:ext cx="817852" cy="584775"/>
          </a:xfrm>
          <a:prstGeom prst="rect">
            <a:avLst/>
          </a:prstGeom>
          <a:noFill/>
        </p:spPr>
        <p:txBody>
          <a:bodyPr wrap="none" rtlCol="0">
            <a:spAutoFit/>
          </a:bodyPr>
          <a:lstStyle/>
          <a:p>
            <a:pPr algn="ctr"/>
            <a:r>
              <a:rPr lang="en-US" sz="1600">
                <a:solidFill>
                  <a:srgbClr val="7030A0"/>
                </a:solidFill>
              </a:rPr>
              <a:t>ECN</a:t>
            </a:r>
          </a:p>
          <a:p>
            <a:pPr algn="ctr"/>
            <a:r>
              <a:rPr lang="en-US" sz="1600">
                <a:solidFill>
                  <a:srgbClr val="7030A0"/>
                </a:solidFill>
              </a:rPr>
              <a:t>marked</a:t>
            </a:r>
          </a:p>
        </p:txBody>
      </p:sp>
      <p:cxnSp>
        <p:nvCxnSpPr>
          <p:cNvPr id="64" name="Straight Connector 63">
            <a:extLst>
              <a:ext uri="{FF2B5EF4-FFF2-40B4-BE49-F238E27FC236}">
                <a16:creationId xmlns:a16="http://schemas.microsoft.com/office/drawing/2014/main" id="{7DFE2CE7-F62C-5CA8-3AEB-C28E6F9F731A}"/>
              </a:ext>
            </a:extLst>
          </p:cNvPr>
          <p:cNvCxnSpPr>
            <a:endCxn id="16" idx="1"/>
          </p:cNvCxnSpPr>
          <p:nvPr/>
        </p:nvCxnSpPr>
        <p:spPr>
          <a:xfrm>
            <a:off x="4404393" y="2317492"/>
            <a:ext cx="490587" cy="42432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18C0BB4-1BDD-7CE6-88D5-3250850EEEE3}"/>
              </a:ext>
            </a:extLst>
          </p:cNvPr>
          <p:cNvCxnSpPr>
            <a:cxnSpLocks/>
          </p:cNvCxnSpPr>
          <p:nvPr/>
        </p:nvCxnSpPr>
        <p:spPr>
          <a:xfrm>
            <a:off x="5230770" y="3502192"/>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F14DFA5-BE73-3AD7-DDE8-5459DE424CD0}"/>
              </a:ext>
            </a:extLst>
          </p:cNvPr>
          <p:cNvCxnSpPr>
            <a:cxnSpLocks/>
          </p:cNvCxnSpPr>
          <p:nvPr/>
        </p:nvCxnSpPr>
        <p:spPr>
          <a:xfrm>
            <a:off x="5686866" y="3503588"/>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FD3AF8C-756D-0C5B-C7B3-13C707F92815}"/>
              </a:ext>
            </a:extLst>
          </p:cNvPr>
          <p:cNvCxnSpPr>
            <a:cxnSpLocks/>
          </p:cNvCxnSpPr>
          <p:nvPr/>
        </p:nvCxnSpPr>
        <p:spPr>
          <a:xfrm>
            <a:off x="6119770" y="3510701"/>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98420C4-CD2A-620D-616D-70AF1C1B5680}"/>
              </a:ext>
            </a:extLst>
          </p:cNvPr>
          <p:cNvCxnSpPr>
            <a:cxnSpLocks/>
          </p:cNvCxnSpPr>
          <p:nvPr/>
        </p:nvCxnSpPr>
        <p:spPr>
          <a:xfrm>
            <a:off x="6568578" y="3513622"/>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752692A-8B24-6CC0-816D-1C1FC30BBF50}"/>
              </a:ext>
            </a:extLst>
          </p:cNvPr>
          <p:cNvCxnSpPr>
            <a:cxnSpLocks/>
          </p:cNvCxnSpPr>
          <p:nvPr/>
        </p:nvCxnSpPr>
        <p:spPr>
          <a:xfrm>
            <a:off x="7006010" y="3541560"/>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BBE7AD8-8470-57D2-D0C8-F2721735FE5C}"/>
              </a:ext>
            </a:extLst>
          </p:cNvPr>
          <p:cNvCxnSpPr>
            <a:cxnSpLocks/>
          </p:cNvCxnSpPr>
          <p:nvPr/>
        </p:nvCxnSpPr>
        <p:spPr>
          <a:xfrm>
            <a:off x="7451588" y="3531960"/>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759D8C0-DEDE-D69A-D6B7-1E9A5B69C2B3}"/>
              </a:ext>
            </a:extLst>
          </p:cNvPr>
          <p:cNvCxnSpPr>
            <a:cxnSpLocks/>
          </p:cNvCxnSpPr>
          <p:nvPr/>
        </p:nvCxnSpPr>
        <p:spPr>
          <a:xfrm>
            <a:off x="7897110" y="3541598"/>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96C261-B8EB-3284-ED5E-9E7C3663C26C}"/>
              </a:ext>
            </a:extLst>
          </p:cNvPr>
          <p:cNvCxnSpPr>
            <a:cxnSpLocks/>
          </p:cNvCxnSpPr>
          <p:nvPr/>
        </p:nvCxnSpPr>
        <p:spPr>
          <a:xfrm>
            <a:off x="8349894" y="3551377"/>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8946AE-22DB-2D73-1FCD-6196334D8677}"/>
              </a:ext>
            </a:extLst>
          </p:cNvPr>
          <p:cNvCxnSpPr>
            <a:cxnSpLocks/>
          </p:cNvCxnSpPr>
          <p:nvPr/>
        </p:nvCxnSpPr>
        <p:spPr>
          <a:xfrm>
            <a:off x="8789426" y="3568700"/>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1B272DB-8EF4-78B6-3C63-8B9E66C00865}"/>
              </a:ext>
            </a:extLst>
          </p:cNvPr>
          <p:cNvCxnSpPr>
            <a:cxnSpLocks/>
          </p:cNvCxnSpPr>
          <p:nvPr/>
        </p:nvCxnSpPr>
        <p:spPr>
          <a:xfrm>
            <a:off x="9227380" y="3579660"/>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C52A4BE-14D4-A10F-26C6-8CCD7C34215B}"/>
              </a:ext>
            </a:extLst>
          </p:cNvPr>
          <p:cNvCxnSpPr>
            <a:cxnSpLocks/>
          </p:cNvCxnSpPr>
          <p:nvPr/>
        </p:nvCxnSpPr>
        <p:spPr>
          <a:xfrm>
            <a:off x="9677131" y="3566960"/>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73076582-C02D-F5CE-A355-2438BB75E41A}"/>
              </a:ext>
            </a:extLst>
          </p:cNvPr>
          <p:cNvSpPr txBox="1"/>
          <p:nvPr/>
        </p:nvSpPr>
        <p:spPr>
          <a:xfrm>
            <a:off x="5015142" y="4138966"/>
            <a:ext cx="881588" cy="584775"/>
          </a:xfrm>
          <a:prstGeom prst="rect">
            <a:avLst/>
          </a:prstGeom>
          <a:noFill/>
        </p:spPr>
        <p:txBody>
          <a:bodyPr wrap="none" rtlCol="0">
            <a:spAutoFit/>
          </a:bodyPr>
          <a:lstStyle/>
          <a:p>
            <a:pPr algn="ctr"/>
            <a:r>
              <a:rPr lang="en-US" sz="1600" i="1">
                <a:solidFill>
                  <a:srgbClr val="FF0000"/>
                </a:solidFill>
              </a:rPr>
              <a:t>Intra-DC</a:t>
            </a:r>
          </a:p>
          <a:p>
            <a:pPr algn="ctr"/>
            <a:r>
              <a:rPr lang="en-US" sz="1600" i="1">
                <a:solidFill>
                  <a:srgbClr val="FF0000"/>
                </a:solidFill>
              </a:rPr>
              <a:t>RTT</a:t>
            </a:r>
          </a:p>
        </p:txBody>
      </p:sp>
      <p:cxnSp>
        <p:nvCxnSpPr>
          <p:cNvPr id="6" name="Straight Connector 5">
            <a:extLst>
              <a:ext uri="{FF2B5EF4-FFF2-40B4-BE49-F238E27FC236}">
                <a16:creationId xmlns:a16="http://schemas.microsoft.com/office/drawing/2014/main" id="{DDCA4717-7356-D844-05C5-1B3E8DCD99F6}"/>
              </a:ext>
            </a:extLst>
          </p:cNvPr>
          <p:cNvCxnSpPr>
            <a:cxnSpLocks/>
          </p:cNvCxnSpPr>
          <p:nvPr/>
        </p:nvCxnSpPr>
        <p:spPr>
          <a:xfrm>
            <a:off x="9675501" y="2639961"/>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872DD83F-6980-E7C8-4EFE-07C1CECEECC4}"/>
              </a:ext>
            </a:extLst>
          </p:cNvPr>
          <p:cNvSpPr/>
          <p:nvPr/>
        </p:nvSpPr>
        <p:spPr>
          <a:xfrm>
            <a:off x="3564626" y="4642104"/>
            <a:ext cx="8294072" cy="424320"/>
          </a:xfrm>
          <a:prstGeom prst="roundRect">
            <a:avLst/>
          </a:prstGeom>
          <a:solidFill>
            <a:srgbClr val="F6C6AD"/>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a:solidFill>
                  <a:schemeClr val="tx1"/>
                </a:solidFill>
              </a:rPr>
              <a:t>Rate reduced at different granularities, </a:t>
            </a:r>
            <a:r>
              <a:rPr lang="en-US" b="1">
                <a:solidFill>
                  <a:schemeClr val="tx1"/>
                </a:solidFill>
              </a:rPr>
              <a:t>prolonging convergence to fairness</a:t>
            </a:r>
            <a:endParaRPr lang="en-US">
              <a:solidFill>
                <a:schemeClr val="tx1"/>
              </a:solidFill>
            </a:endParaRPr>
          </a:p>
        </p:txBody>
      </p:sp>
      <p:sp>
        <p:nvSpPr>
          <p:cNvPr id="79" name="Rectangle: Rounded Corners 78">
            <a:extLst>
              <a:ext uri="{FF2B5EF4-FFF2-40B4-BE49-F238E27FC236}">
                <a16:creationId xmlns:a16="http://schemas.microsoft.com/office/drawing/2014/main" id="{5B7BB7D3-6019-D905-E467-11D17C073507}"/>
              </a:ext>
            </a:extLst>
          </p:cNvPr>
          <p:cNvSpPr/>
          <p:nvPr/>
        </p:nvSpPr>
        <p:spPr>
          <a:xfrm>
            <a:off x="3564626" y="5126773"/>
            <a:ext cx="8294073" cy="404724"/>
          </a:xfrm>
          <a:prstGeom prst="roundRect">
            <a:avLst/>
          </a:prstGeom>
          <a:solidFill>
            <a:srgbClr val="F6C6AD"/>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a:solidFill>
                  <a:schemeClr val="tx1"/>
                </a:solidFill>
              </a:rPr>
              <a:t>Same degree of congestion captured differently, </a:t>
            </a:r>
            <a:r>
              <a:rPr lang="en-US" b="1">
                <a:solidFill>
                  <a:schemeClr val="tx1"/>
                </a:solidFill>
              </a:rPr>
              <a:t>causing configuration sensitivity</a:t>
            </a:r>
            <a:endParaRPr lang="en-US">
              <a:solidFill>
                <a:schemeClr val="tx1"/>
              </a:solidFill>
            </a:endParaRPr>
          </a:p>
        </p:txBody>
      </p:sp>
      <p:cxnSp>
        <p:nvCxnSpPr>
          <p:cNvPr id="66" name="Straight Arrow Connector 65">
            <a:extLst>
              <a:ext uri="{FF2B5EF4-FFF2-40B4-BE49-F238E27FC236}">
                <a16:creationId xmlns:a16="http://schemas.microsoft.com/office/drawing/2014/main" id="{8B649168-5A85-24A3-BA19-36E80F8A670D}"/>
              </a:ext>
            </a:extLst>
          </p:cNvPr>
          <p:cNvCxnSpPr>
            <a:cxnSpLocks/>
          </p:cNvCxnSpPr>
          <p:nvPr/>
        </p:nvCxnSpPr>
        <p:spPr>
          <a:xfrm>
            <a:off x="5235310" y="4172833"/>
            <a:ext cx="417150"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02CA1A-5823-4763-58FE-95824A9098B3}"/>
              </a:ext>
            </a:extLst>
          </p:cNvPr>
          <p:cNvSpPr txBox="1"/>
          <p:nvPr/>
        </p:nvSpPr>
        <p:spPr>
          <a:xfrm>
            <a:off x="4742906" y="1463919"/>
            <a:ext cx="6213432" cy="461665"/>
          </a:xfrm>
          <a:prstGeom prst="rect">
            <a:avLst/>
          </a:prstGeom>
          <a:noFill/>
        </p:spPr>
        <p:txBody>
          <a:bodyPr wrap="none" rtlCol="0">
            <a:spAutoFit/>
          </a:bodyPr>
          <a:lstStyle/>
          <a:p>
            <a:r>
              <a:rPr lang="en-US" sz="2400">
                <a:solidFill>
                  <a:schemeClr val="accent2">
                    <a:lumMod val="75000"/>
                  </a:schemeClr>
                </a:solidFill>
              </a:rPr>
              <a:t>We can potentially achieve </a:t>
            </a:r>
            <a:r>
              <a:rPr lang="en-US" sz="2400" b="1">
                <a:solidFill>
                  <a:schemeClr val="accent2">
                    <a:lumMod val="75000"/>
                  </a:schemeClr>
                </a:solidFill>
              </a:rPr>
              <a:t>fairness</a:t>
            </a:r>
            <a:r>
              <a:rPr lang="en-US" sz="2400">
                <a:solidFill>
                  <a:schemeClr val="accent2">
                    <a:lumMod val="75000"/>
                  </a:schemeClr>
                </a:solidFill>
              </a:rPr>
              <a:t> using </a:t>
            </a:r>
            <a:r>
              <a:rPr lang="en-US" sz="2400" b="1">
                <a:solidFill>
                  <a:schemeClr val="accent2">
                    <a:lumMod val="75000"/>
                  </a:schemeClr>
                </a:solidFill>
              </a:rPr>
              <a:t>AIMD</a:t>
            </a:r>
            <a:r>
              <a:rPr lang="en-US" sz="2400">
                <a:solidFill>
                  <a:schemeClr val="accent2">
                    <a:lumMod val="75000"/>
                  </a:schemeClr>
                </a:solidFill>
              </a:rPr>
              <a:t>.</a:t>
            </a:r>
          </a:p>
        </p:txBody>
      </p:sp>
    </p:spTree>
    <p:extLst>
      <p:ext uri="{BB962C8B-B14F-4D97-AF65-F5344CB8AC3E}">
        <p14:creationId xmlns:p14="http://schemas.microsoft.com/office/powerpoint/2010/main" val="3521743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par>
                          <p:cTn id="38" fill="hold">
                            <p:stCondLst>
                              <p:cond delay="500"/>
                            </p:stCondLst>
                            <p:childTnLst>
                              <p:par>
                                <p:cTn id="39" presetID="16" presetClass="entr" presetSubtype="37"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barn(outVertical)">
                                      <p:cBhvr>
                                        <p:cTn id="41" dur="500"/>
                                        <p:tgtEl>
                                          <p:spTgt spid="66"/>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78">
                                            <p:txEl>
                                              <p:pRg st="0" end="0"/>
                                            </p:txEl>
                                          </p:spTgt>
                                        </p:tgtEl>
                                        <p:attrNameLst>
                                          <p:attrName>style.visibility</p:attrName>
                                        </p:attrNameLst>
                                      </p:cBhvr>
                                      <p:to>
                                        <p:strVal val="visible"/>
                                      </p:to>
                                    </p:set>
                                    <p:animEffect transition="in" filter="fade">
                                      <p:cBhvr>
                                        <p:cTn id="45" dur="500"/>
                                        <p:tgtEl>
                                          <p:spTgt spid="78">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8">
                                            <p:txEl>
                                              <p:pRg st="1" end="1"/>
                                            </p:txEl>
                                          </p:spTgt>
                                        </p:tgtEl>
                                        <p:attrNameLst>
                                          <p:attrName>style.visibility</p:attrName>
                                        </p:attrNameLst>
                                      </p:cBhvr>
                                      <p:to>
                                        <p:strVal val="visible"/>
                                      </p:to>
                                    </p:set>
                                    <p:animEffect transition="in" filter="fade">
                                      <p:cBhvr>
                                        <p:cTn id="48" dur="500"/>
                                        <p:tgtEl>
                                          <p:spTgt spid="7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par>
                          <p:cTn id="54" fill="hold">
                            <p:stCondLst>
                              <p:cond delay="500"/>
                            </p:stCondLst>
                            <p:childTnLst>
                              <p:par>
                                <p:cTn id="55" presetID="16" presetClass="entr" presetSubtype="37" fill="hold"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barn(outVertical)">
                                      <p:cBhvr>
                                        <p:cTn id="57" dur="500"/>
                                        <p:tgtEl>
                                          <p:spTgt spid="82"/>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86">
                                            <p:txEl>
                                              <p:pRg st="0" end="0"/>
                                            </p:txEl>
                                          </p:spTgt>
                                        </p:tgtEl>
                                        <p:attrNameLst>
                                          <p:attrName>style.visibility</p:attrName>
                                        </p:attrNameLst>
                                      </p:cBhvr>
                                      <p:to>
                                        <p:strVal val="visible"/>
                                      </p:to>
                                    </p:set>
                                    <p:animEffect transition="in" filter="fade">
                                      <p:cBhvr>
                                        <p:cTn id="61" dur="500"/>
                                        <p:tgtEl>
                                          <p:spTgt spid="8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fade">
                                      <p:cBhvr>
                                        <p:cTn id="66" dur="500"/>
                                        <p:tgtEl>
                                          <p:spTgt spid="67"/>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6D02-CAA7-CCB4-069E-99981DBADA6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FA7490-5096-E986-DFDD-3F0350657A8D}"/>
              </a:ext>
            </a:extLst>
          </p:cNvPr>
          <p:cNvSpPr>
            <a:spLocks noGrp="1"/>
          </p:cNvSpPr>
          <p:nvPr>
            <p:ph type="sldNum" sz="quarter" idx="12"/>
          </p:nvPr>
        </p:nvSpPr>
        <p:spPr/>
        <p:txBody>
          <a:bodyPr/>
          <a:lstStyle/>
          <a:p>
            <a:fld id="{6C6AE60A-B69C-4790-82F7-3882EDF23186}" type="slidenum">
              <a:rPr lang="de-DE" smtClean="0"/>
              <a:pPr/>
              <a:t>11</a:t>
            </a:fld>
            <a:endParaRPr lang="de-DE"/>
          </a:p>
        </p:txBody>
      </p:sp>
      <p:sp>
        <p:nvSpPr>
          <p:cNvPr id="4" name="Title 3">
            <a:extLst>
              <a:ext uri="{FF2B5EF4-FFF2-40B4-BE49-F238E27FC236}">
                <a16:creationId xmlns:a16="http://schemas.microsoft.com/office/drawing/2014/main" id="{BAA32299-39D0-E3EB-E3D9-742EB822B00F}"/>
              </a:ext>
            </a:extLst>
          </p:cNvPr>
          <p:cNvSpPr>
            <a:spLocks noGrp="1"/>
          </p:cNvSpPr>
          <p:nvPr>
            <p:ph type="title"/>
          </p:nvPr>
        </p:nvSpPr>
        <p:spPr>
          <a:xfrm>
            <a:off x="209346" y="626638"/>
            <a:ext cx="11773308" cy="368353"/>
          </a:xfrm>
        </p:spPr>
        <p:txBody>
          <a:bodyPr>
            <a:normAutofit fontScale="90000"/>
          </a:bodyPr>
          <a:lstStyle/>
          <a:p>
            <a:r>
              <a:rPr lang="en-US" err="1">
                <a:solidFill>
                  <a:srgbClr val="971919"/>
                </a:solidFill>
              </a:rPr>
              <a:t>UnoCC</a:t>
            </a:r>
            <a:r>
              <a:rPr lang="en-US">
                <a:solidFill>
                  <a:srgbClr val="971919"/>
                </a:solidFill>
              </a:rPr>
              <a:t>: </a:t>
            </a:r>
            <a:r>
              <a:rPr lang="en-US"/>
              <a:t>fast and fair congestion control for intra- and inter-DC traffic</a:t>
            </a:r>
            <a:endParaRPr lang="en-CH"/>
          </a:p>
        </p:txBody>
      </p:sp>
      <p:sp>
        <p:nvSpPr>
          <p:cNvPr id="2" name="Rectangle: Rounded Corners 1">
            <a:extLst>
              <a:ext uri="{FF2B5EF4-FFF2-40B4-BE49-F238E27FC236}">
                <a16:creationId xmlns:a16="http://schemas.microsoft.com/office/drawing/2014/main" id="{67356B28-D0E1-A223-ECB6-9EC87BEF1F77}"/>
              </a:ext>
            </a:extLst>
          </p:cNvPr>
          <p:cNvSpPr/>
          <p:nvPr/>
        </p:nvSpPr>
        <p:spPr>
          <a:xfrm>
            <a:off x="245350" y="1694752"/>
            <a:ext cx="3087343"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BDP </a:t>
            </a:r>
            <a:r>
              <a:rPr lang="en-US">
                <a:solidFill>
                  <a:schemeClr val="tx1"/>
                </a:solidFill>
                <a:sym typeface="Wingdings" panose="05000000000000000000" pitchFamily="2" charset="2"/>
              </a:rPr>
              <a:t>&lt;-&gt; buffer size mismatch</a:t>
            </a:r>
            <a:endParaRPr lang="en-CH">
              <a:solidFill>
                <a:schemeClr val="tx1"/>
              </a:solidFill>
            </a:endParaRPr>
          </a:p>
        </p:txBody>
      </p:sp>
      <p:sp>
        <p:nvSpPr>
          <p:cNvPr id="5" name="Rectangle: Rounded Corners 4">
            <a:extLst>
              <a:ext uri="{FF2B5EF4-FFF2-40B4-BE49-F238E27FC236}">
                <a16:creationId xmlns:a16="http://schemas.microsoft.com/office/drawing/2014/main" id="{FB39C360-44DA-5AEC-B13C-B153C700D888}"/>
              </a:ext>
            </a:extLst>
          </p:cNvPr>
          <p:cNvSpPr/>
          <p:nvPr/>
        </p:nvSpPr>
        <p:spPr>
          <a:xfrm>
            <a:off x="245350" y="3566960"/>
            <a:ext cx="3087343" cy="684076"/>
          </a:xfrm>
          <a:prstGeom prst="roundRect">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Unfairness/slow convergence</a:t>
            </a:r>
            <a:endParaRPr lang="en-CH">
              <a:solidFill>
                <a:schemeClr val="tx1"/>
              </a:solidFill>
            </a:endParaRPr>
          </a:p>
        </p:txBody>
      </p:sp>
      <p:sp>
        <p:nvSpPr>
          <p:cNvPr id="7" name="Rectangle: Rounded Corners 6">
            <a:extLst>
              <a:ext uri="{FF2B5EF4-FFF2-40B4-BE49-F238E27FC236}">
                <a16:creationId xmlns:a16="http://schemas.microsoft.com/office/drawing/2014/main" id="{8C78EB42-EE82-407A-8C32-C94ED88DEDC2}"/>
              </a:ext>
            </a:extLst>
          </p:cNvPr>
          <p:cNvSpPr/>
          <p:nvPr/>
        </p:nvSpPr>
        <p:spPr>
          <a:xfrm>
            <a:off x="209346" y="2538716"/>
            <a:ext cx="3123347" cy="6840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Phantom Queues (PQs)</a:t>
            </a:r>
            <a:endParaRPr lang="en-CH">
              <a:solidFill>
                <a:schemeClr val="tx1"/>
              </a:solidFill>
            </a:endParaRPr>
          </a:p>
        </p:txBody>
      </p:sp>
      <p:sp>
        <p:nvSpPr>
          <p:cNvPr id="9" name="Rectangle: Rounded Corners 8">
            <a:extLst>
              <a:ext uri="{FF2B5EF4-FFF2-40B4-BE49-F238E27FC236}">
                <a16:creationId xmlns:a16="http://schemas.microsoft.com/office/drawing/2014/main" id="{621FEDE6-A982-C71F-5867-8A35A7B878B4}"/>
              </a:ext>
            </a:extLst>
          </p:cNvPr>
          <p:cNvSpPr/>
          <p:nvPr/>
        </p:nvSpPr>
        <p:spPr>
          <a:xfrm>
            <a:off x="250703" y="4410924"/>
            <a:ext cx="3081990" cy="5928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Unified reaction granularity to congestion</a:t>
            </a:r>
            <a:endParaRPr lang="en-CH">
              <a:solidFill>
                <a:schemeClr val="tx1"/>
              </a:solidFill>
            </a:endParaRPr>
          </a:p>
        </p:txBody>
      </p:sp>
      <p:sp>
        <p:nvSpPr>
          <p:cNvPr id="11" name="Arrow: Down 10">
            <a:extLst>
              <a:ext uri="{FF2B5EF4-FFF2-40B4-BE49-F238E27FC236}">
                <a16:creationId xmlns:a16="http://schemas.microsoft.com/office/drawing/2014/main" id="{6AF4B3DF-6E84-AE39-1CB1-48189735D13F}"/>
              </a:ext>
            </a:extLst>
          </p:cNvPr>
          <p:cNvSpPr/>
          <p:nvPr/>
        </p:nvSpPr>
        <p:spPr>
          <a:xfrm>
            <a:off x="1692590" y="2350456"/>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2" name="Arrow: Down 11">
            <a:extLst>
              <a:ext uri="{FF2B5EF4-FFF2-40B4-BE49-F238E27FC236}">
                <a16:creationId xmlns:a16="http://schemas.microsoft.com/office/drawing/2014/main" id="{B6940601-854F-718D-C9C7-6B6A2062C8A4}"/>
              </a:ext>
            </a:extLst>
          </p:cNvPr>
          <p:cNvSpPr/>
          <p:nvPr/>
        </p:nvSpPr>
        <p:spPr>
          <a:xfrm>
            <a:off x="1692590" y="4222664"/>
            <a:ext cx="198022" cy="197869"/>
          </a:xfrm>
          <a:prstGeom prst="downArrow">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A80C67B7-499F-E4B4-AAAD-FDB94D1854EF}"/>
              </a:ext>
            </a:extLst>
          </p:cNvPr>
          <p:cNvSpPr txBox="1"/>
          <p:nvPr/>
        </p:nvSpPr>
        <p:spPr>
          <a:xfrm>
            <a:off x="5475216" y="1865477"/>
            <a:ext cx="4214615" cy="276999"/>
          </a:xfrm>
          <a:prstGeom prst="rect">
            <a:avLst/>
          </a:prstGeom>
          <a:noFill/>
        </p:spPr>
        <p:txBody>
          <a:bodyPr wrap="none" rtlCol="0">
            <a:spAutoFit/>
          </a:bodyPr>
          <a:lstStyle/>
          <a:p>
            <a:r>
              <a:rPr lang="en-US" sz="1200"/>
              <a:t>[Congestion Control for Cross-Datacenter Networks, </a:t>
            </a:r>
            <a:r>
              <a:rPr lang="en-US" sz="1200" err="1"/>
              <a:t>ToN</a:t>
            </a:r>
            <a:r>
              <a:rPr lang="en-US" sz="1200"/>
              <a:t> 2022]</a:t>
            </a:r>
          </a:p>
        </p:txBody>
      </p:sp>
      <p:sp>
        <p:nvSpPr>
          <p:cNvPr id="13" name="TextBox 12">
            <a:extLst>
              <a:ext uri="{FF2B5EF4-FFF2-40B4-BE49-F238E27FC236}">
                <a16:creationId xmlns:a16="http://schemas.microsoft.com/office/drawing/2014/main" id="{DEFA8D25-C2FE-9E79-BEF2-D5BE9C89ABF9}"/>
              </a:ext>
            </a:extLst>
          </p:cNvPr>
          <p:cNvSpPr txBox="1"/>
          <p:nvPr/>
        </p:nvSpPr>
        <p:spPr>
          <a:xfrm>
            <a:off x="5312510" y="2086660"/>
            <a:ext cx="4540025" cy="461665"/>
          </a:xfrm>
          <a:prstGeom prst="rect">
            <a:avLst/>
          </a:prstGeom>
          <a:noFill/>
        </p:spPr>
        <p:txBody>
          <a:bodyPr wrap="none" rtlCol="0">
            <a:spAutoFit/>
          </a:bodyPr>
          <a:lstStyle/>
          <a:p>
            <a:r>
              <a:rPr lang="en-US" sz="2400">
                <a:solidFill>
                  <a:schemeClr val="accent2">
                    <a:lumMod val="75000"/>
                  </a:schemeClr>
                </a:solidFill>
              </a:rPr>
              <a:t>But, convergence happens </a:t>
            </a:r>
            <a:r>
              <a:rPr lang="en-US" sz="2400" b="1">
                <a:solidFill>
                  <a:schemeClr val="accent2">
                    <a:lumMod val="75000"/>
                  </a:schemeClr>
                </a:solidFill>
              </a:rPr>
              <a:t>slowly</a:t>
            </a:r>
            <a:r>
              <a:rPr lang="en-US" sz="2400">
                <a:solidFill>
                  <a:schemeClr val="accent2">
                    <a:lumMod val="75000"/>
                  </a:schemeClr>
                </a:solidFill>
              </a:rPr>
              <a:t>.</a:t>
            </a:r>
          </a:p>
        </p:txBody>
      </p:sp>
      <p:sp>
        <p:nvSpPr>
          <p:cNvPr id="14" name="TextBox 13">
            <a:extLst>
              <a:ext uri="{FF2B5EF4-FFF2-40B4-BE49-F238E27FC236}">
                <a16:creationId xmlns:a16="http://schemas.microsoft.com/office/drawing/2014/main" id="{1F51C4DE-EA8B-3C7B-FC15-B18D3D655914}"/>
              </a:ext>
            </a:extLst>
          </p:cNvPr>
          <p:cNvSpPr txBox="1"/>
          <p:nvPr/>
        </p:nvSpPr>
        <p:spPr>
          <a:xfrm>
            <a:off x="3430388" y="2652661"/>
            <a:ext cx="1124026" cy="646331"/>
          </a:xfrm>
          <a:prstGeom prst="rect">
            <a:avLst/>
          </a:prstGeom>
          <a:noFill/>
        </p:spPr>
        <p:txBody>
          <a:bodyPr wrap="none" rtlCol="0">
            <a:spAutoFit/>
          </a:bodyPr>
          <a:lstStyle/>
          <a:p>
            <a:pPr algn="ctr"/>
            <a:r>
              <a:rPr lang="en-US" b="1"/>
              <a:t>Inter-DC</a:t>
            </a:r>
          </a:p>
          <a:p>
            <a:pPr algn="ctr"/>
            <a:r>
              <a:rPr lang="en-US" b="1"/>
              <a:t>flow</a:t>
            </a:r>
          </a:p>
        </p:txBody>
      </p:sp>
      <p:sp>
        <p:nvSpPr>
          <p:cNvPr id="15" name="TextBox 14">
            <a:extLst>
              <a:ext uri="{FF2B5EF4-FFF2-40B4-BE49-F238E27FC236}">
                <a16:creationId xmlns:a16="http://schemas.microsoft.com/office/drawing/2014/main" id="{9BA34118-82A4-C58F-26F8-2E7E14007C7F}"/>
              </a:ext>
            </a:extLst>
          </p:cNvPr>
          <p:cNvSpPr txBox="1"/>
          <p:nvPr/>
        </p:nvSpPr>
        <p:spPr>
          <a:xfrm>
            <a:off x="3427182" y="3594100"/>
            <a:ext cx="1130438" cy="646331"/>
          </a:xfrm>
          <a:prstGeom prst="rect">
            <a:avLst/>
          </a:prstGeom>
          <a:noFill/>
        </p:spPr>
        <p:txBody>
          <a:bodyPr wrap="none" rtlCol="0">
            <a:spAutoFit/>
          </a:bodyPr>
          <a:lstStyle/>
          <a:p>
            <a:pPr algn="ctr"/>
            <a:r>
              <a:rPr lang="en-US" b="1"/>
              <a:t>Intra-DC</a:t>
            </a:r>
          </a:p>
          <a:p>
            <a:pPr algn="ctr"/>
            <a:r>
              <a:rPr lang="en-US" b="1"/>
              <a:t>flow</a:t>
            </a:r>
          </a:p>
        </p:txBody>
      </p:sp>
      <p:sp>
        <p:nvSpPr>
          <p:cNvPr id="16" name="Rectangle: Rounded Corners 15">
            <a:extLst>
              <a:ext uri="{FF2B5EF4-FFF2-40B4-BE49-F238E27FC236}">
                <a16:creationId xmlns:a16="http://schemas.microsoft.com/office/drawing/2014/main" id="{CEE0C7FB-39A9-7B67-8EA9-11CBD27C6F3A}"/>
              </a:ext>
            </a:extLst>
          </p:cNvPr>
          <p:cNvSpPr/>
          <p:nvPr/>
        </p:nvSpPr>
        <p:spPr>
          <a:xfrm rot="5400000">
            <a:off x="4679838" y="2887974"/>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2FAF62B-7A58-3483-FD19-0C55C78933FB}"/>
              </a:ext>
            </a:extLst>
          </p:cNvPr>
          <p:cNvSpPr/>
          <p:nvPr/>
        </p:nvSpPr>
        <p:spPr>
          <a:xfrm rot="5400000">
            <a:off x="4901812" y="2887974"/>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F3A9569-2F75-1D96-8A3D-75C3D0DBB2A5}"/>
              </a:ext>
            </a:extLst>
          </p:cNvPr>
          <p:cNvSpPr/>
          <p:nvPr/>
        </p:nvSpPr>
        <p:spPr>
          <a:xfrm rot="5400000">
            <a:off x="5123786" y="2887974"/>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CEEF7C0-CEDC-0A29-1576-681141B23604}"/>
              </a:ext>
            </a:extLst>
          </p:cNvPr>
          <p:cNvSpPr/>
          <p:nvPr/>
        </p:nvSpPr>
        <p:spPr>
          <a:xfrm rot="5400000">
            <a:off x="5345760" y="2887974"/>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5EE3D57-764A-0F0F-FF58-45A7BD6E63B1}"/>
              </a:ext>
            </a:extLst>
          </p:cNvPr>
          <p:cNvSpPr/>
          <p:nvPr/>
        </p:nvSpPr>
        <p:spPr>
          <a:xfrm rot="5400000">
            <a:off x="5567734"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4EAA8D3A-2B6A-AE97-6B4C-D2A85DABEAD3}"/>
              </a:ext>
            </a:extLst>
          </p:cNvPr>
          <p:cNvSpPr/>
          <p:nvPr/>
        </p:nvSpPr>
        <p:spPr>
          <a:xfrm rot="5400000">
            <a:off x="5789708"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47B38153-EFA8-6CB8-3A5F-B6188A893B4F}"/>
              </a:ext>
            </a:extLst>
          </p:cNvPr>
          <p:cNvSpPr/>
          <p:nvPr/>
        </p:nvSpPr>
        <p:spPr>
          <a:xfrm rot="5400000">
            <a:off x="6011682"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F1B2C2B-B4EB-E741-DEA5-8EFDE6646985}"/>
              </a:ext>
            </a:extLst>
          </p:cNvPr>
          <p:cNvSpPr/>
          <p:nvPr/>
        </p:nvSpPr>
        <p:spPr>
          <a:xfrm rot="5400000">
            <a:off x="6233656"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1D24789-AB50-793C-F390-4A8B8846D4AC}"/>
              </a:ext>
            </a:extLst>
          </p:cNvPr>
          <p:cNvSpPr/>
          <p:nvPr/>
        </p:nvSpPr>
        <p:spPr>
          <a:xfrm rot="5400000">
            <a:off x="6455630"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1385119-3C87-793D-DB30-2158C5999143}"/>
              </a:ext>
            </a:extLst>
          </p:cNvPr>
          <p:cNvSpPr/>
          <p:nvPr/>
        </p:nvSpPr>
        <p:spPr>
          <a:xfrm rot="5400000">
            <a:off x="6677604"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7F1370C0-E45E-DE00-880E-3B739486BA95}"/>
              </a:ext>
            </a:extLst>
          </p:cNvPr>
          <p:cNvSpPr/>
          <p:nvPr/>
        </p:nvSpPr>
        <p:spPr>
          <a:xfrm rot="5400000">
            <a:off x="6899578"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3A4C595-0E08-17DB-A9A3-5CC35A7CAEBB}"/>
              </a:ext>
            </a:extLst>
          </p:cNvPr>
          <p:cNvSpPr/>
          <p:nvPr/>
        </p:nvSpPr>
        <p:spPr>
          <a:xfrm rot="5400000">
            <a:off x="7121552"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F57C2C0-53E8-B4F0-01A2-6E5EC9659399}"/>
              </a:ext>
            </a:extLst>
          </p:cNvPr>
          <p:cNvSpPr/>
          <p:nvPr/>
        </p:nvSpPr>
        <p:spPr>
          <a:xfrm rot="5400000">
            <a:off x="7343526"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F4319-22D8-CC28-3B84-194DB0AD31D9}"/>
              </a:ext>
            </a:extLst>
          </p:cNvPr>
          <p:cNvSpPr/>
          <p:nvPr/>
        </p:nvSpPr>
        <p:spPr>
          <a:xfrm rot="5400000">
            <a:off x="7565500"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29D45825-9E48-516B-406D-04853F9635F1}"/>
              </a:ext>
            </a:extLst>
          </p:cNvPr>
          <p:cNvSpPr/>
          <p:nvPr/>
        </p:nvSpPr>
        <p:spPr>
          <a:xfrm rot="5400000">
            <a:off x="7787474"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BEF9C8D-545A-B5F9-E009-537E427A6E3D}"/>
              </a:ext>
            </a:extLst>
          </p:cNvPr>
          <p:cNvSpPr/>
          <p:nvPr/>
        </p:nvSpPr>
        <p:spPr>
          <a:xfrm rot="5400000">
            <a:off x="8009448"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6DBC4183-944E-8286-B0FF-D5001116D48D}"/>
              </a:ext>
            </a:extLst>
          </p:cNvPr>
          <p:cNvSpPr/>
          <p:nvPr/>
        </p:nvSpPr>
        <p:spPr>
          <a:xfrm rot="5400000">
            <a:off x="8231422"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2CF506C-1EAE-6495-7EDA-88387B735511}"/>
              </a:ext>
            </a:extLst>
          </p:cNvPr>
          <p:cNvSpPr/>
          <p:nvPr/>
        </p:nvSpPr>
        <p:spPr>
          <a:xfrm rot="5400000">
            <a:off x="8453396"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13DB5E8A-3F53-B1D0-0843-FE92A107B355}"/>
              </a:ext>
            </a:extLst>
          </p:cNvPr>
          <p:cNvSpPr/>
          <p:nvPr/>
        </p:nvSpPr>
        <p:spPr>
          <a:xfrm rot="5400000">
            <a:off x="8675370"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9A310B5D-662A-55D8-062C-D5C6B4A9BBB1}"/>
              </a:ext>
            </a:extLst>
          </p:cNvPr>
          <p:cNvSpPr/>
          <p:nvPr/>
        </p:nvSpPr>
        <p:spPr>
          <a:xfrm rot="5400000">
            <a:off x="8897344"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9314FB90-766D-E66E-4B4D-2E966DC455C5}"/>
              </a:ext>
            </a:extLst>
          </p:cNvPr>
          <p:cNvSpPr/>
          <p:nvPr/>
        </p:nvSpPr>
        <p:spPr>
          <a:xfrm rot="5400000">
            <a:off x="9119318"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0E404210-BB14-08D7-33FB-E62664356098}"/>
              </a:ext>
            </a:extLst>
          </p:cNvPr>
          <p:cNvSpPr/>
          <p:nvPr/>
        </p:nvSpPr>
        <p:spPr>
          <a:xfrm rot="5400000">
            <a:off x="9341292"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1CE47967-0A2E-C4B1-3ED2-F72DEA2CAEE9}"/>
              </a:ext>
            </a:extLst>
          </p:cNvPr>
          <p:cNvSpPr/>
          <p:nvPr/>
        </p:nvSpPr>
        <p:spPr>
          <a:xfrm rot="5400000">
            <a:off x="9563266"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5F1C0C2-A81D-AACE-A924-A696337109F8}"/>
              </a:ext>
            </a:extLst>
          </p:cNvPr>
          <p:cNvSpPr/>
          <p:nvPr/>
        </p:nvSpPr>
        <p:spPr>
          <a:xfrm rot="5400000">
            <a:off x="4679838" y="3804028"/>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3BC2F3F4-4CA7-E81A-7CA9-494E49DAF1D7}"/>
              </a:ext>
            </a:extLst>
          </p:cNvPr>
          <p:cNvSpPr/>
          <p:nvPr/>
        </p:nvSpPr>
        <p:spPr>
          <a:xfrm rot="5400000">
            <a:off x="4901812" y="3804028"/>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1C129DCD-5E57-D952-7CD8-6B68D25C1E3F}"/>
              </a:ext>
            </a:extLst>
          </p:cNvPr>
          <p:cNvSpPr/>
          <p:nvPr/>
        </p:nvSpPr>
        <p:spPr>
          <a:xfrm rot="5400000">
            <a:off x="5123786" y="3804028"/>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9EC963C2-3792-2BB4-DCEE-9E729983460E}"/>
              </a:ext>
            </a:extLst>
          </p:cNvPr>
          <p:cNvSpPr/>
          <p:nvPr/>
        </p:nvSpPr>
        <p:spPr>
          <a:xfrm rot="5400000">
            <a:off x="5345760" y="3804028"/>
            <a:ext cx="430284" cy="13796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6ADD72D7-6DA4-09A0-FDFA-B220B9868B4C}"/>
              </a:ext>
            </a:extLst>
          </p:cNvPr>
          <p:cNvSpPr/>
          <p:nvPr/>
        </p:nvSpPr>
        <p:spPr>
          <a:xfrm rot="5400000">
            <a:off x="5567734"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2990C443-EF0A-5ADB-B117-DF17F449A56A}"/>
              </a:ext>
            </a:extLst>
          </p:cNvPr>
          <p:cNvSpPr/>
          <p:nvPr/>
        </p:nvSpPr>
        <p:spPr>
          <a:xfrm rot="5400000">
            <a:off x="5789708"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8168948B-2DB1-368E-6893-4B176BA221D2}"/>
              </a:ext>
            </a:extLst>
          </p:cNvPr>
          <p:cNvSpPr/>
          <p:nvPr/>
        </p:nvSpPr>
        <p:spPr>
          <a:xfrm rot="5400000">
            <a:off x="6011682"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D4B54504-6245-4E64-4C1C-5BF730EC00A3}"/>
              </a:ext>
            </a:extLst>
          </p:cNvPr>
          <p:cNvSpPr/>
          <p:nvPr/>
        </p:nvSpPr>
        <p:spPr>
          <a:xfrm rot="5400000">
            <a:off x="6233656"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646EF162-14A3-CDA9-CCD3-C67D094A6DAE}"/>
              </a:ext>
            </a:extLst>
          </p:cNvPr>
          <p:cNvSpPr/>
          <p:nvPr/>
        </p:nvSpPr>
        <p:spPr>
          <a:xfrm rot="5400000">
            <a:off x="6455630"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E5C6C8B-08C9-615A-D506-A08EB3B00D64}"/>
              </a:ext>
            </a:extLst>
          </p:cNvPr>
          <p:cNvSpPr/>
          <p:nvPr/>
        </p:nvSpPr>
        <p:spPr>
          <a:xfrm rot="5400000">
            <a:off x="6677604"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D3C3EF95-F132-6F1F-3619-A4A5401B4826}"/>
              </a:ext>
            </a:extLst>
          </p:cNvPr>
          <p:cNvSpPr/>
          <p:nvPr/>
        </p:nvSpPr>
        <p:spPr>
          <a:xfrm rot="5400000">
            <a:off x="6899578"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B1922E5B-5BD4-EDC7-0A4F-5A43F983EDB2}"/>
              </a:ext>
            </a:extLst>
          </p:cNvPr>
          <p:cNvSpPr/>
          <p:nvPr/>
        </p:nvSpPr>
        <p:spPr>
          <a:xfrm rot="5400000">
            <a:off x="7121552"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6692E20-E593-B440-103B-8B666F34640B}"/>
              </a:ext>
            </a:extLst>
          </p:cNvPr>
          <p:cNvSpPr/>
          <p:nvPr/>
        </p:nvSpPr>
        <p:spPr>
          <a:xfrm rot="5400000">
            <a:off x="7343526"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61F61194-DF2F-B699-8664-1EC81DED8BD2}"/>
              </a:ext>
            </a:extLst>
          </p:cNvPr>
          <p:cNvSpPr/>
          <p:nvPr/>
        </p:nvSpPr>
        <p:spPr>
          <a:xfrm rot="5400000">
            <a:off x="7565500"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55F08422-E3C5-AE58-25B6-9601DA18D5B9}"/>
              </a:ext>
            </a:extLst>
          </p:cNvPr>
          <p:cNvSpPr/>
          <p:nvPr/>
        </p:nvSpPr>
        <p:spPr>
          <a:xfrm rot="5400000">
            <a:off x="7787474"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65586789-D0A2-EFC4-CA75-4A85A4E82AA1}"/>
              </a:ext>
            </a:extLst>
          </p:cNvPr>
          <p:cNvSpPr/>
          <p:nvPr/>
        </p:nvSpPr>
        <p:spPr>
          <a:xfrm rot="5400000">
            <a:off x="8009448"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C41FE678-FCA3-97B8-28DE-17084D66F5CC}"/>
              </a:ext>
            </a:extLst>
          </p:cNvPr>
          <p:cNvSpPr/>
          <p:nvPr/>
        </p:nvSpPr>
        <p:spPr>
          <a:xfrm rot="5400000">
            <a:off x="8231422"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D657EEBD-8EB2-A280-680A-3E057BBBEAC4}"/>
              </a:ext>
            </a:extLst>
          </p:cNvPr>
          <p:cNvSpPr/>
          <p:nvPr/>
        </p:nvSpPr>
        <p:spPr>
          <a:xfrm rot="5400000">
            <a:off x="8453396"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16005645-5799-99DB-E01A-0C3DA950F9DB}"/>
              </a:ext>
            </a:extLst>
          </p:cNvPr>
          <p:cNvSpPr/>
          <p:nvPr/>
        </p:nvSpPr>
        <p:spPr>
          <a:xfrm rot="5400000">
            <a:off x="8675370"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ABBAFA05-2AC3-31F9-1736-91BDB3C0B0E7}"/>
              </a:ext>
            </a:extLst>
          </p:cNvPr>
          <p:cNvSpPr/>
          <p:nvPr/>
        </p:nvSpPr>
        <p:spPr>
          <a:xfrm rot="5400000">
            <a:off x="8897344"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4BF6D390-D66C-6D6B-156D-6DCCAD32742F}"/>
              </a:ext>
            </a:extLst>
          </p:cNvPr>
          <p:cNvSpPr/>
          <p:nvPr/>
        </p:nvSpPr>
        <p:spPr>
          <a:xfrm rot="5400000">
            <a:off x="9119318"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2AFC29A8-6758-780F-A7F3-BDCC4F7CF9E4}"/>
              </a:ext>
            </a:extLst>
          </p:cNvPr>
          <p:cNvSpPr/>
          <p:nvPr/>
        </p:nvSpPr>
        <p:spPr>
          <a:xfrm rot="5400000">
            <a:off x="9341292"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5911400D-3D16-B5AC-8EF9-733473AB2DE7}"/>
              </a:ext>
            </a:extLst>
          </p:cNvPr>
          <p:cNvSpPr/>
          <p:nvPr/>
        </p:nvSpPr>
        <p:spPr>
          <a:xfrm rot="5400000">
            <a:off x="9563266"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24A6E2BF-3E5F-F788-9D8C-6FD2E12F42D7}"/>
              </a:ext>
            </a:extLst>
          </p:cNvPr>
          <p:cNvCxnSpPr>
            <a:cxnSpLocks/>
          </p:cNvCxnSpPr>
          <p:nvPr/>
        </p:nvCxnSpPr>
        <p:spPr>
          <a:xfrm>
            <a:off x="5686866" y="3503588"/>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DB73BF2-2795-E024-582F-9D3820549290}"/>
              </a:ext>
            </a:extLst>
          </p:cNvPr>
          <p:cNvCxnSpPr>
            <a:cxnSpLocks/>
          </p:cNvCxnSpPr>
          <p:nvPr/>
        </p:nvCxnSpPr>
        <p:spPr>
          <a:xfrm>
            <a:off x="6568578" y="3513622"/>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8535FAC-B1C4-BD56-A3D8-97342D697304}"/>
              </a:ext>
            </a:extLst>
          </p:cNvPr>
          <p:cNvCxnSpPr>
            <a:cxnSpLocks/>
          </p:cNvCxnSpPr>
          <p:nvPr/>
        </p:nvCxnSpPr>
        <p:spPr>
          <a:xfrm>
            <a:off x="7451588" y="3531960"/>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22C4CC0-85BA-89BF-BD56-9A1C0FB497D0}"/>
              </a:ext>
            </a:extLst>
          </p:cNvPr>
          <p:cNvCxnSpPr>
            <a:cxnSpLocks/>
          </p:cNvCxnSpPr>
          <p:nvPr/>
        </p:nvCxnSpPr>
        <p:spPr>
          <a:xfrm>
            <a:off x="8349894" y="3551377"/>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90B178A-C896-C047-687D-8400199F4396}"/>
              </a:ext>
            </a:extLst>
          </p:cNvPr>
          <p:cNvCxnSpPr>
            <a:cxnSpLocks/>
          </p:cNvCxnSpPr>
          <p:nvPr/>
        </p:nvCxnSpPr>
        <p:spPr>
          <a:xfrm>
            <a:off x="9227380" y="3579660"/>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A99E2F4-CB9D-EE86-466C-1B262E415BD0}"/>
              </a:ext>
            </a:extLst>
          </p:cNvPr>
          <p:cNvCxnSpPr>
            <a:cxnSpLocks/>
          </p:cNvCxnSpPr>
          <p:nvPr/>
        </p:nvCxnSpPr>
        <p:spPr>
          <a:xfrm>
            <a:off x="5685236" y="2568612"/>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5D23152-F648-CF03-BFC2-C0C1B8D205C5}"/>
              </a:ext>
            </a:extLst>
          </p:cNvPr>
          <p:cNvCxnSpPr>
            <a:cxnSpLocks/>
          </p:cNvCxnSpPr>
          <p:nvPr/>
        </p:nvCxnSpPr>
        <p:spPr>
          <a:xfrm>
            <a:off x="6566948" y="2578646"/>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27F913F-4B73-B6A8-9B98-E757D0B68E6C}"/>
              </a:ext>
            </a:extLst>
          </p:cNvPr>
          <p:cNvCxnSpPr>
            <a:cxnSpLocks/>
          </p:cNvCxnSpPr>
          <p:nvPr/>
        </p:nvCxnSpPr>
        <p:spPr>
          <a:xfrm>
            <a:off x="7449958" y="2596984"/>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1D83F50-73B5-E97F-FDD3-877EA502B761}"/>
              </a:ext>
            </a:extLst>
          </p:cNvPr>
          <p:cNvCxnSpPr>
            <a:cxnSpLocks/>
          </p:cNvCxnSpPr>
          <p:nvPr/>
        </p:nvCxnSpPr>
        <p:spPr>
          <a:xfrm>
            <a:off x="8348264" y="2616401"/>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166CB67-5CAB-D91E-D555-E9AE5D0C413B}"/>
              </a:ext>
            </a:extLst>
          </p:cNvPr>
          <p:cNvCxnSpPr>
            <a:cxnSpLocks/>
          </p:cNvCxnSpPr>
          <p:nvPr/>
        </p:nvCxnSpPr>
        <p:spPr>
          <a:xfrm>
            <a:off x="9225750" y="2644684"/>
            <a:ext cx="0" cy="7317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591C179-FEEB-5CF6-0087-19590B7D765B}"/>
              </a:ext>
            </a:extLst>
          </p:cNvPr>
          <p:cNvSpPr txBox="1"/>
          <p:nvPr/>
        </p:nvSpPr>
        <p:spPr>
          <a:xfrm>
            <a:off x="5795705" y="4215477"/>
            <a:ext cx="670376" cy="338554"/>
          </a:xfrm>
          <a:prstGeom prst="rect">
            <a:avLst/>
          </a:prstGeom>
          <a:noFill/>
        </p:spPr>
        <p:txBody>
          <a:bodyPr wrap="none" rtlCol="0">
            <a:spAutoFit/>
          </a:bodyPr>
          <a:lstStyle/>
          <a:p>
            <a:pPr algn="ctr"/>
            <a:r>
              <a:rPr lang="en-US" sz="1600" i="1">
                <a:solidFill>
                  <a:srgbClr val="FF0000"/>
                </a:solidFill>
              </a:rPr>
              <a:t>Epoch</a:t>
            </a:r>
          </a:p>
        </p:txBody>
      </p:sp>
      <p:sp>
        <p:nvSpPr>
          <p:cNvPr id="91" name="Rectangle: Rounded Corners 90">
            <a:extLst>
              <a:ext uri="{FF2B5EF4-FFF2-40B4-BE49-F238E27FC236}">
                <a16:creationId xmlns:a16="http://schemas.microsoft.com/office/drawing/2014/main" id="{8797B664-99F9-DC47-575C-1EDC373C0208}"/>
              </a:ext>
            </a:extLst>
          </p:cNvPr>
          <p:cNvSpPr/>
          <p:nvPr/>
        </p:nvSpPr>
        <p:spPr>
          <a:xfrm>
            <a:off x="3564626" y="4642104"/>
            <a:ext cx="8294072" cy="424320"/>
          </a:xfrm>
          <a:prstGeom prst="roundRect">
            <a:avLst/>
          </a:prstGeom>
          <a:solidFill>
            <a:srgbClr val="F6C6AD"/>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a:solidFill>
                  <a:schemeClr val="tx1"/>
                </a:solidFill>
              </a:rPr>
              <a:t>Rate reduced at different granularities, </a:t>
            </a:r>
            <a:r>
              <a:rPr lang="en-US" b="1">
                <a:solidFill>
                  <a:schemeClr val="tx1"/>
                </a:solidFill>
              </a:rPr>
              <a:t>prolonging convergence to fairness</a:t>
            </a:r>
            <a:endParaRPr lang="en-US">
              <a:solidFill>
                <a:schemeClr val="tx1"/>
              </a:solidFill>
            </a:endParaRPr>
          </a:p>
        </p:txBody>
      </p:sp>
      <p:sp>
        <p:nvSpPr>
          <p:cNvPr id="92" name="Rectangle: Rounded Corners 91">
            <a:extLst>
              <a:ext uri="{FF2B5EF4-FFF2-40B4-BE49-F238E27FC236}">
                <a16:creationId xmlns:a16="http://schemas.microsoft.com/office/drawing/2014/main" id="{B5FB85A4-4CEC-EC4E-EBBD-B27B7BECBE8C}"/>
              </a:ext>
            </a:extLst>
          </p:cNvPr>
          <p:cNvSpPr/>
          <p:nvPr/>
        </p:nvSpPr>
        <p:spPr>
          <a:xfrm>
            <a:off x="3564626" y="5126773"/>
            <a:ext cx="8294073" cy="404724"/>
          </a:xfrm>
          <a:prstGeom prst="roundRect">
            <a:avLst/>
          </a:prstGeom>
          <a:solidFill>
            <a:srgbClr val="F6C6AD"/>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a:solidFill>
                  <a:schemeClr val="tx1"/>
                </a:solidFill>
              </a:rPr>
              <a:t>Same degree of congestion captured differently, </a:t>
            </a:r>
            <a:r>
              <a:rPr lang="en-US" b="1">
                <a:solidFill>
                  <a:schemeClr val="tx1"/>
                </a:solidFill>
              </a:rPr>
              <a:t>causing configuration sensitivity</a:t>
            </a:r>
            <a:endParaRPr lang="en-US">
              <a:solidFill>
                <a:schemeClr val="tx1"/>
              </a:solidFill>
            </a:endParaRPr>
          </a:p>
        </p:txBody>
      </p:sp>
      <p:cxnSp>
        <p:nvCxnSpPr>
          <p:cNvPr id="62" name="Straight Arrow Connector 61">
            <a:extLst>
              <a:ext uri="{FF2B5EF4-FFF2-40B4-BE49-F238E27FC236}">
                <a16:creationId xmlns:a16="http://schemas.microsoft.com/office/drawing/2014/main" id="{3E00736C-C514-4A32-6063-3B44980F9F0F}"/>
              </a:ext>
            </a:extLst>
          </p:cNvPr>
          <p:cNvCxnSpPr>
            <a:cxnSpLocks/>
          </p:cNvCxnSpPr>
          <p:nvPr/>
        </p:nvCxnSpPr>
        <p:spPr>
          <a:xfrm>
            <a:off x="5740694" y="4220019"/>
            <a:ext cx="725387" cy="2645"/>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39B8BA-3CDA-FA96-2B57-5455385E5FEB}"/>
              </a:ext>
            </a:extLst>
          </p:cNvPr>
          <p:cNvSpPr txBox="1"/>
          <p:nvPr/>
        </p:nvSpPr>
        <p:spPr>
          <a:xfrm>
            <a:off x="4742906" y="1463919"/>
            <a:ext cx="6213432" cy="461665"/>
          </a:xfrm>
          <a:prstGeom prst="rect">
            <a:avLst/>
          </a:prstGeom>
          <a:noFill/>
        </p:spPr>
        <p:txBody>
          <a:bodyPr wrap="none" rtlCol="0">
            <a:spAutoFit/>
          </a:bodyPr>
          <a:lstStyle/>
          <a:p>
            <a:r>
              <a:rPr lang="en-US" sz="2400">
                <a:solidFill>
                  <a:schemeClr val="accent2">
                    <a:lumMod val="75000"/>
                  </a:schemeClr>
                </a:solidFill>
              </a:rPr>
              <a:t>We can potentially achieve </a:t>
            </a:r>
            <a:r>
              <a:rPr lang="en-US" sz="2400" b="1">
                <a:solidFill>
                  <a:schemeClr val="accent2">
                    <a:lumMod val="75000"/>
                  </a:schemeClr>
                </a:solidFill>
              </a:rPr>
              <a:t>fairness</a:t>
            </a:r>
            <a:r>
              <a:rPr lang="en-US" sz="2400">
                <a:solidFill>
                  <a:schemeClr val="accent2">
                    <a:lumMod val="75000"/>
                  </a:schemeClr>
                </a:solidFill>
              </a:rPr>
              <a:t> using </a:t>
            </a:r>
            <a:r>
              <a:rPr lang="en-US" sz="2400" b="1">
                <a:solidFill>
                  <a:schemeClr val="accent2">
                    <a:lumMod val="75000"/>
                  </a:schemeClr>
                </a:solidFill>
              </a:rPr>
              <a:t>AIMD</a:t>
            </a:r>
            <a:r>
              <a:rPr lang="en-US" sz="2400">
                <a:solidFill>
                  <a:schemeClr val="accent2">
                    <a:lumMod val="75000"/>
                  </a:schemeClr>
                </a:solidFill>
              </a:rPr>
              <a:t>.</a:t>
            </a:r>
          </a:p>
        </p:txBody>
      </p:sp>
    </p:spTree>
    <p:extLst>
      <p:ext uri="{BB962C8B-B14F-4D97-AF65-F5344CB8AC3E}">
        <p14:creationId xmlns:p14="http://schemas.microsoft.com/office/powerpoint/2010/main" val="1934426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par>
                                <p:cTn id="13" presetID="10"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par>
                                <p:cTn id="16" presetID="10"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par>
                                <p:cTn id="19" presetID="10"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par>
                                <p:cTn id="25" presetID="10"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par>
                                <p:cTn id="28" presetID="10"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10"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par>
                                <p:cTn id="37" presetID="10"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90">
                                            <p:txEl>
                                              <p:pRg st="0" end="0"/>
                                            </p:txEl>
                                          </p:spTgt>
                                        </p:tgtEl>
                                        <p:attrNameLst>
                                          <p:attrName>style.visibility</p:attrName>
                                        </p:attrNameLst>
                                      </p:cBhvr>
                                      <p:to>
                                        <p:strVal val="visible"/>
                                      </p:to>
                                    </p:set>
                                    <p:animEffect transition="in" filter="fade">
                                      <p:cBhvr>
                                        <p:cTn id="43" dur="500"/>
                                        <p:tgtEl>
                                          <p:spTgt spid="90">
                                            <p:txEl>
                                              <p:pRg st="0" end="0"/>
                                            </p:txEl>
                                          </p:spTgt>
                                        </p:tgtEl>
                                      </p:cBhvr>
                                    </p:animEffect>
                                  </p:childTnLst>
                                </p:cTn>
                              </p:par>
                              <p:par>
                                <p:cTn id="44" presetID="16" presetClass="entr" presetSubtype="37" fill="hold"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barn(outVertical)">
                                      <p:cBhvr>
                                        <p:cTn id="46" dur="5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91"/>
                                        </p:tgtEl>
                                        <p:attrNameLst>
                                          <p:attrName>fillcolor</p:attrName>
                                        </p:attrNameLst>
                                      </p:cBhvr>
                                      <p:to>
                                        <a:srgbClr val="A8D08D"/>
                                      </p:to>
                                    </p:animClr>
                                    <p:set>
                                      <p:cBhvr>
                                        <p:cTn id="51" dur="500" fill="hold"/>
                                        <p:tgtEl>
                                          <p:spTgt spid="91"/>
                                        </p:tgtEl>
                                        <p:attrNameLst>
                                          <p:attrName>fill.type</p:attrName>
                                        </p:attrNameLst>
                                      </p:cBhvr>
                                      <p:to>
                                        <p:strVal val="solid"/>
                                      </p:to>
                                    </p:set>
                                    <p:set>
                                      <p:cBhvr>
                                        <p:cTn id="52" dur="500" fill="hold"/>
                                        <p:tgtEl>
                                          <p:spTgt spid="91"/>
                                        </p:tgtEl>
                                        <p:attrNameLst>
                                          <p:attrName>fill.on</p:attrName>
                                        </p:attrNameLst>
                                      </p:cBhvr>
                                      <p:to>
                                        <p:strVal val="true"/>
                                      </p:to>
                                    </p:set>
                                  </p:childTnLst>
                                </p:cTn>
                              </p:par>
                              <p:par>
                                <p:cTn id="53" presetID="7" presetClass="emph" presetSubtype="2" fill="hold" nodeType="withEffect">
                                  <p:stCondLst>
                                    <p:cond delay="0"/>
                                  </p:stCondLst>
                                  <p:childTnLst>
                                    <p:animClr clrSpc="rgb" dir="cw">
                                      <p:cBhvr>
                                        <p:cTn id="54" dur="500" fill="hold"/>
                                        <p:tgtEl>
                                          <p:spTgt spid="91"/>
                                        </p:tgtEl>
                                        <p:attrNameLst>
                                          <p:attrName>stroke.color</p:attrName>
                                        </p:attrNameLst>
                                      </p:cBhvr>
                                      <p:to>
                                        <a:srgbClr val="00B050"/>
                                      </p:to>
                                    </p:animClr>
                                    <p:set>
                                      <p:cBhvr>
                                        <p:cTn id="55" dur="500" fill="hold"/>
                                        <p:tgtEl>
                                          <p:spTgt spid="91"/>
                                        </p:tgtEl>
                                        <p:attrNameLst>
                                          <p:attrName>stroke.on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92"/>
                                        </p:tgtEl>
                                        <p:attrNameLst>
                                          <p:attrName>fillcolor</p:attrName>
                                        </p:attrNameLst>
                                      </p:cBhvr>
                                      <p:to>
                                        <a:srgbClr val="A8D08D"/>
                                      </p:to>
                                    </p:animClr>
                                    <p:set>
                                      <p:cBhvr>
                                        <p:cTn id="60" dur="500" fill="hold"/>
                                        <p:tgtEl>
                                          <p:spTgt spid="92"/>
                                        </p:tgtEl>
                                        <p:attrNameLst>
                                          <p:attrName>fill.type</p:attrName>
                                        </p:attrNameLst>
                                      </p:cBhvr>
                                      <p:to>
                                        <p:strVal val="solid"/>
                                      </p:to>
                                    </p:set>
                                    <p:set>
                                      <p:cBhvr>
                                        <p:cTn id="61" dur="500" fill="hold"/>
                                        <p:tgtEl>
                                          <p:spTgt spid="92"/>
                                        </p:tgtEl>
                                        <p:attrNameLst>
                                          <p:attrName>fill.on</p:attrName>
                                        </p:attrNameLst>
                                      </p:cBhvr>
                                      <p:to>
                                        <p:strVal val="true"/>
                                      </p:to>
                                    </p:set>
                                  </p:childTnLst>
                                </p:cTn>
                              </p:par>
                              <p:par>
                                <p:cTn id="62" presetID="7" presetClass="emph" presetSubtype="2" fill="hold" nodeType="withEffect">
                                  <p:stCondLst>
                                    <p:cond delay="0"/>
                                  </p:stCondLst>
                                  <p:childTnLst>
                                    <p:animClr clrSpc="rgb" dir="cw">
                                      <p:cBhvr>
                                        <p:cTn id="63" dur="500" fill="hold"/>
                                        <p:tgtEl>
                                          <p:spTgt spid="92"/>
                                        </p:tgtEl>
                                        <p:attrNameLst>
                                          <p:attrName>stroke.color</p:attrName>
                                        </p:attrNameLst>
                                      </p:cBhvr>
                                      <p:to>
                                        <a:srgbClr val="00B050"/>
                                      </p:to>
                                    </p:animClr>
                                    <p:set>
                                      <p:cBhvr>
                                        <p:cTn id="64" dur="500" fill="hold"/>
                                        <p:tgtEl>
                                          <p:spTgt spid="92"/>
                                        </p:tgtEl>
                                        <p:attrNameLst>
                                          <p:attrName>stroke.on</p:attrName>
                                        </p:attrNameLst>
                                      </p:cBhvr>
                                      <p:to>
                                        <p:strVal val="true"/>
                                      </p:to>
                                    </p:set>
                                  </p:childTnLst>
                                </p:cTn>
                              </p:par>
                            </p:childTnLst>
                          </p:cTn>
                        </p:par>
                        <p:par>
                          <p:cTn id="65" fill="hold">
                            <p:stCondLst>
                              <p:cond delay="500"/>
                            </p:stCondLst>
                            <p:childTnLst>
                              <p:par>
                                <p:cTn id="66" presetID="1" presetClass="emph" presetSubtype="2" fill="hold" nodeType="afterEffect">
                                  <p:stCondLst>
                                    <p:cond delay="0"/>
                                  </p:stCondLst>
                                  <p:childTnLst>
                                    <p:animClr clrSpc="rgb" dir="cw">
                                      <p:cBhvr>
                                        <p:cTn id="67" dur="500" fill="hold"/>
                                        <p:tgtEl>
                                          <p:spTgt spid="5"/>
                                        </p:tgtEl>
                                        <p:attrNameLst>
                                          <p:attrName>fillcolor</p:attrName>
                                        </p:attrNameLst>
                                      </p:cBhvr>
                                      <p:to>
                                        <a:srgbClr val="A8D08D"/>
                                      </p:to>
                                    </p:animClr>
                                    <p:set>
                                      <p:cBhvr>
                                        <p:cTn id="68" dur="500" fill="hold"/>
                                        <p:tgtEl>
                                          <p:spTgt spid="5"/>
                                        </p:tgtEl>
                                        <p:attrNameLst>
                                          <p:attrName>fill.type</p:attrName>
                                        </p:attrNameLst>
                                      </p:cBhvr>
                                      <p:to>
                                        <p:strVal val="solid"/>
                                      </p:to>
                                    </p:set>
                                    <p:set>
                                      <p:cBhvr>
                                        <p:cTn id="69" dur="500" fill="hold"/>
                                        <p:tgtEl>
                                          <p:spTgt spid="5"/>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12"/>
                                        </p:tgtEl>
                                        <p:attrNameLst>
                                          <p:attrName>fillcolor</p:attrName>
                                        </p:attrNameLst>
                                      </p:cBhvr>
                                      <p:to>
                                        <a:srgbClr val="A8D08D"/>
                                      </p:to>
                                    </p:animClr>
                                    <p:set>
                                      <p:cBhvr>
                                        <p:cTn id="72" dur="500" fill="hold"/>
                                        <p:tgtEl>
                                          <p:spTgt spid="12"/>
                                        </p:tgtEl>
                                        <p:attrNameLst>
                                          <p:attrName>fill.type</p:attrName>
                                        </p:attrNameLst>
                                      </p:cBhvr>
                                      <p:to>
                                        <p:strVal val="solid"/>
                                      </p:to>
                                    </p:set>
                                    <p:set>
                                      <p:cBhvr>
                                        <p:cTn id="73" dur="5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6D02-CAA7-CCB4-069E-99981DBADA6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FA7490-5096-E986-DFDD-3F0350657A8D}"/>
              </a:ext>
            </a:extLst>
          </p:cNvPr>
          <p:cNvSpPr>
            <a:spLocks noGrp="1"/>
          </p:cNvSpPr>
          <p:nvPr>
            <p:ph type="sldNum" sz="quarter" idx="12"/>
          </p:nvPr>
        </p:nvSpPr>
        <p:spPr/>
        <p:txBody>
          <a:bodyPr/>
          <a:lstStyle/>
          <a:p>
            <a:fld id="{6C6AE60A-B69C-4790-82F7-3882EDF23186}" type="slidenum">
              <a:rPr lang="de-DE" smtClean="0"/>
              <a:pPr/>
              <a:t>12</a:t>
            </a:fld>
            <a:endParaRPr lang="de-DE"/>
          </a:p>
        </p:txBody>
      </p:sp>
      <p:sp>
        <p:nvSpPr>
          <p:cNvPr id="4" name="Title 3">
            <a:extLst>
              <a:ext uri="{FF2B5EF4-FFF2-40B4-BE49-F238E27FC236}">
                <a16:creationId xmlns:a16="http://schemas.microsoft.com/office/drawing/2014/main" id="{BAA32299-39D0-E3EB-E3D9-742EB822B00F}"/>
              </a:ext>
            </a:extLst>
          </p:cNvPr>
          <p:cNvSpPr>
            <a:spLocks noGrp="1"/>
          </p:cNvSpPr>
          <p:nvPr>
            <p:ph type="title"/>
          </p:nvPr>
        </p:nvSpPr>
        <p:spPr>
          <a:xfrm>
            <a:off x="209346" y="626638"/>
            <a:ext cx="11773308" cy="368353"/>
          </a:xfrm>
        </p:spPr>
        <p:txBody>
          <a:bodyPr>
            <a:normAutofit fontScale="90000"/>
          </a:bodyPr>
          <a:lstStyle/>
          <a:p>
            <a:r>
              <a:rPr lang="en-US" err="1">
                <a:solidFill>
                  <a:srgbClr val="971919"/>
                </a:solidFill>
              </a:rPr>
              <a:t>UnoCC</a:t>
            </a:r>
            <a:r>
              <a:rPr lang="en-US">
                <a:solidFill>
                  <a:srgbClr val="971919"/>
                </a:solidFill>
              </a:rPr>
              <a:t>: </a:t>
            </a:r>
            <a:r>
              <a:rPr lang="en-US"/>
              <a:t>fast and fair congestion control for intra- and inter-DC traffic</a:t>
            </a:r>
            <a:endParaRPr lang="en-CH"/>
          </a:p>
        </p:txBody>
      </p:sp>
      <p:sp>
        <p:nvSpPr>
          <p:cNvPr id="2" name="Rectangle: Rounded Corners 1">
            <a:extLst>
              <a:ext uri="{FF2B5EF4-FFF2-40B4-BE49-F238E27FC236}">
                <a16:creationId xmlns:a16="http://schemas.microsoft.com/office/drawing/2014/main" id="{67356B28-D0E1-A223-ECB6-9EC87BEF1F77}"/>
              </a:ext>
            </a:extLst>
          </p:cNvPr>
          <p:cNvSpPr/>
          <p:nvPr/>
        </p:nvSpPr>
        <p:spPr>
          <a:xfrm>
            <a:off x="245350" y="1694752"/>
            <a:ext cx="3087343"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BDP </a:t>
            </a:r>
            <a:r>
              <a:rPr lang="en-US">
                <a:solidFill>
                  <a:schemeClr val="tx1"/>
                </a:solidFill>
                <a:sym typeface="Wingdings" panose="05000000000000000000" pitchFamily="2" charset="2"/>
              </a:rPr>
              <a:t>&lt;-&gt; buffer size mismatch</a:t>
            </a:r>
            <a:endParaRPr lang="en-CH">
              <a:solidFill>
                <a:schemeClr val="tx1"/>
              </a:solidFill>
            </a:endParaRPr>
          </a:p>
        </p:txBody>
      </p:sp>
      <p:sp>
        <p:nvSpPr>
          <p:cNvPr id="5" name="Rectangle: Rounded Corners 4">
            <a:extLst>
              <a:ext uri="{FF2B5EF4-FFF2-40B4-BE49-F238E27FC236}">
                <a16:creationId xmlns:a16="http://schemas.microsoft.com/office/drawing/2014/main" id="{FB39C360-44DA-5AEC-B13C-B153C700D888}"/>
              </a:ext>
            </a:extLst>
          </p:cNvPr>
          <p:cNvSpPr/>
          <p:nvPr/>
        </p:nvSpPr>
        <p:spPr>
          <a:xfrm>
            <a:off x="245350" y="3566960"/>
            <a:ext cx="3087343"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Unfairness/slow convergence</a:t>
            </a:r>
            <a:endParaRPr lang="en-CH">
              <a:solidFill>
                <a:schemeClr val="tx1"/>
              </a:solidFill>
            </a:endParaRPr>
          </a:p>
        </p:txBody>
      </p:sp>
      <p:sp>
        <p:nvSpPr>
          <p:cNvPr id="7" name="Rectangle: Rounded Corners 6">
            <a:extLst>
              <a:ext uri="{FF2B5EF4-FFF2-40B4-BE49-F238E27FC236}">
                <a16:creationId xmlns:a16="http://schemas.microsoft.com/office/drawing/2014/main" id="{8C78EB42-EE82-407A-8C32-C94ED88DEDC2}"/>
              </a:ext>
            </a:extLst>
          </p:cNvPr>
          <p:cNvSpPr/>
          <p:nvPr/>
        </p:nvSpPr>
        <p:spPr>
          <a:xfrm>
            <a:off x="209346" y="2538716"/>
            <a:ext cx="3123347" cy="6840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Phantom Queues (PQs)</a:t>
            </a:r>
            <a:endParaRPr lang="en-CH">
              <a:solidFill>
                <a:schemeClr val="tx1"/>
              </a:solidFill>
            </a:endParaRPr>
          </a:p>
        </p:txBody>
      </p:sp>
      <p:sp>
        <p:nvSpPr>
          <p:cNvPr id="11" name="Arrow: Down 10">
            <a:extLst>
              <a:ext uri="{FF2B5EF4-FFF2-40B4-BE49-F238E27FC236}">
                <a16:creationId xmlns:a16="http://schemas.microsoft.com/office/drawing/2014/main" id="{6AF4B3DF-6E84-AE39-1CB1-48189735D13F}"/>
              </a:ext>
            </a:extLst>
          </p:cNvPr>
          <p:cNvSpPr/>
          <p:nvPr/>
        </p:nvSpPr>
        <p:spPr>
          <a:xfrm>
            <a:off x="1692590" y="2350456"/>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6" name="Rectangle: Rounded Corners 5">
            <a:extLst>
              <a:ext uri="{FF2B5EF4-FFF2-40B4-BE49-F238E27FC236}">
                <a16:creationId xmlns:a16="http://schemas.microsoft.com/office/drawing/2014/main" id="{5762304A-4988-F54D-9CB8-450291E07403}"/>
              </a:ext>
            </a:extLst>
          </p:cNvPr>
          <p:cNvSpPr/>
          <p:nvPr/>
        </p:nvSpPr>
        <p:spPr>
          <a:xfrm>
            <a:off x="4161140" y="1412051"/>
            <a:ext cx="6722760" cy="389378"/>
          </a:xfrm>
          <a:prstGeom prst="roundRect">
            <a:avLst>
              <a:gd name="adj" fmla="val 50000"/>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rPr>
              <a:t>8:1 </a:t>
            </a:r>
            <a:r>
              <a:rPr lang="en-US" sz="2000" err="1">
                <a:solidFill>
                  <a:schemeClr val="tx1"/>
                </a:solidFill>
              </a:rPr>
              <a:t>incast</a:t>
            </a:r>
            <a:r>
              <a:rPr lang="en-US" sz="2000">
                <a:solidFill>
                  <a:schemeClr val="tx1"/>
                </a:solidFill>
              </a:rPr>
              <a:t> from senders both inside and across datacenters</a:t>
            </a:r>
          </a:p>
        </p:txBody>
      </p:sp>
      <p:pic>
        <p:nvPicPr>
          <p:cNvPr id="10" name="Picture 9">
            <a:extLst>
              <a:ext uri="{FF2B5EF4-FFF2-40B4-BE49-F238E27FC236}">
                <a16:creationId xmlns:a16="http://schemas.microsoft.com/office/drawing/2014/main" id="{B050461D-381D-D78E-84DF-D3F552C0CCED}"/>
              </a:ext>
            </a:extLst>
          </p:cNvPr>
          <p:cNvPicPr>
            <a:picLocks noChangeAspect="1"/>
          </p:cNvPicPr>
          <p:nvPr/>
        </p:nvPicPr>
        <p:blipFill>
          <a:blip r:embed="rId3"/>
          <a:stretch>
            <a:fillRect/>
          </a:stretch>
        </p:blipFill>
        <p:spPr>
          <a:xfrm>
            <a:off x="8299751" y="1924190"/>
            <a:ext cx="2895716" cy="1891163"/>
          </a:xfrm>
          <a:prstGeom prst="rect">
            <a:avLst/>
          </a:prstGeom>
        </p:spPr>
      </p:pic>
      <p:sp>
        <p:nvSpPr>
          <p:cNvPr id="13" name="Rectangle: Rounded Corners 12">
            <a:extLst>
              <a:ext uri="{FF2B5EF4-FFF2-40B4-BE49-F238E27FC236}">
                <a16:creationId xmlns:a16="http://schemas.microsoft.com/office/drawing/2014/main" id="{DBC40D35-3D67-6D9E-A5AF-576C59C171ED}"/>
              </a:ext>
            </a:extLst>
          </p:cNvPr>
          <p:cNvSpPr/>
          <p:nvPr/>
        </p:nvSpPr>
        <p:spPr>
          <a:xfrm>
            <a:off x="8266457" y="3855425"/>
            <a:ext cx="3212382" cy="324775"/>
          </a:xfrm>
          <a:prstGeom prst="roundRect">
            <a:avLst/>
          </a:prstGeom>
          <a:solidFill>
            <a:srgbClr val="FFF0EE"/>
          </a:solidFill>
          <a:ln>
            <a:solidFill>
              <a:srgbClr val="F6C6AD"/>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solidFill>
                  <a:schemeClr val="tx1"/>
                </a:solidFill>
                <a:cs typeface="Calibri" panose="020F0502020204030204" pitchFamily="34" charset="0"/>
              </a:rPr>
              <a:t>Slow convergence to fairness</a:t>
            </a:r>
          </a:p>
        </p:txBody>
      </p:sp>
      <p:pic>
        <p:nvPicPr>
          <p:cNvPr id="15" name="Picture 14">
            <a:extLst>
              <a:ext uri="{FF2B5EF4-FFF2-40B4-BE49-F238E27FC236}">
                <a16:creationId xmlns:a16="http://schemas.microsoft.com/office/drawing/2014/main" id="{A83854C9-2D8B-79D4-64FC-A6D159C3A5CF}"/>
              </a:ext>
            </a:extLst>
          </p:cNvPr>
          <p:cNvPicPr>
            <a:picLocks noChangeAspect="1"/>
          </p:cNvPicPr>
          <p:nvPr/>
        </p:nvPicPr>
        <p:blipFill>
          <a:blip r:embed="rId4"/>
          <a:stretch>
            <a:fillRect/>
          </a:stretch>
        </p:blipFill>
        <p:spPr>
          <a:xfrm>
            <a:off x="4557818" y="1924190"/>
            <a:ext cx="2977662" cy="1891163"/>
          </a:xfrm>
          <a:prstGeom prst="rect">
            <a:avLst/>
          </a:prstGeom>
        </p:spPr>
      </p:pic>
      <p:sp>
        <p:nvSpPr>
          <p:cNvPr id="16" name="Rectangle: Rounded Corners 15">
            <a:extLst>
              <a:ext uri="{FF2B5EF4-FFF2-40B4-BE49-F238E27FC236}">
                <a16:creationId xmlns:a16="http://schemas.microsoft.com/office/drawing/2014/main" id="{43DB189A-1E94-8861-8E25-7120B5958B09}"/>
              </a:ext>
            </a:extLst>
          </p:cNvPr>
          <p:cNvSpPr/>
          <p:nvPr/>
        </p:nvSpPr>
        <p:spPr>
          <a:xfrm>
            <a:off x="4489809" y="3855425"/>
            <a:ext cx="3212382" cy="324775"/>
          </a:xfrm>
          <a:prstGeom prst="roundRect">
            <a:avLst/>
          </a:prstGeom>
          <a:solidFill>
            <a:srgbClr val="FFF0EE"/>
          </a:solidFill>
          <a:ln>
            <a:solidFill>
              <a:srgbClr val="F6C6AD"/>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solidFill>
                  <a:schemeClr val="tx1"/>
                </a:solidFill>
                <a:cs typeface="Calibri" panose="020F0502020204030204" pitchFamily="34" charset="0"/>
              </a:rPr>
              <a:t>Unfairness</a:t>
            </a:r>
          </a:p>
        </p:txBody>
      </p:sp>
      <p:pic>
        <p:nvPicPr>
          <p:cNvPr id="18" name="Picture 17">
            <a:extLst>
              <a:ext uri="{FF2B5EF4-FFF2-40B4-BE49-F238E27FC236}">
                <a16:creationId xmlns:a16="http://schemas.microsoft.com/office/drawing/2014/main" id="{54F1FF3F-4D15-50EC-ABB5-9545EBFF1703}"/>
              </a:ext>
            </a:extLst>
          </p:cNvPr>
          <p:cNvPicPr>
            <a:picLocks noChangeAspect="1"/>
          </p:cNvPicPr>
          <p:nvPr/>
        </p:nvPicPr>
        <p:blipFill>
          <a:blip r:embed="rId5"/>
          <a:stretch>
            <a:fillRect/>
          </a:stretch>
        </p:blipFill>
        <p:spPr>
          <a:xfrm>
            <a:off x="6096000" y="4228278"/>
            <a:ext cx="3212382" cy="2079994"/>
          </a:xfrm>
          <a:prstGeom prst="rect">
            <a:avLst/>
          </a:prstGeom>
        </p:spPr>
      </p:pic>
      <p:sp>
        <p:nvSpPr>
          <p:cNvPr id="19" name="Rectangle: Rounded Corners 18">
            <a:extLst>
              <a:ext uri="{FF2B5EF4-FFF2-40B4-BE49-F238E27FC236}">
                <a16:creationId xmlns:a16="http://schemas.microsoft.com/office/drawing/2014/main" id="{A9B9E16F-2B5D-2D3B-503E-2B41CD9FA157}"/>
              </a:ext>
            </a:extLst>
          </p:cNvPr>
          <p:cNvSpPr/>
          <p:nvPr/>
        </p:nvSpPr>
        <p:spPr>
          <a:xfrm>
            <a:off x="6247157" y="6312884"/>
            <a:ext cx="3212382" cy="324775"/>
          </a:xfrm>
          <a:prstGeom prst="roundRect">
            <a:avLst/>
          </a:prstGeom>
          <a:solidFill>
            <a:srgbClr val="FFF0EE"/>
          </a:solidFill>
          <a:ln>
            <a:solidFill>
              <a:srgbClr val="F6C6AD"/>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solidFill>
                  <a:schemeClr val="tx1"/>
                </a:solidFill>
                <a:cs typeface="Calibri" panose="020F0502020204030204" pitchFamily="34" charset="0"/>
              </a:rPr>
              <a:t>Fast convergence to fairness</a:t>
            </a:r>
          </a:p>
        </p:txBody>
      </p:sp>
      <p:sp>
        <p:nvSpPr>
          <p:cNvPr id="9" name="Rectangle: Rounded Corners 8">
            <a:extLst>
              <a:ext uri="{FF2B5EF4-FFF2-40B4-BE49-F238E27FC236}">
                <a16:creationId xmlns:a16="http://schemas.microsoft.com/office/drawing/2014/main" id="{31852929-B473-7A30-7C64-F3FB6DA3C3F2}"/>
              </a:ext>
            </a:extLst>
          </p:cNvPr>
          <p:cNvSpPr/>
          <p:nvPr/>
        </p:nvSpPr>
        <p:spPr>
          <a:xfrm>
            <a:off x="250703" y="4410924"/>
            <a:ext cx="3081990" cy="5928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Unified reaction granularity to congestion</a:t>
            </a:r>
            <a:endParaRPr lang="en-CH">
              <a:solidFill>
                <a:schemeClr val="tx1"/>
              </a:solidFill>
            </a:endParaRPr>
          </a:p>
        </p:txBody>
      </p:sp>
      <p:sp>
        <p:nvSpPr>
          <p:cNvPr id="17" name="Rectangle: Rounded Corners 16">
            <a:extLst>
              <a:ext uri="{FF2B5EF4-FFF2-40B4-BE49-F238E27FC236}">
                <a16:creationId xmlns:a16="http://schemas.microsoft.com/office/drawing/2014/main" id="{3983B964-DE5E-2D2C-50E4-50FC38DC6013}"/>
              </a:ext>
            </a:extLst>
          </p:cNvPr>
          <p:cNvSpPr/>
          <p:nvPr/>
        </p:nvSpPr>
        <p:spPr>
          <a:xfrm>
            <a:off x="245350" y="5126773"/>
            <a:ext cx="3081990" cy="5928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Drastic rate reduction under extreme congestion</a:t>
            </a:r>
            <a:endParaRPr lang="en-CH">
              <a:solidFill>
                <a:schemeClr val="tx1"/>
              </a:solidFill>
            </a:endParaRPr>
          </a:p>
        </p:txBody>
      </p:sp>
      <p:sp>
        <p:nvSpPr>
          <p:cNvPr id="20" name="Rectangle: Rounded Corners 19">
            <a:extLst>
              <a:ext uri="{FF2B5EF4-FFF2-40B4-BE49-F238E27FC236}">
                <a16:creationId xmlns:a16="http://schemas.microsoft.com/office/drawing/2014/main" id="{8B099DB9-A847-D131-145F-E9849A11C0C2}"/>
              </a:ext>
            </a:extLst>
          </p:cNvPr>
          <p:cNvSpPr/>
          <p:nvPr/>
        </p:nvSpPr>
        <p:spPr>
          <a:xfrm>
            <a:off x="245350" y="5876371"/>
            <a:ext cx="3081990" cy="845104"/>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Smoother rate reduction upon phantom queue congestion</a:t>
            </a:r>
            <a:endParaRPr lang="en-CH">
              <a:solidFill>
                <a:schemeClr val="tx1"/>
              </a:solidFill>
            </a:endParaRPr>
          </a:p>
        </p:txBody>
      </p:sp>
      <p:sp>
        <p:nvSpPr>
          <p:cNvPr id="12" name="Arrow: Down 11">
            <a:extLst>
              <a:ext uri="{FF2B5EF4-FFF2-40B4-BE49-F238E27FC236}">
                <a16:creationId xmlns:a16="http://schemas.microsoft.com/office/drawing/2014/main" id="{B6940601-854F-718D-C9C7-6B6A2062C8A4}"/>
              </a:ext>
            </a:extLst>
          </p:cNvPr>
          <p:cNvSpPr/>
          <p:nvPr/>
        </p:nvSpPr>
        <p:spPr>
          <a:xfrm>
            <a:off x="1692590" y="4222664"/>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262609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P spid="19" grpId="0" animBg="1"/>
      <p:bldP spid="17" grpId="0" animBg="1"/>
      <p:bldP spid="2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6D02-CAA7-CCB4-069E-99981DBADA6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FA7490-5096-E986-DFDD-3F0350657A8D}"/>
              </a:ext>
            </a:extLst>
          </p:cNvPr>
          <p:cNvSpPr>
            <a:spLocks noGrp="1"/>
          </p:cNvSpPr>
          <p:nvPr>
            <p:ph type="sldNum" sz="quarter" idx="12"/>
          </p:nvPr>
        </p:nvSpPr>
        <p:spPr/>
        <p:txBody>
          <a:bodyPr/>
          <a:lstStyle/>
          <a:p>
            <a:fld id="{6C6AE60A-B69C-4790-82F7-3882EDF23186}" type="slidenum">
              <a:rPr lang="de-DE" smtClean="0"/>
              <a:pPr/>
              <a:t>12</a:t>
            </a:fld>
            <a:endParaRPr lang="de-DE"/>
          </a:p>
        </p:txBody>
      </p:sp>
      <p:sp>
        <p:nvSpPr>
          <p:cNvPr id="4" name="Title 3">
            <a:extLst>
              <a:ext uri="{FF2B5EF4-FFF2-40B4-BE49-F238E27FC236}">
                <a16:creationId xmlns:a16="http://schemas.microsoft.com/office/drawing/2014/main" id="{BAA32299-39D0-E3EB-E3D9-742EB822B00F}"/>
              </a:ext>
            </a:extLst>
          </p:cNvPr>
          <p:cNvSpPr>
            <a:spLocks noGrp="1"/>
          </p:cNvSpPr>
          <p:nvPr>
            <p:ph type="title"/>
          </p:nvPr>
        </p:nvSpPr>
        <p:spPr>
          <a:xfrm>
            <a:off x="209346" y="626638"/>
            <a:ext cx="11773308" cy="368353"/>
          </a:xfrm>
        </p:spPr>
        <p:txBody>
          <a:bodyPr>
            <a:normAutofit fontScale="90000"/>
          </a:bodyPr>
          <a:lstStyle/>
          <a:p>
            <a:r>
              <a:rPr lang="en-US" err="1">
                <a:solidFill>
                  <a:srgbClr val="971919"/>
                </a:solidFill>
              </a:rPr>
              <a:t>UnoCC</a:t>
            </a:r>
            <a:r>
              <a:rPr lang="en-US">
                <a:solidFill>
                  <a:srgbClr val="971919"/>
                </a:solidFill>
              </a:rPr>
              <a:t>: </a:t>
            </a:r>
            <a:r>
              <a:rPr lang="en-US"/>
              <a:t>fast and fair congestion control for intra- and inter-DC traffic</a:t>
            </a:r>
            <a:endParaRPr lang="en-CH"/>
          </a:p>
        </p:txBody>
      </p:sp>
      <p:sp>
        <p:nvSpPr>
          <p:cNvPr id="2" name="Rectangle: Rounded Corners 1">
            <a:extLst>
              <a:ext uri="{FF2B5EF4-FFF2-40B4-BE49-F238E27FC236}">
                <a16:creationId xmlns:a16="http://schemas.microsoft.com/office/drawing/2014/main" id="{67356B28-D0E1-A223-ECB6-9EC87BEF1F77}"/>
              </a:ext>
            </a:extLst>
          </p:cNvPr>
          <p:cNvSpPr/>
          <p:nvPr/>
        </p:nvSpPr>
        <p:spPr>
          <a:xfrm>
            <a:off x="245350" y="1694752"/>
            <a:ext cx="3087343"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BDP </a:t>
            </a:r>
            <a:r>
              <a:rPr lang="en-US">
                <a:solidFill>
                  <a:schemeClr val="tx1"/>
                </a:solidFill>
                <a:sym typeface="Wingdings" panose="05000000000000000000" pitchFamily="2" charset="2"/>
              </a:rPr>
              <a:t>&lt;-&gt; buffer size mismatch</a:t>
            </a:r>
            <a:endParaRPr lang="en-CH">
              <a:solidFill>
                <a:schemeClr val="tx1"/>
              </a:solidFill>
            </a:endParaRPr>
          </a:p>
        </p:txBody>
      </p:sp>
      <p:sp>
        <p:nvSpPr>
          <p:cNvPr id="5" name="Rectangle: Rounded Corners 4">
            <a:extLst>
              <a:ext uri="{FF2B5EF4-FFF2-40B4-BE49-F238E27FC236}">
                <a16:creationId xmlns:a16="http://schemas.microsoft.com/office/drawing/2014/main" id="{FB39C360-44DA-5AEC-B13C-B153C700D888}"/>
              </a:ext>
            </a:extLst>
          </p:cNvPr>
          <p:cNvSpPr/>
          <p:nvPr/>
        </p:nvSpPr>
        <p:spPr>
          <a:xfrm>
            <a:off x="245350" y="3566960"/>
            <a:ext cx="3087343"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Unfairness/slow convergence</a:t>
            </a:r>
            <a:endParaRPr lang="en-CH">
              <a:solidFill>
                <a:schemeClr val="tx1"/>
              </a:solidFill>
            </a:endParaRPr>
          </a:p>
        </p:txBody>
      </p:sp>
      <p:sp>
        <p:nvSpPr>
          <p:cNvPr id="7" name="Rectangle: Rounded Corners 6">
            <a:extLst>
              <a:ext uri="{FF2B5EF4-FFF2-40B4-BE49-F238E27FC236}">
                <a16:creationId xmlns:a16="http://schemas.microsoft.com/office/drawing/2014/main" id="{8C78EB42-EE82-407A-8C32-C94ED88DEDC2}"/>
              </a:ext>
            </a:extLst>
          </p:cNvPr>
          <p:cNvSpPr/>
          <p:nvPr/>
        </p:nvSpPr>
        <p:spPr>
          <a:xfrm>
            <a:off x="209346" y="2538716"/>
            <a:ext cx="3123347" cy="6840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Phantom Queues (PQs)</a:t>
            </a:r>
            <a:endParaRPr lang="en-CH">
              <a:solidFill>
                <a:schemeClr val="tx1"/>
              </a:solidFill>
            </a:endParaRPr>
          </a:p>
        </p:txBody>
      </p:sp>
      <p:sp>
        <p:nvSpPr>
          <p:cNvPr id="11" name="Arrow: Down 10">
            <a:extLst>
              <a:ext uri="{FF2B5EF4-FFF2-40B4-BE49-F238E27FC236}">
                <a16:creationId xmlns:a16="http://schemas.microsoft.com/office/drawing/2014/main" id="{6AF4B3DF-6E84-AE39-1CB1-48189735D13F}"/>
              </a:ext>
            </a:extLst>
          </p:cNvPr>
          <p:cNvSpPr/>
          <p:nvPr/>
        </p:nvSpPr>
        <p:spPr>
          <a:xfrm>
            <a:off x="1692590" y="2350456"/>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6" name="Rectangle: Rounded Corners 5">
            <a:extLst>
              <a:ext uri="{FF2B5EF4-FFF2-40B4-BE49-F238E27FC236}">
                <a16:creationId xmlns:a16="http://schemas.microsoft.com/office/drawing/2014/main" id="{5762304A-4988-F54D-9CB8-450291E07403}"/>
              </a:ext>
            </a:extLst>
          </p:cNvPr>
          <p:cNvSpPr/>
          <p:nvPr/>
        </p:nvSpPr>
        <p:spPr>
          <a:xfrm>
            <a:off x="4161140" y="1412051"/>
            <a:ext cx="6722760" cy="389378"/>
          </a:xfrm>
          <a:prstGeom prst="roundRect">
            <a:avLst>
              <a:gd name="adj" fmla="val 50000"/>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rPr>
              <a:t>8:1 </a:t>
            </a:r>
            <a:r>
              <a:rPr lang="en-US" sz="2000" err="1">
                <a:solidFill>
                  <a:schemeClr val="tx1"/>
                </a:solidFill>
              </a:rPr>
              <a:t>incast</a:t>
            </a:r>
            <a:r>
              <a:rPr lang="en-US" sz="2000">
                <a:solidFill>
                  <a:schemeClr val="tx1"/>
                </a:solidFill>
              </a:rPr>
              <a:t> from senders both inside and across datacenters</a:t>
            </a:r>
          </a:p>
        </p:txBody>
      </p:sp>
      <p:pic>
        <p:nvPicPr>
          <p:cNvPr id="10" name="Picture 9">
            <a:extLst>
              <a:ext uri="{FF2B5EF4-FFF2-40B4-BE49-F238E27FC236}">
                <a16:creationId xmlns:a16="http://schemas.microsoft.com/office/drawing/2014/main" id="{B050461D-381D-D78E-84DF-D3F552C0CCED}"/>
              </a:ext>
            </a:extLst>
          </p:cNvPr>
          <p:cNvPicPr>
            <a:picLocks noChangeAspect="1"/>
          </p:cNvPicPr>
          <p:nvPr/>
        </p:nvPicPr>
        <p:blipFill>
          <a:blip r:embed="rId3"/>
          <a:stretch>
            <a:fillRect/>
          </a:stretch>
        </p:blipFill>
        <p:spPr>
          <a:xfrm>
            <a:off x="8299751" y="1924190"/>
            <a:ext cx="2895716" cy="1891163"/>
          </a:xfrm>
          <a:prstGeom prst="rect">
            <a:avLst/>
          </a:prstGeom>
        </p:spPr>
      </p:pic>
      <p:sp>
        <p:nvSpPr>
          <p:cNvPr id="13" name="Rectangle: Rounded Corners 12">
            <a:extLst>
              <a:ext uri="{FF2B5EF4-FFF2-40B4-BE49-F238E27FC236}">
                <a16:creationId xmlns:a16="http://schemas.microsoft.com/office/drawing/2014/main" id="{DBC40D35-3D67-6D9E-A5AF-576C59C171ED}"/>
              </a:ext>
            </a:extLst>
          </p:cNvPr>
          <p:cNvSpPr/>
          <p:nvPr/>
        </p:nvSpPr>
        <p:spPr>
          <a:xfrm>
            <a:off x="8266457" y="3855425"/>
            <a:ext cx="3212382" cy="324775"/>
          </a:xfrm>
          <a:prstGeom prst="roundRect">
            <a:avLst/>
          </a:prstGeom>
          <a:solidFill>
            <a:srgbClr val="FFF0EE"/>
          </a:solidFill>
          <a:ln>
            <a:solidFill>
              <a:srgbClr val="F6C6AD"/>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solidFill>
                  <a:schemeClr val="tx1"/>
                </a:solidFill>
                <a:cs typeface="Calibri" panose="020F0502020204030204" pitchFamily="34" charset="0"/>
              </a:rPr>
              <a:t>Slow convergence to fairness</a:t>
            </a:r>
          </a:p>
        </p:txBody>
      </p:sp>
      <p:pic>
        <p:nvPicPr>
          <p:cNvPr id="15" name="Picture 14">
            <a:extLst>
              <a:ext uri="{FF2B5EF4-FFF2-40B4-BE49-F238E27FC236}">
                <a16:creationId xmlns:a16="http://schemas.microsoft.com/office/drawing/2014/main" id="{A83854C9-2D8B-79D4-64FC-A6D159C3A5CF}"/>
              </a:ext>
            </a:extLst>
          </p:cNvPr>
          <p:cNvPicPr>
            <a:picLocks noChangeAspect="1"/>
          </p:cNvPicPr>
          <p:nvPr/>
        </p:nvPicPr>
        <p:blipFill>
          <a:blip r:embed="rId4"/>
          <a:stretch>
            <a:fillRect/>
          </a:stretch>
        </p:blipFill>
        <p:spPr>
          <a:xfrm>
            <a:off x="4557818" y="1924190"/>
            <a:ext cx="2977662" cy="1891163"/>
          </a:xfrm>
          <a:prstGeom prst="rect">
            <a:avLst/>
          </a:prstGeom>
        </p:spPr>
      </p:pic>
      <p:sp>
        <p:nvSpPr>
          <p:cNvPr id="16" name="Rectangle: Rounded Corners 15">
            <a:extLst>
              <a:ext uri="{FF2B5EF4-FFF2-40B4-BE49-F238E27FC236}">
                <a16:creationId xmlns:a16="http://schemas.microsoft.com/office/drawing/2014/main" id="{43DB189A-1E94-8861-8E25-7120B5958B09}"/>
              </a:ext>
            </a:extLst>
          </p:cNvPr>
          <p:cNvSpPr/>
          <p:nvPr/>
        </p:nvSpPr>
        <p:spPr>
          <a:xfrm>
            <a:off x="4489809" y="3855425"/>
            <a:ext cx="3212382" cy="324775"/>
          </a:xfrm>
          <a:prstGeom prst="roundRect">
            <a:avLst/>
          </a:prstGeom>
          <a:solidFill>
            <a:srgbClr val="FFF0EE"/>
          </a:solidFill>
          <a:ln>
            <a:solidFill>
              <a:srgbClr val="F6C6AD"/>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solidFill>
                  <a:schemeClr val="tx1"/>
                </a:solidFill>
                <a:cs typeface="Calibri" panose="020F0502020204030204" pitchFamily="34" charset="0"/>
              </a:rPr>
              <a:t>Unfairness</a:t>
            </a:r>
          </a:p>
        </p:txBody>
      </p:sp>
      <p:pic>
        <p:nvPicPr>
          <p:cNvPr id="18" name="Picture 17">
            <a:extLst>
              <a:ext uri="{FF2B5EF4-FFF2-40B4-BE49-F238E27FC236}">
                <a16:creationId xmlns:a16="http://schemas.microsoft.com/office/drawing/2014/main" id="{54F1FF3F-4D15-50EC-ABB5-9545EBFF1703}"/>
              </a:ext>
            </a:extLst>
          </p:cNvPr>
          <p:cNvPicPr>
            <a:picLocks noChangeAspect="1"/>
          </p:cNvPicPr>
          <p:nvPr/>
        </p:nvPicPr>
        <p:blipFill>
          <a:blip r:embed="rId5"/>
          <a:stretch>
            <a:fillRect/>
          </a:stretch>
        </p:blipFill>
        <p:spPr>
          <a:xfrm>
            <a:off x="6096000" y="4228278"/>
            <a:ext cx="3212382" cy="2079994"/>
          </a:xfrm>
          <a:prstGeom prst="rect">
            <a:avLst/>
          </a:prstGeom>
        </p:spPr>
      </p:pic>
      <p:sp>
        <p:nvSpPr>
          <p:cNvPr id="19" name="Rectangle: Rounded Corners 18">
            <a:extLst>
              <a:ext uri="{FF2B5EF4-FFF2-40B4-BE49-F238E27FC236}">
                <a16:creationId xmlns:a16="http://schemas.microsoft.com/office/drawing/2014/main" id="{A9B9E16F-2B5D-2D3B-503E-2B41CD9FA157}"/>
              </a:ext>
            </a:extLst>
          </p:cNvPr>
          <p:cNvSpPr/>
          <p:nvPr/>
        </p:nvSpPr>
        <p:spPr>
          <a:xfrm>
            <a:off x="6247157" y="6312884"/>
            <a:ext cx="3212382" cy="324775"/>
          </a:xfrm>
          <a:prstGeom prst="roundRect">
            <a:avLst/>
          </a:prstGeom>
          <a:solidFill>
            <a:srgbClr val="FFF0EE"/>
          </a:solidFill>
          <a:ln>
            <a:solidFill>
              <a:srgbClr val="F6C6AD"/>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solidFill>
                  <a:schemeClr val="tx1"/>
                </a:solidFill>
                <a:cs typeface="Calibri" panose="020F0502020204030204" pitchFamily="34" charset="0"/>
              </a:rPr>
              <a:t>Fast convergence to fairness</a:t>
            </a:r>
          </a:p>
        </p:txBody>
      </p:sp>
      <p:sp>
        <p:nvSpPr>
          <p:cNvPr id="9" name="Rectangle: Rounded Corners 8">
            <a:extLst>
              <a:ext uri="{FF2B5EF4-FFF2-40B4-BE49-F238E27FC236}">
                <a16:creationId xmlns:a16="http://schemas.microsoft.com/office/drawing/2014/main" id="{31852929-B473-7A30-7C64-F3FB6DA3C3F2}"/>
              </a:ext>
            </a:extLst>
          </p:cNvPr>
          <p:cNvSpPr/>
          <p:nvPr/>
        </p:nvSpPr>
        <p:spPr>
          <a:xfrm>
            <a:off x="250703" y="4410924"/>
            <a:ext cx="3081990" cy="5928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Unified reaction granularity to congestion</a:t>
            </a:r>
            <a:endParaRPr lang="en-CH">
              <a:solidFill>
                <a:schemeClr val="tx1"/>
              </a:solidFill>
            </a:endParaRPr>
          </a:p>
        </p:txBody>
      </p:sp>
      <p:sp>
        <p:nvSpPr>
          <p:cNvPr id="17" name="Rectangle: Rounded Corners 16">
            <a:extLst>
              <a:ext uri="{FF2B5EF4-FFF2-40B4-BE49-F238E27FC236}">
                <a16:creationId xmlns:a16="http://schemas.microsoft.com/office/drawing/2014/main" id="{3983B964-DE5E-2D2C-50E4-50FC38DC6013}"/>
              </a:ext>
            </a:extLst>
          </p:cNvPr>
          <p:cNvSpPr/>
          <p:nvPr/>
        </p:nvSpPr>
        <p:spPr>
          <a:xfrm>
            <a:off x="245350" y="5126773"/>
            <a:ext cx="3081990" cy="5928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Drastic rate reduction under extreme congestion</a:t>
            </a:r>
            <a:endParaRPr lang="en-CH">
              <a:solidFill>
                <a:schemeClr val="tx1"/>
              </a:solidFill>
            </a:endParaRPr>
          </a:p>
        </p:txBody>
      </p:sp>
      <p:sp>
        <p:nvSpPr>
          <p:cNvPr id="20" name="Rectangle: Rounded Corners 19">
            <a:extLst>
              <a:ext uri="{FF2B5EF4-FFF2-40B4-BE49-F238E27FC236}">
                <a16:creationId xmlns:a16="http://schemas.microsoft.com/office/drawing/2014/main" id="{8B099DB9-A847-D131-145F-E9849A11C0C2}"/>
              </a:ext>
            </a:extLst>
          </p:cNvPr>
          <p:cNvSpPr/>
          <p:nvPr/>
        </p:nvSpPr>
        <p:spPr>
          <a:xfrm>
            <a:off x="245350" y="5876371"/>
            <a:ext cx="3081990" cy="845104"/>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Smoother rate reduction upon phantom queue congestion</a:t>
            </a:r>
            <a:endParaRPr lang="en-CH">
              <a:solidFill>
                <a:schemeClr val="tx1"/>
              </a:solidFill>
            </a:endParaRPr>
          </a:p>
        </p:txBody>
      </p:sp>
      <p:sp>
        <p:nvSpPr>
          <p:cNvPr id="12" name="Arrow: Down 11">
            <a:extLst>
              <a:ext uri="{FF2B5EF4-FFF2-40B4-BE49-F238E27FC236}">
                <a16:creationId xmlns:a16="http://schemas.microsoft.com/office/drawing/2014/main" id="{B6940601-854F-718D-C9C7-6B6A2062C8A4}"/>
              </a:ext>
            </a:extLst>
          </p:cNvPr>
          <p:cNvSpPr/>
          <p:nvPr/>
        </p:nvSpPr>
        <p:spPr>
          <a:xfrm>
            <a:off x="1692590" y="4222664"/>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262609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P spid="19" grpId="0" animBg="1"/>
      <p:bldP spid="17"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6D02-CAA7-CCB4-069E-99981DBADA60}"/>
            </a:ext>
          </a:extLst>
        </p:cNvPr>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00B355E-C176-A313-5E02-607197CA2AB3}"/>
              </a:ext>
            </a:extLst>
          </p:cNvPr>
          <p:cNvSpPr/>
          <p:nvPr/>
        </p:nvSpPr>
        <p:spPr>
          <a:xfrm>
            <a:off x="10547377" y="4043303"/>
            <a:ext cx="1021869" cy="839336"/>
          </a:xfrm>
          <a:prstGeom prst="roundRect">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solidFill>
                <a:schemeClr val="accent1">
                  <a:lumMod val="50000"/>
                </a:schemeClr>
              </a:solidFill>
            </a:endParaRPr>
          </a:p>
          <a:p>
            <a:pPr algn="ctr"/>
            <a:r>
              <a:rPr lang="en-US">
                <a:solidFill>
                  <a:schemeClr val="accent1">
                    <a:lumMod val="50000"/>
                  </a:schemeClr>
                </a:solidFill>
              </a:rPr>
              <a:t>Block</a:t>
            </a:r>
          </a:p>
        </p:txBody>
      </p:sp>
      <p:sp>
        <p:nvSpPr>
          <p:cNvPr id="3" name="Slide Number Placeholder 2">
            <a:extLst>
              <a:ext uri="{FF2B5EF4-FFF2-40B4-BE49-F238E27FC236}">
                <a16:creationId xmlns:a16="http://schemas.microsoft.com/office/drawing/2014/main" id="{35FA7490-5096-E986-DFDD-3F0350657A8D}"/>
              </a:ext>
            </a:extLst>
          </p:cNvPr>
          <p:cNvSpPr>
            <a:spLocks noGrp="1"/>
          </p:cNvSpPr>
          <p:nvPr>
            <p:ph type="sldNum" sz="quarter" idx="12"/>
          </p:nvPr>
        </p:nvSpPr>
        <p:spPr/>
        <p:txBody>
          <a:bodyPr/>
          <a:lstStyle/>
          <a:p>
            <a:fld id="{6C6AE60A-B69C-4790-82F7-3882EDF23186}" type="slidenum">
              <a:rPr lang="de-DE" smtClean="0"/>
              <a:pPr/>
              <a:t>13</a:t>
            </a:fld>
            <a:endParaRPr lang="de-DE"/>
          </a:p>
        </p:txBody>
      </p:sp>
      <p:sp>
        <p:nvSpPr>
          <p:cNvPr id="4" name="Title 3">
            <a:extLst>
              <a:ext uri="{FF2B5EF4-FFF2-40B4-BE49-F238E27FC236}">
                <a16:creationId xmlns:a16="http://schemas.microsoft.com/office/drawing/2014/main" id="{BAA32299-39D0-E3EB-E3D9-742EB822B00F}"/>
              </a:ext>
            </a:extLst>
          </p:cNvPr>
          <p:cNvSpPr>
            <a:spLocks noGrp="1"/>
          </p:cNvSpPr>
          <p:nvPr>
            <p:ph type="title"/>
          </p:nvPr>
        </p:nvSpPr>
        <p:spPr>
          <a:xfrm>
            <a:off x="209346" y="626638"/>
            <a:ext cx="11773308" cy="368353"/>
          </a:xfrm>
        </p:spPr>
        <p:txBody>
          <a:bodyPr>
            <a:normAutofit fontScale="90000"/>
          </a:bodyPr>
          <a:lstStyle/>
          <a:p>
            <a:r>
              <a:rPr lang="en-US" err="1">
                <a:solidFill>
                  <a:srgbClr val="58589D"/>
                </a:solidFill>
              </a:rPr>
              <a:t>UnoRC</a:t>
            </a:r>
            <a:r>
              <a:rPr lang="en-US">
                <a:solidFill>
                  <a:srgbClr val="58589D"/>
                </a:solidFill>
              </a:rPr>
              <a:t>: </a:t>
            </a:r>
            <a:r>
              <a:rPr lang="en-US"/>
              <a:t>Reliable connectivity through load balancing and erasure coding</a:t>
            </a:r>
            <a:endParaRPr lang="en-CH"/>
          </a:p>
        </p:txBody>
      </p:sp>
      <p:sp>
        <p:nvSpPr>
          <p:cNvPr id="2" name="Rectangle: Rounded Corners 1">
            <a:extLst>
              <a:ext uri="{FF2B5EF4-FFF2-40B4-BE49-F238E27FC236}">
                <a16:creationId xmlns:a16="http://schemas.microsoft.com/office/drawing/2014/main" id="{67356B28-D0E1-A223-ECB6-9EC87BEF1F77}"/>
              </a:ext>
            </a:extLst>
          </p:cNvPr>
          <p:cNvSpPr/>
          <p:nvPr/>
        </p:nvSpPr>
        <p:spPr>
          <a:xfrm>
            <a:off x="209346" y="1368785"/>
            <a:ext cx="3803854" cy="684076"/>
          </a:xfrm>
          <a:prstGeom prst="roundRect">
            <a:avLst/>
          </a:prstGeom>
          <a:solidFill>
            <a:srgbClr val="A6CAE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Packet losses are destructive when latency-bound</a:t>
            </a:r>
            <a:endParaRPr lang="en-CH">
              <a:solidFill>
                <a:schemeClr val="tx1"/>
              </a:solidFill>
            </a:endParaRPr>
          </a:p>
        </p:txBody>
      </p:sp>
      <p:sp>
        <p:nvSpPr>
          <p:cNvPr id="11" name="Arrow: Down 10">
            <a:extLst>
              <a:ext uri="{FF2B5EF4-FFF2-40B4-BE49-F238E27FC236}">
                <a16:creationId xmlns:a16="http://schemas.microsoft.com/office/drawing/2014/main" id="{6AF4B3DF-6E84-AE39-1CB1-48189735D13F}"/>
              </a:ext>
            </a:extLst>
          </p:cNvPr>
          <p:cNvSpPr/>
          <p:nvPr/>
        </p:nvSpPr>
        <p:spPr>
          <a:xfrm>
            <a:off x="2010721" y="2052861"/>
            <a:ext cx="198022" cy="197869"/>
          </a:xfrm>
          <a:prstGeom prst="downArrow">
            <a:avLst/>
          </a:prstGeom>
          <a:solidFill>
            <a:srgbClr val="A6CAE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40" name="Rectangle: Rounded Corners 39">
            <a:extLst>
              <a:ext uri="{FF2B5EF4-FFF2-40B4-BE49-F238E27FC236}">
                <a16:creationId xmlns:a16="http://schemas.microsoft.com/office/drawing/2014/main" id="{C37570ED-EAB2-A0C8-80C3-F70D3931F59A}"/>
              </a:ext>
            </a:extLst>
          </p:cNvPr>
          <p:cNvSpPr/>
          <p:nvPr/>
        </p:nvSpPr>
        <p:spPr>
          <a:xfrm>
            <a:off x="5146139" y="2306768"/>
            <a:ext cx="949861" cy="666537"/>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DC</a:t>
            </a:r>
            <a:r>
              <a:rPr lang="en-US" baseline="-25000"/>
              <a:t>A</a:t>
            </a:r>
            <a:endParaRPr lang="en-CH" baseline="-25000"/>
          </a:p>
        </p:txBody>
      </p:sp>
      <p:sp>
        <p:nvSpPr>
          <p:cNvPr id="41" name="Rectangle: Rounded Corners 40">
            <a:extLst>
              <a:ext uri="{FF2B5EF4-FFF2-40B4-BE49-F238E27FC236}">
                <a16:creationId xmlns:a16="http://schemas.microsoft.com/office/drawing/2014/main" id="{D5351F3C-42F5-0BA5-1194-33991A953382}"/>
              </a:ext>
            </a:extLst>
          </p:cNvPr>
          <p:cNvSpPr/>
          <p:nvPr/>
        </p:nvSpPr>
        <p:spPr>
          <a:xfrm>
            <a:off x="5146140" y="3403846"/>
            <a:ext cx="947111" cy="352578"/>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Source</a:t>
            </a:r>
            <a:endParaRPr lang="en-CH"/>
          </a:p>
        </p:txBody>
      </p:sp>
      <p:cxnSp>
        <p:nvCxnSpPr>
          <p:cNvPr id="42" name="Straight Arrow Connector 41">
            <a:extLst>
              <a:ext uri="{FF2B5EF4-FFF2-40B4-BE49-F238E27FC236}">
                <a16:creationId xmlns:a16="http://schemas.microsoft.com/office/drawing/2014/main" id="{3F538551-39C1-A611-8657-4FD74CD9CB40}"/>
              </a:ext>
            </a:extLst>
          </p:cNvPr>
          <p:cNvCxnSpPr>
            <a:cxnSpLocks/>
            <a:stCxn id="41" idx="0"/>
            <a:endCxn id="40" idx="2"/>
          </p:cNvCxnSpPr>
          <p:nvPr/>
        </p:nvCxnSpPr>
        <p:spPr>
          <a:xfrm flipV="1">
            <a:off x="5619696" y="2973305"/>
            <a:ext cx="1374" cy="43054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5DD1E85A-6A9A-2003-924B-98BC87755A34}"/>
              </a:ext>
            </a:extLst>
          </p:cNvPr>
          <p:cNvSpPr/>
          <p:nvPr/>
        </p:nvSpPr>
        <p:spPr>
          <a:xfrm>
            <a:off x="10547377" y="2294068"/>
            <a:ext cx="934310" cy="718895"/>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DC</a:t>
            </a:r>
            <a:r>
              <a:rPr lang="en-US" baseline="-25000"/>
              <a:t>B</a:t>
            </a:r>
            <a:endParaRPr lang="en-CH" baseline="-25000"/>
          </a:p>
        </p:txBody>
      </p:sp>
      <p:sp>
        <p:nvSpPr>
          <p:cNvPr id="44" name="Rectangle: Rounded Corners 43">
            <a:extLst>
              <a:ext uri="{FF2B5EF4-FFF2-40B4-BE49-F238E27FC236}">
                <a16:creationId xmlns:a16="http://schemas.microsoft.com/office/drawing/2014/main" id="{9969FF2F-EEA5-BEDE-5F04-99BE94EC318E}"/>
              </a:ext>
            </a:extLst>
          </p:cNvPr>
          <p:cNvSpPr/>
          <p:nvPr/>
        </p:nvSpPr>
        <p:spPr>
          <a:xfrm>
            <a:off x="10318010" y="3370486"/>
            <a:ext cx="1384283" cy="315294"/>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Destination</a:t>
            </a:r>
            <a:endParaRPr lang="en-CH"/>
          </a:p>
        </p:txBody>
      </p:sp>
      <p:cxnSp>
        <p:nvCxnSpPr>
          <p:cNvPr id="45" name="Straight Arrow Connector 44">
            <a:extLst>
              <a:ext uri="{FF2B5EF4-FFF2-40B4-BE49-F238E27FC236}">
                <a16:creationId xmlns:a16="http://schemas.microsoft.com/office/drawing/2014/main" id="{62130A3B-E79E-0460-8D10-6064B3F37C48}"/>
              </a:ext>
            </a:extLst>
          </p:cNvPr>
          <p:cNvCxnSpPr>
            <a:cxnSpLocks/>
            <a:stCxn id="44" idx="0"/>
            <a:endCxn id="43" idx="2"/>
          </p:cNvCxnSpPr>
          <p:nvPr/>
        </p:nvCxnSpPr>
        <p:spPr>
          <a:xfrm flipV="1">
            <a:off x="11010152" y="3012963"/>
            <a:ext cx="4380" cy="357523"/>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69549F24-5AA2-615A-13E8-3F8ABA7D16EC}"/>
              </a:ext>
            </a:extLst>
          </p:cNvPr>
          <p:cNvCxnSpPr>
            <a:cxnSpLocks/>
            <a:stCxn id="40" idx="3"/>
          </p:cNvCxnSpPr>
          <p:nvPr/>
        </p:nvCxnSpPr>
        <p:spPr>
          <a:xfrm flipV="1">
            <a:off x="6096000" y="1546062"/>
            <a:ext cx="1527927" cy="1093975"/>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69885D2D-A2D1-F3E9-C7A2-10F986A671AC}"/>
              </a:ext>
            </a:extLst>
          </p:cNvPr>
          <p:cNvCxnSpPr>
            <a:cxnSpLocks/>
            <a:stCxn id="40" idx="3"/>
            <a:endCxn id="79" idx="1"/>
          </p:cNvCxnSpPr>
          <p:nvPr/>
        </p:nvCxnSpPr>
        <p:spPr>
          <a:xfrm flipV="1">
            <a:off x="6096000" y="2297960"/>
            <a:ext cx="1564744" cy="342077"/>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CEB68AC7-B7D6-E753-7755-D365A02E086F}"/>
              </a:ext>
            </a:extLst>
          </p:cNvPr>
          <p:cNvCxnSpPr>
            <a:cxnSpLocks/>
            <a:stCxn id="40" idx="3"/>
          </p:cNvCxnSpPr>
          <p:nvPr/>
        </p:nvCxnSpPr>
        <p:spPr>
          <a:xfrm>
            <a:off x="6096000" y="2640037"/>
            <a:ext cx="1533425" cy="417077"/>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3467A345-CE9B-7130-4822-DEA935E6E904}"/>
              </a:ext>
            </a:extLst>
          </p:cNvPr>
          <p:cNvCxnSpPr>
            <a:cxnSpLocks/>
            <a:stCxn id="40" idx="3"/>
          </p:cNvCxnSpPr>
          <p:nvPr/>
        </p:nvCxnSpPr>
        <p:spPr>
          <a:xfrm>
            <a:off x="6096000" y="2640037"/>
            <a:ext cx="1533425" cy="1172603"/>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0091F18E-A778-4496-A649-6E8A9F54B013}"/>
              </a:ext>
            </a:extLst>
          </p:cNvPr>
          <p:cNvCxnSpPr>
            <a:cxnSpLocks/>
            <a:endCxn id="43" idx="1"/>
          </p:cNvCxnSpPr>
          <p:nvPr/>
        </p:nvCxnSpPr>
        <p:spPr>
          <a:xfrm>
            <a:off x="8291483" y="1533362"/>
            <a:ext cx="2255894" cy="1120154"/>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099D41A8-1E4E-4790-421B-C7ABB0F99134}"/>
              </a:ext>
            </a:extLst>
          </p:cNvPr>
          <p:cNvCxnSpPr>
            <a:cxnSpLocks/>
            <a:endCxn id="43" idx="1"/>
          </p:cNvCxnSpPr>
          <p:nvPr/>
        </p:nvCxnSpPr>
        <p:spPr>
          <a:xfrm>
            <a:off x="8287043" y="2288888"/>
            <a:ext cx="2260334" cy="364628"/>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FBEB1AF7-07DC-B40A-7982-BBDD1A68B128}"/>
              </a:ext>
            </a:extLst>
          </p:cNvPr>
          <p:cNvCxnSpPr>
            <a:cxnSpLocks/>
            <a:endCxn id="43" idx="1"/>
          </p:cNvCxnSpPr>
          <p:nvPr/>
        </p:nvCxnSpPr>
        <p:spPr>
          <a:xfrm flipV="1">
            <a:off x="8296981" y="2653516"/>
            <a:ext cx="2250396" cy="390898"/>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9C8B15B6-A183-4D71-49E2-292F89426688}"/>
              </a:ext>
            </a:extLst>
          </p:cNvPr>
          <p:cNvCxnSpPr>
            <a:cxnSpLocks/>
            <a:endCxn id="43" idx="1"/>
          </p:cNvCxnSpPr>
          <p:nvPr/>
        </p:nvCxnSpPr>
        <p:spPr>
          <a:xfrm flipV="1">
            <a:off x="8296981" y="2653516"/>
            <a:ext cx="2250396" cy="1146424"/>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1A964A6-1CC8-C573-DB70-9BF25504F82D}"/>
              </a:ext>
            </a:extLst>
          </p:cNvPr>
          <p:cNvSpPr txBox="1"/>
          <p:nvPr/>
        </p:nvSpPr>
        <p:spPr>
          <a:xfrm>
            <a:off x="7658534" y="1323191"/>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1</a:t>
            </a:r>
          </a:p>
        </p:txBody>
      </p:sp>
      <p:sp>
        <p:nvSpPr>
          <p:cNvPr id="79" name="TextBox 78">
            <a:extLst>
              <a:ext uri="{FF2B5EF4-FFF2-40B4-BE49-F238E27FC236}">
                <a16:creationId xmlns:a16="http://schemas.microsoft.com/office/drawing/2014/main" id="{5387DF2C-540A-A5FB-7517-6B3A837ACF98}"/>
              </a:ext>
            </a:extLst>
          </p:cNvPr>
          <p:cNvSpPr txBox="1"/>
          <p:nvPr/>
        </p:nvSpPr>
        <p:spPr>
          <a:xfrm>
            <a:off x="7660744" y="2113294"/>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2</a:t>
            </a:r>
          </a:p>
        </p:txBody>
      </p:sp>
      <p:sp>
        <p:nvSpPr>
          <p:cNvPr id="80" name="TextBox 79">
            <a:extLst>
              <a:ext uri="{FF2B5EF4-FFF2-40B4-BE49-F238E27FC236}">
                <a16:creationId xmlns:a16="http://schemas.microsoft.com/office/drawing/2014/main" id="{47B1C7CC-02CC-7F7E-EAA2-852F84C493D4}"/>
              </a:ext>
            </a:extLst>
          </p:cNvPr>
          <p:cNvSpPr txBox="1"/>
          <p:nvPr/>
        </p:nvSpPr>
        <p:spPr>
          <a:xfrm>
            <a:off x="7632909" y="2832553"/>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3</a:t>
            </a:r>
          </a:p>
        </p:txBody>
      </p:sp>
      <p:sp>
        <p:nvSpPr>
          <p:cNvPr id="81" name="TextBox 80">
            <a:extLst>
              <a:ext uri="{FF2B5EF4-FFF2-40B4-BE49-F238E27FC236}">
                <a16:creationId xmlns:a16="http://schemas.microsoft.com/office/drawing/2014/main" id="{F2AFC32B-9CF2-F8F3-B282-F433D76535AD}"/>
              </a:ext>
            </a:extLst>
          </p:cNvPr>
          <p:cNvSpPr txBox="1"/>
          <p:nvPr/>
        </p:nvSpPr>
        <p:spPr>
          <a:xfrm>
            <a:off x="7658534" y="3623124"/>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4</a:t>
            </a:r>
          </a:p>
        </p:txBody>
      </p:sp>
      <p:sp>
        <p:nvSpPr>
          <p:cNvPr id="7" name="Rectangle: Rounded Corners 6">
            <a:extLst>
              <a:ext uri="{FF2B5EF4-FFF2-40B4-BE49-F238E27FC236}">
                <a16:creationId xmlns:a16="http://schemas.microsoft.com/office/drawing/2014/main" id="{105843B1-5B2F-7E86-DD0E-007F663B2DF3}"/>
              </a:ext>
            </a:extLst>
          </p:cNvPr>
          <p:cNvSpPr/>
          <p:nvPr/>
        </p:nvSpPr>
        <p:spPr>
          <a:xfrm>
            <a:off x="209346" y="2301741"/>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Losses are recovered through erasure coding</a:t>
            </a:r>
            <a:endParaRPr lang="en-CH">
              <a:solidFill>
                <a:schemeClr val="tx1"/>
              </a:solidFill>
            </a:endParaRPr>
          </a:p>
        </p:txBody>
      </p:sp>
      <p:sp>
        <p:nvSpPr>
          <p:cNvPr id="15" name="Rectangle: Rounded Corners 14">
            <a:extLst>
              <a:ext uri="{FF2B5EF4-FFF2-40B4-BE49-F238E27FC236}">
                <a16:creationId xmlns:a16="http://schemas.microsoft.com/office/drawing/2014/main" id="{7DDC3578-1DD8-2DD4-0D14-E0D18E824DB9}"/>
              </a:ext>
            </a:extLst>
          </p:cNvPr>
          <p:cNvSpPr/>
          <p:nvPr/>
        </p:nvSpPr>
        <p:spPr>
          <a:xfrm>
            <a:off x="5146139" y="4067280"/>
            <a:ext cx="1021869" cy="839336"/>
          </a:xfrm>
          <a:prstGeom prst="roundRect">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solidFill>
                <a:schemeClr val="accent1">
                  <a:lumMod val="50000"/>
                </a:schemeClr>
              </a:solidFill>
            </a:endParaRPr>
          </a:p>
          <a:p>
            <a:pPr algn="ctr"/>
            <a:r>
              <a:rPr lang="en-US">
                <a:solidFill>
                  <a:schemeClr val="accent1">
                    <a:lumMod val="50000"/>
                  </a:schemeClr>
                </a:solidFill>
              </a:rPr>
              <a:t>Block</a:t>
            </a:r>
          </a:p>
        </p:txBody>
      </p:sp>
      <p:sp>
        <p:nvSpPr>
          <p:cNvPr id="16" name="Rectangle: Rounded Corners 15">
            <a:extLst>
              <a:ext uri="{FF2B5EF4-FFF2-40B4-BE49-F238E27FC236}">
                <a16:creationId xmlns:a16="http://schemas.microsoft.com/office/drawing/2014/main" id="{166E3A0A-532E-4634-9DB6-44BFE2D3D1B4}"/>
              </a:ext>
            </a:extLst>
          </p:cNvPr>
          <p:cNvSpPr/>
          <p:nvPr/>
        </p:nvSpPr>
        <p:spPr>
          <a:xfrm rot="5400000">
            <a:off x="5137038" y="4291464"/>
            <a:ext cx="430284" cy="137960"/>
          </a:xfrm>
          <a:prstGeom prst="roundRect">
            <a:avLst/>
          </a:prstGeom>
          <a:solidFill>
            <a:srgbClr val="A6CAEC"/>
          </a:solidFill>
          <a:ln>
            <a:solidFill>
              <a:srgbClr val="A6C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F77AD1A-72F5-A76A-8A31-24377C4CEA99}"/>
              </a:ext>
            </a:extLst>
          </p:cNvPr>
          <p:cNvSpPr/>
          <p:nvPr/>
        </p:nvSpPr>
        <p:spPr>
          <a:xfrm rot="5400000">
            <a:off x="5335573" y="4285913"/>
            <a:ext cx="430284" cy="137960"/>
          </a:xfrm>
          <a:prstGeom prst="roundRect">
            <a:avLst/>
          </a:prstGeom>
          <a:solidFill>
            <a:srgbClr val="A6CAEC"/>
          </a:solidFill>
          <a:ln>
            <a:solidFill>
              <a:srgbClr val="A6C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DBF3712-B0CC-19B8-CD37-6068C9500534}"/>
              </a:ext>
            </a:extLst>
          </p:cNvPr>
          <p:cNvSpPr/>
          <p:nvPr/>
        </p:nvSpPr>
        <p:spPr>
          <a:xfrm rot="5400000">
            <a:off x="5534108" y="4285913"/>
            <a:ext cx="430284" cy="137960"/>
          </a:xfrm>
          <a:prstGeom prst="roundRect">
            <a:avLst/>
          </a:prstGeom>
          <a:solidFill>
            <a:srgbClr val="A6CAEC"/>
          </a:solidFill>
          <a:ln>
            <a:solidFill>
              <a:srgbClr val="A6C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D75509C-6CC0-F9CD-D104-B9BD961622D5}"/>
              </a:ext>
            </a:extLst>
          </p:cNvPr>
          <p:cNvSpPr txBox="1"/>
          <p:nvPr/>
        </p:nvSpPr>
        <p:spPr>
          <a:xfrm>
            <a:off x="6228583" y="4409772"/>
            <a:ext cx="736099" cy="584775"/>
          </a:xfrm>
          <a:prstGeom prst="rect">
            <a:avLst/>
          </a:prstGeom>
          <a:noFill/>
        </p:spPr>
        <p:txBody>
          <a:bodyPr wrap="none" rtlCol="0">
            <a:spAutoFit/>
          </a:bodyPr>
          <a:lstStyle/>
          <a:p>
            <a:pPr algn="ctr"/>
            <a:r>
              <a:rPr lang="en-US" sz="1600">
                <a:solidFill>
                  <a:srgbClr val="0070C0"/>
                </a:solidFill>
              </a:rPr>
              <a:t>Parity</a:t>
            </a:r>
          </a:p>
          <a:p>
            <a:pPr algn="ctr"/>
            <a:r>
              <a:rPr lang="en-US" sz="1600">
                <a:solidFill>
                  <a:srgbClr val="0070C0"/>
                </a:solidFill>
              </a:rPr>
              <a:t>Packet</a:t>
            </a:r>
          </a:p>
        </p:txBody>
      </p:sp>
      <p:sp>
        <p:nvSpPr>
          <p:cNvPr id="20" name="TextBox 19">
            <a:extLst>
              <a:ext uri="{FF2B5EF4-FFF2-40B4-BE49-F238E27FC236}">
                <a16:creationId xmlns:a16="http://schemas.microsoft.com/office/drawing/2014/main" id="{0B42C649-C2DC-0D07-EC54-E18378BE8A86}"/>
              </a:ext>
            </a:extLst>
          </p:cNvPr>
          <p:cNvSpPr txBox="1"/>
          <p:nvPr/>
        </p:nvSpPr>
        <p:spPr>
          <a:xfrm>
            <a:off x="4703577" y="4902854"/>
            <a:ext cx="1906996" cy="338554"/>
          </a:xfrm>
          <a:prstGeom prst="rect">
            <a:avLst/>
          </a:prstGeom>
          <a:noFill/>
        </p:spPr>
        <p:txBody>
          <a:bodyPr wrap="none" rtlCol="0">
            <a:spAutoFit/>
          </a:bodyPr>
          <a:lstStyle/>
          <a:p>
            <a:pPr algn="ctr"/>
            <a:r>
              <a:rPr lang="en-US" sz="1600">
                <a:solidFill>
                  <a:srgbClr val="A6CAEC"/>
                </a:solidFill>
              </a:rPr>
              <a:t>3</a:t>
            </a:r>
            <a:r>
              <a:rPr lang="en-US" sz="1600"/>
              <a:t>,</a:t>
            </a:r>
            <a:r>
              <a:rPr lang="en-US" sz="1600">
                <a:solidFill>
                  <a:srgbClr val="0070C0"/>
                </a:solidFill>
              </a:rPr>
              <a:t>1</a:t>
            </a:r>
            <a:r>
              <a:rPr lang="en-US" sz="1600"/>
              <a:t> EC Configuration</a:t>
            </a:r>
          </a:p>
        </p:txBody>
      </p:sp>
      <p:sp>
        <p:nvSpPr>
          <p:cNvPr id="21" name="Rectangle: Rounded Corners 20">
            <a:extLst>
              <a:ext uri="{FF2B5EF4-FFF2-40B4-BE49-F238E27FC236}">
                <a16:creationId xmlns:a16="http://schemas.microsoft.com/office/drawing/2014/main" id="{C2F2F808-B6EF-CE67-564A-0EA6241A0ECE}"/>
              </a:ext>
            </a:extLst>
          </p:cNvPr>
          <p:cNvSpPr/>
          <p:nvPr/>
        </p:nvSpPr>
        <p:spPr>
          <a:xfrm rot="5400000">
            <a:off x="5732643" y="4285913"/>
            <a:ext cx="430284" cy="13796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5558161-94EB-7708-D2F4-619DD379D688}"/>
              </a:ext>
            </a:extLst>
          </p:cNvPr>
          <p:cNvSpPr txBox="1"/>
          <p:nvPr/>
        </p:nvSpPr>
        <p:spPr>
          <a:xfrm>
            <a:off x="4386883" y="3769280"/>
            <a:ext cx="807336" cy="584775"/>
          </a:xfrm>
          <a:prstGeom prst="rect">
            <a:avLst/>
          </a:prstGeom>
          <a:noFill/>
        </p:spPr>
        <p:txBody>
          <a:bodyPr wrap="none" rtlCol="0">
            <a:spAutoFit/>
          </a:bodyPr>
          <a:lstStyle/>
          <a:p>
            <a:pPr algn="ctr"/>
            <a:r>
              <a:rPr lang="en-US" sz="1600">
                <a:solidFill>
                  <a:srgbClr val="A6CAEC"/>
                </a:solidFill>
              </a:rPr>
              <a:t>Data </a:t>
            </a:r>
          </a:p>
          <a:p>
            <a:pPr algn="ctr"/>
            <a:r>
              <a:rPr lang="en-US" sz="1600">
                <a:solidFill>
                  <a:srgbClr val="A6CAEC"/>
                </a:solidFill>
              </a:rPr>
              <a:t>Packets</a:t>
            </a:r>
          </a:p>
        </p:txBody>
      </p:sp>
      <p:sp>
        <p:nvSpPr>
          <p:cNvPr id="32" name="Multiplication Sign 31">
            <a:extLst>
              <a:ext uri="{FF2B5EF4-FFF2-40B4-BE49-F238E27FC236}">
                <a16:creationId xmlns:a16="http://schemas.microsoft.com/office/drawing/2014/main" id="{7577CB30-FEC0-B935-32E2-BE0D443F69A4}"/>
              </a:ext>
            </a:extLst>
          </p:cNvPr>
          <p:cNvSpPr/>
          <p:nvPr/>
        </p:nvSpPr>
        <p:spPr>
          <a:xfrm>
            <a:off x="11005256" y="4185084"/>
            <a:ext cx="332264" cy="237037"/>
          </a:xfrm>
          <a:prstGeom prst="mathMultiply">
            <a:avLst/>
          </a:prstGeom>
          <a:solidFill>
            <a:schemeClr val="accent4"/>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33" name="Rectangle: Rounded Corners 32">
            <a:extLst>
              <a:ext uri="{FF2B5EF4-FFF2-40B4-BE49-F238E27FC236}">
                <a16:creationId xmlns:a16="http://schemas.microsoft.com/office/drawing/2014/main" id="{2FD34F18-5F5E-4B74-9A73-809F7EBEA495}"/>
              </a:ext>
            </a:extLst>
          </p:cNvPr>
          <p:cNvSpPr/>
          <p:nvPr/>
        </p:nvSpPr>
        <p:spPr>
          <a:xfrm>
            <a:off x="6674272" y="5241408"/>
            <a:ext cx="2252027" cy="1426357"/>
          </a:xfrm>
          <a:prstGeom prst="roundRect">
            <a:avLst/>
          </a:prstGeom>
          <a:solidFill>
            <a:srgbClr val="F1F1FC"/>
          </a:solidFill>
          <a:ln>
            <a:solidFill>
              <a:srgbClr val="A6CAEC"/>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Data Packet is lost but receiver can still reconstruct the block</a:t>
            </a:r>
            <a:endParaRPr lang="en-CH">
              <a:solidFill>
                <a:schemeClr val="tx1"/>
              </a:solidFill>
            </a:endParaRPr>
          </a:p>
        </p:txBody>
      </p:sp>
      <p:sp>
        <p:nvSpPr>
          <p:cNvPr id="34" name="Rectangle: Rounded Corners 33">
            <a:extLst>
              <a:ext uri="{FF2B5EF4-FFF2-40B4-BE49-F238E27FC236}">
                <a16:creationId xmlns:a16="http://schemas.microsoft.com/office/drawing/2014/main" id="{E0ADF02B-09DD-10A3-0758-C702A1DE00E8}"/>
              </a:ext>
            </a:extLst>
          </p:cNvPr>
          <p:cNvSpPr/>
          <p:nvPr/>
        </p:nvSpPr>
        <p:spPr>
          <a:xfrm>
            <a:off x="9136561" y="5240162"/>
            <a:ext cx="2252027" cy="1426357"/>
          </a:xfrm>
          <a:prstGeom prst="roundRect">
            <a:avLst/>
          </a:prstGeom>
          <a:solidFill>
            <a:srgbClr val="F1F1FC"/>
          </a:solidFill>
          <a:ln>
            <a:solidFill>
              <a:srgbClr val="A6CAEC"/>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However, a link failure would still prevent the block from being delivered </a:t>
            </a:r>
            <a:endParaRPr lang="en-CH">
              <a:solidFill>
                <a:schemeClr val="tx1"/>
              </a:solidFill>
            </a:endParaRPr>
          </a:p>
        </p:txBody>
      </p:sp>
      <p:sp>
        <p:nvSpPr>
          <p:cNvPr id="38" name="Lightning Bolt 37">
            <a:extLst>
              <a:ext uri="{FF2B5EF4-FFF2-40B4-BE49-F238E27FC236}">
                <a16:creationId xmlns:a16="http://schemas.microsoft.com/office/drawing/2014/main" id="{1A21A3A5-49B6-5AF4-5F99-297FEA38E121}"/>
              </a:ext>
            </a:extLst>
          </p:cNvPr>
          <p:cNvSpPr/>
          <p:nvPr/>
        </p:nvSpPr>
        <p:spPr>
          <a:xfrm>
            <a:off x="7688013" y="1857151"/>
            <a:ext cx="385932" cy="471795"/>
          </a:xfrm>
          <a:prstGeom prst="lightningBolt">
            <a:avLst/>
          </a:prstGeom>
          <a:solidFill>
            <a:srgbClr val="C00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CAB9904-A84A-6147-00CF-A1E5C83AFBDA}"/>
              </a:ext>
            </a:extLst>
          </p:cNvPr>
          <p:cNvSpPr txBox="1"/>
          <p:nvPr/>
        </p:nvSpPr>
        <p:spPr>
          <a:xfrm>
            <a:off x="7909643" y="2278912"/>
            <a:ext cx="1092671" cy="584775"/>
          </a:xfrm>
          <a:prstGeom prst="rect">
            <a:avLst/>
          </a:prstGeom>
          <a:noFill/>
        </p:spPr>
        <p:txBody>
          <a:bodyPr wrap="none" rtlCol="0">
            <a:spAutoFit/>
          </a:bodyPr>
          <a:lstStyle/>
          <a:p>
            <a:pPr algn="ctr"/>
            <a:r>
              <a:rPr lang="en-US" sz="1600">
                <a:solidFill>
                  <a:srgbClr val="C00000"/>
                </a:solidFill>
              </a:rPr>
              <a:t>Corruption</a:t>
            </a:r>
          </a:p>
          <a:p>
            <a:pPr algn="ctr"/>
            <a:r>
              <a:rPr lang="en-US" sz="1600">
                <a:solidFill>
                  <a:srgbClr val="C00000"/>
                </a:solidFill>
              </a:rPr>
              <a:t>Failure</a:t>
            </a:r>
          </a:p>
        </p:txBody>
      </p:sp>
      <p:sp>
        <p:nvSpPr>
          <p:cNvPr id="54" name="Multiplication Sign 53">
            <a:extLst>
              <a:ext uri="{FF2B5EF4-FFF2-40B4-BE49-F238E27FC236}">
                <a16:creationId xmlns:a16="http://schemas.microsoft.com/office/drawing/2014/main" id="{0E14212C-78DB-A087-4940-8CB7EFF30D0E}"/>
              </a:ext>
            </a:extLst>
          </p:cNvPr>
          <p:cNvSpPr/>
          <p:nvPr/>
        </p:nvSpPr>
        <p:spPr>
          <a:xfrm>
            <a:off x="7822527" y="2147032"/>
            <a:ext cx="509990" cy="363827"/>
          </a:xfrm>
          <a:prstGeom prst="mathMultiply">
            <a:avLst/>
          </a:prstGeom>
          <a:solidFill>
            <a:schemeClr val="accent4"/>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55808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2"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0" nodeType="clickEffect">
                                  <p:stCondLst>
                                    <p:cond delay="0"/>
                                  </p:stCondLst>
                                  <p:childTnLst>
                                    <p:animMotion origin="layout" path="M 0.00222 -0.00787 L 0.02474 -0.12732 L 0.02149 -0.24514 L 0.18998 -0.29908 " pathEditMode="relative" rAng="0" ptsTypes="AAAA">
                                      <p:cBhvr>
                                        <p:cTn id="41" dur="1000" fill="hold"/>
                                        <p:tgtEl>
                                          <p:spTgt spid="16"/>
                                        </p:tgtEl>
                                        <p:attrNameLst>
                                          <p:attrName>ppt_x</p:attrName>
                                          <p:attrName>ppt_y</p:attrName>
                                        </p:attrNameLst>
                                      </p:cBhvr>
                                      <p:rCtr x="9388" y="-14560"/>
                                    </p:animMotion>
                                  </p:childTnLst>
                                </p:cTn>
                              </p:par>
                            </p:childTnLst>
                          </p:cTn>
                        </p:par>
                        <p:par>
                          <p:cTn id="42" fill="hold">
                            <p:stCondLst>
                              <p:cond delay="1000"/>
                            </p:stCondLst>
                            <p:childTnLst>
                              <p:par>
                                <p:cTn id="43" presetID="0" presetClass="path" presetSubtype="0" accel="50000" decel="50000" fill="hold" grpId="0" nodeType="afterEffect">
                                  <p:stCondLst>
                                    <p:cond delay="0"/>
                                  </p:stCondLst>
                                  <p:childTnLst>
                                    <p:animMotion origin="layout" path="M -0.00052 -0.00926 L 0.00729 -0.12152 L 0.00586 -0.24351 L 0.18815 -0.29814 " pathEditMode="relative" rAng="0" ptsTypes="AAAA">
                                      <p:cBhvr>
                                        <p:cTn id="44" dur="1000" fill="hold"/>
                                        <p:tgtEl>
                                          <p:spTgt spid="17"/>
                                        </p:tgtEl>
                                        <p:attrNameLst>
                                          <p:attrName>ppt_x</p:attrName>
                                          <p:attrName>ppt_y</p:attrName>
                                        </p:attrNameLst>
                                      </p:cBhvr>
                                      <p:rCtr x="9427" y="-14444"/>
                                    </p:animMotion>
                                  </p:childTnLst>
                                </p:cTn>
                              </p:par>
                            </p:childTnLst>
                          </p:cTn>
                        </p:par>
                        <p:par>
                          <p:cTn id="45" fill="hold">
                            <p:stCondLst>
                              <p:cond delay="2000"/>
                            </p:stCondLst>
                            <p:childTnLst>
                              <p:par>
                                <p:cTn id="46" presetID="0" presetClass="path" presetSubtype="0" accel="50000" decel="50000" fill="hold" grpId="0" nodeType="afterEffect">
                                  <p:stCondLst>
                                    <p:cond delay="0"/>
                                  </p:stCondLst>
                                  <p:childTnLst>
                                    <p:animMotion origin="layout" path="M 0.00026 -0.01064 L -0.00612 -0.1081 L -0.00885 -0.24375 L 0.18581 -0.29768 " pathEditMode="relative" rAng="0" ptsTypes="AAAA">
                                      <p:cBhvr>
                                        <p:cTn id="47" dur="1000" fill="hold"/>
                                        <p:tgtEl>
                                          <p:spTgt spid="18"/>
                                        </p:tgtEl>
                                        <p:attrNameLst>
                                          <p:attrName>ppt_x</p:attrName>
                                          <p:attrName>ppt_y</p:attrName>
                                        </p:attrNameLst>
                                      </p:cBhvr>
                                      <p:rCtr x="8815" y="-14352"/>
                                    </p:animMotion>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par>
                          <p:cTn id="55" fill="hold">
                            <p:stCondLst>
                              <p:cond delay="3500"/>
                            </p:stCondLst>
                            <p:childTnLst>
                              <p:par>
                                <p:cTn id="56" presetID="14" presetClass="exit" presetSubtype="10" fill="hold" grpId="1" nodeType="afterEffect">
                                  <p:stCondLst>
                                    <p:cond delay="500"/>
                                  </p:stCondLst>
                                  <p:childTnLst>
                                    <p:animEffect transition="out" filter="randombar(horizontal)">
                                      <p:cBhvr>
                                        <p:cTn id="57" dur="1500"/>
                                        <p:tgtEl>
                                          <p:spTgt spid="18"/>
                                        </p:tgtEl>
                                      </p:cBhvr>
                                    </p:animEffect>
                                    <p:set>
                                      <p:cBhvr>
                                        <p:cTn id="58" dur="1" fill="hold">
                                          <p:stCondLst>
                                            <p:cond delay="1499"/>
                                          </p:stCondLst>
                                        </p:cTn>
                                        <p:tgtEl>
                                          <p:spTgt spid="18"/>
                                        </p:tgtEl>
                                        <p:attrNameLst>
                                          <p:attrName>style.visibility</p:attrName>
                                        </p:attrNameLst>
                                      </p:cBhvr>
                                      <p:to>
                                        <p:strVal val="hidden"/>
                                      </p:to>
                                    </p:set>
                                  </p:childTnLst>
                                </p:cTn>
                              </p:par>
                              <p:par>
                                <p:cTn id="59" presetID="0" presetClass="path" presetSubtype="0" accel="50000" decel="50000" fill="hold" grpId="0" nodeType="withEffect">
                                  <p:stCondLst>
                                    <p:cond delay="0"/>
                                  </p:stCondLst>
                                  <p:childTnLst>
                                    <p:animMotion origin="layout" path="M 0.00352 -0.01643 L -0.02357 -0.11713 L -0.02318 -0.24467 L 0.1849 -0.29768 " pathEditMode="relative" rAng="0" ptsTypes="AAAA">
                                      <p:cBhvr>
                                        <p:cTn id="60" dur="1000" fill="hold"/>
                                        <p:tgtEl>
                                          <p:spTgt spid="21"/>
                                        </p:tgtEl>
                                        <p:attrNameLst>
                                          <p:attrName>ppt_x</p:attrName>
                                          <p:attrName>ppt_y</p:attrName>
                                        </p:attrNameLst>
                                      </p:cBhvr>
                                      <p:rCtr x="7708" y="-14074"/>
                                    </p:animMotion>
                                  </p:childTnLst>
                                </p:cTn>
                              </p:par>
                            </p:childTnLst>
                          </p:cTn>
                        </p:par>
                        <p:par>
                          <p:cTn id="61" fill="hold">
                            <p:stCondLst>
                              <p:cond delay="5500"/>
                            </p:stCondLst>
                            <p:childTnLst>
                              <p:par>
                                <p:cTn id="62" presetID="10" presetClass="exit" presetSubtype="0" fill="hold" grpId="1" nodeType="afterEffect">
                                  <p:stCondLst>
                                    <p:cond delay="0"/>
                                  </p:stCondLst>
                                  <p:childTnLst>
                                    <p:animEffect transition="out" filter="fade">
                                      <p:cBhvr>
                                        <p:cTn id="63" dur="500"/>
                                        <p:tgtEl>
                                          <p:spTgt spid="39"/>
                                        </p:tgtEl>
                                      </p:cBhvr>
                                    </p:animEffect>
                                    <p:set>
                                      <p:cBhvr>
                                        <p:cTn id="64" dur="1" fill="hold">
                                          <p:stCondLst>
                                            <p:cond delay="499"/>
                                          </p:stCondLst>
                                        </p:cTn>
                                        <p:tgtEl>
                                          <p:spTgt spid="3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1" nodeType="clickEffect">
                                  <p:stCondLst>
                                    <p:cond delay="0"/>
                                  </p:stCondLst>
                                  <p:childTnLst>
                                    <p:animMotion origin="layout" path="M 0.24597 -0.30741 L 0.47735 -0.2257 L 0.47409 -0.12477 L 0.44518 -0.00648 " pathEditMode="relative" rAng="0" ptsTypes="AAAA">
                                      <p:cBhvr>
                                        <p:cTn id="71" dur="1000" fill="hold"/>
                                        <p:tgtEl>
                                          <p:spTgt spid="16"/>
                                        </p:tgtEl>
                                        <p:attrNameLst>
                                          <p:attrName>ppt_x</p:attrName>
                                          <p:attrName>ppt_y</p:attrName>
                                        </p:attrNameLst>
                                      </p:cBhvr>
                                      <p:rCtr x="11563" y="15046"/>
                                    </p:animMotion>
                                  </p:childTnLst>
                                </p:cTn>
                              </p:par>
                              <p:par>
                                <p:cTn id="72" presetID="0" presetClass="path" presetSubtype="0" accel="50000" decel="50000" fill="hold" grpId="1" nodeType="withEffect">
                                  <p:stCondLst>
                                    <p:cond delay="0"/>
                                  </p:stCondLst>
                                  <p:childTnLst>
                                    <p:animMotion origin="layout" path="M 0.21276 -0.30671 L 0.45651 -0.22291 L 0.4543 -0.13055 L 0.44466 -0.00578 " pathEditMode="relative" rAng="0" ptsTypes="AAAA">
                                      <p:cBhvr>
                                        <p:cTn id="73" dur="1000" fill="hold"/>
                                        <p:tgtEl>
                                          <p:spTgt spid="17"/>
                                        </p:tgtEl>
                                        <p:attrNameLst>
                                          <p:attrName>ppt_x</p:attrName>
                                          <p:attrName>ppt_y</p:attrName>
                                        </p:attrNameLst>
                                      </p:cBhvr>
                                      <p:rCtr x="12188" y="15046"/>
                                    </p:animMotion>
                                  </p:childTnLst>
                                </p:cTn>
                              </p:par>
                              <p:par>
                                <p:cTn id="74" presetID="0" presetClass="path" presetSubtype="0" accel="50000" decel="50000" fill="hold" grpId="1" nodeType="withEffect">
                                  <p:stCondLst>
                                    <p:cond delay="0"/>
                                  </p:stCondLst>
                                  <p:childTnLst>
                                    <p:animMotion origin="layout" path="M 0.20287 -0.30185 L 0.43372 -0.21435 L 0.43477 -0.11134 L 0.44453 -0.00555 " pathEditMode="relative" rAng="0" ptsTypes="AAAA">
                                      <p:cBhvr>
                                        <p:cTn id="75" dur="1000" fill="hold"/>
                                        <p:tgtEl>
                                          <p:spTgt spid="21"/>
                                        </p:tgtEl>
                                        <p:attrNameLst>
                                          <p:attrName>ppt_x</p:attrName>
                                          <p:attrName>ppt_y</p:attrName>
                                        </p:attrNameLst>
                                      </p:cBhvr>
                                      <p:rCtr x="12083" y="14815"/>
                                    </p:animMotion>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par>
                          <p:cTn id="98" fill="hold">
                            <p:stCondLst>
                              <p:cond delay="1000"/>
                            </p:stCondLst>
                            <p:childTnLst>
                              <p:par>
                                <p:cTn id="99" presetID="1" presetClass="emph" presetSubtype="2" fill="hold" nodeType="afterEffect">
                                  <p:stCondLst>
                                    <p:cond delay="0"/>
                                  </p:stCondLst>
                                  <p:childTnLst>
                                    <p:animClr clrSpc="rgb" dir="cw">
                                      <p:cBhvr>
                                        <p:cTn id="100" dur="500" fill="hold"/>
                                        <p:tgtEl>
                                          <p:spTgt spid="2"/>
                                        </p:tgtEl>
                                        <p:attrNameLst>
                                          <p:attrName>fillcolor</p:attrName>
                                        </p:attrNameLst>
                                      </p:cBhvr>
                                      <p:to>
                                        <a:srgbClr val="A8D08D"/>
                                      </p:to>
                                    </p:animClr>
                                    <p:set>
                                      <p:cBhvr>
                                        <p:cTn id="101" dur="500" fill="hold"/>
                                        <p:tgtEl>
                                          <p:spTgt spid="2"/>
                                        </p:tgtEl>
                                        <p:attrNameLst>
                                          <p:attrName>fill.type</p:attrName>
                                        </p:attrNameLst>
                                      </p:cBhvr>
                                      <p:to>
                                        <p:strVal val="solid"/>
                                      </p:to>
                                    </p:set>
                                    <p:set>
                                      <p:cBhvr>
                                        <p:cTn id="102" dur="500" fill="hold"/>
                                        <p:tgtEl>
                                          <p:spTgt spid="2"/>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500" fill="hold"/>
                                        <p:tgtEl>
                                          <p:spTgt spid="11"/>
                                        </p:tgtEl>
                                        <p:attrNameLst>
                                          <p:attrName>fillcolor</p:attrName>
                                        </p:attrNameLst>
                                      </p:cBhvr>
                                      <p:to>
                                        <a:srgbClr val="A8D08D"/>
                                      </p:to>
                                    </p:animClr>
                                    <p:set>
                                      <p:cBhvr>
                                        <p:cTn id="105" dur="500" fill="hold"/>
                                        <p:tgtEl>
                                          <p:spTgt spid="11"/>
                                        </p:tgtEl>
                                        <p:attrNameLst>
                                          <p:attrName>fill.type</p:attrName>
                                        </p:attrNameLst>
                                      </p:cBhvr>
                                      <p:to>
                                        <p:strVal val="solid"/>
                                      </p:to>
                                    </p:set>
                                    <p:set>
                                      <p:cBhvr>
                                        <p:cTn id="106" dur="5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15" grpId="0"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p:bldP spid="20" grpId="0"/>
      <p:bldP spid="21" grpId="0" animBg="1"/>
      <p:bldP spid="21" grpId="1" animBg="1"/>
      <p:bldP spid="21" grpId="2" animBg="1"/>
      <p:bldP spid="22" grpId="0"/>
      <p:bldP spid="32" grpId="0" animBg="1"/>
      <p:bldP spid="33" grpId="0" animBg="1"/>
      <p:bldP spid="34" grpId="0" animBg="1"/>
      <p:bldP spid="38" grpId="0" animBg="1"/>
      <p:bldP spid="38" grpId="1" animBg="1"/>
      <p:bldP spid="39" grpId="0"/>
      <p:bldP spid="39" grpId="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267ED-6A94-322A-1BEA-995D626705AA}"/>
            </a:ext>
          </a:extLst>
        </p:cNvPr>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12DA8E5-6EAC-C52D-75A3-A50CF17C0C34}"/>
              </a:ext>
            </a:extLst>
          </p:cNvPr>
          <p:cNvSpPr/>
          <p:nvPr/>
        </p:nvSpPr>
        <p:spPr>
          <a:xfrm>
            <a:off x="10547377" y="4043303"/>
            <a:ext cx="1021869" cy="839336"/>
          </a:xfrm>
          <a:prstGeom prst="roundRect">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solidFill>
                <a:schemeClr val="accent1">
                  <a:lumMod val="50000"/>
                </a:schemeClr>
              </a:solidFill>
            </a:endParaRPr>
          </a:p>
          <a:p>
            <a:pPr algn="ctr"/>
            <a:r>
              <a:rPr lang="en-US">
                <a:solidFill>
                  <a:schemeClr val="accent1">
                    <a:lumMod val="50000"/>
                  </a:schemeClr>
                </a:solidFill>
              </a:rPr>
              <a:t>Block</a:t>
            </a:r>
          </a:p>
        </p:txBody>
      </p:sp>
      <p:sp>
        <p:nvSpPr>
          <p:cNvPr id="3" name="Slide Number Placeholder 2">
            <a:extLst>
              <a:ext uri="{FF2B5EF4-FFF2-40B4-BE49-F238E27FC236}">
                <a16:creationId xmlns:a16="http://schemas.microsoft.com/office/drawing/2014/main" id="{9D88EC6C-BA76-0F1A-A1E5-029BB2958C6A}"/>
              </a:ext>
            </a:extLst>
          </p:cNvPr>
          <p:cNvSpPr>
            <a:spLocks noGrp="1"/>
          </p:cNvSpPr>
          <p:nvPr>
            <p:ph type="sldNum" sz="quarter" idx="12"/>
          </p:nvPr>
        </p:nvSpPr>
        <p:spPr/>
        <p:txBody>
          <a:bodyPr/>
          <a:lstStyle/>
          <a:p>
            <a:fld id="{6C6AE60A-B69C-4790-82F7-3882EDF23186}" type="slidenum">
              <a:rPr lang="de-DE" smtClean="0"/>
              <a:pPr/>
              <a:t>14</a:t>
            </a:fld>
            <a:endParaRPr lang="de-DE"/>
          </a:p>
        </p:txBody>
      </p:sp>
      <p:sp>
        <p:nvSpPr>
          <p:cNvPr id="4" name="Title 3">
            <a:extLst>
              <a:ext uri="{FF2B5EF4-FFF2-40B4-BE49-F238E27FC236}">
                <a16:creationId xmlns:a16="http://schemas.microsoft.com/office/drawing/2014/main" id="{D48B0336-61A1-5E1A-69D0-879CA8980725}"/>
              </a:ext>
            </a:extLst>
          </p:cNvPr>
          <p:cNvSpPr>
            <a:spLocks noGrp="1"/>
          </p:cNvSpPr>
          <p:nvPr>
            <p:ph type="title"/>
          </p:nvPr>
        </p:nvSpPr>
        <p:spPr>
          <a:xfrm>
            <a:off x="209346" y="626638"/>
            <a:ext cx="11773308" cy="368353"/>
          </a:xfrm>
        </p:spPr>
        <p:txBody>
          <a:bodyPr>
            <a:normAutofit fontScale="90000"/>
          </a:bodyPr>
          <a:lstStyle/>
          <a:p>
            <a:r>
              <a:rPr lang="en-US" err="1">
                <a:solidFill>
                  <a:srgbClr val="58589D"/>
                </a:solidFill>
              </a:rPr>
              <a:t>UnoRC</a:t>
            </a:r>
            <a:r>
              <a:rPr lang="en-US">
                <a:solidFill>
                  <a:srgbClr val="58589D"/>
                </a:solidFill>
              </a:rPr>
              <a:t>: </a:t>
            </a:r>
            <a:r>
              <a:rPr lang="en-US"/>
              <a:t>Reliable connectivity through load balancing and erasure coding</a:t>
            </a:r>
            <a:endParaRPr lang="en-CH"/>
          </a:p>
        </p:txBody>
      </p:sp>
      <p:sp>
        <p:nvSpPr>
          <p:cNvPr id="2" name="Rectangle: Rounded Corners 1">
            <a:extLst>
              <a:ext uri="{FF2B5EF4-FFF2-40B4-BE49-F238E27FC236}">
                <a16:creationId xmlns:a16="http://schemas.microsoft.com/office/drawing/2014/main" id="{CEBDCEEC-A6EE-A2A2-43C4-9D86A05A715B}"/>
              </a:ext>
            </a:extLst>
          </p:cNvPr>
          <p:cNvSpPr/>
          <p:nvPr/>
        </p:nvSpPr>
        <p:spPr>
          <a:xfrm>
            <a:off x="209346" y="1368785"/>
            <a:ext cx="3803854"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Packet losses are destructive when latency-bound</a:t>
            </a:r>
            <a:endParaRPr lang="en-CH">
              <a:solidFill>
                <a:schemeClr val="tx1"/>
              </a:solidFill>
            </a:endParaRPr>
          </a:p>
        </p:txBody>
      </p:sp>
      <p:sp>
        <p:nvSpPr>
          <p:cNvPr id="11" name="Arrow: Down 10">
            <a:extLst>
              <a:ext uri="{FF2B5EF4-FFF2-40B4-BE49-F238E27FC236}">
                <a16:creationId xmlns:a16="http://schemas.microsoft.com/office/drawing/2014/main" id="{B0FC107B-84D3-E1FA-5733-1C64DF86FF8B}"/>
              </a:ext>
            </a:extLst>
          </p:cNvPr>
          <p:cNvSpPr/>
          <p:nvPr/>
        </p:nvSpPr>
        <p:spPr>
          <a:xfrm>
            <a:off x="2010721" y="2052861"/>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40" name="Rectangle: Rounded Corners 39">
            <a:extLst>
              <a:ext uri="{FF2B5EF4-FFF2-40B4-BE49-F238E27FC236}">
                <a16:creationId xmlns:a16="http://schemas.microsoft.com/office/drawing/2014/main" id="{48529AB7-52E6-D21B-9298-773B0D3F2DAA}"/>
              </a:ext>
            </a:extLst>
          </p:cNvPr>
          <p:cNvSpPr/>
          <p:nvPr/>
        </p:nvSpPr>
        <p:spPr>
          <a:xfrm>
            <a:off x="5146139" y="2306768"/>
            <a:ext cx="949861" cy="666537"/>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DC</a:t>
            </a:r>
            <a:r>
              <a:rPr lang="en-US" baseline="-25000"/>
              <a:t>A</a:t>
            </a:r>
            <a:endParaRPr lang="en-CH" baseline="-25000"/>
          </a:p>
        </p:txBody>
      </p:sp>
      <p:sp>
        <p:nvSpPr>
          <p:cNvPr id="41" name="Rectangle: Rounded Corners 40">
            <a:extLst>
              <a:ext uri="{FF2B5EF4-FFF2-40B4-BE49-F238E27FC236}">
                <a16:creationId xmlns:a16="http://schemas.microsoft.com/office/drawing/2014/main" id="{35DE8948-A925-3955-C171-5F50F1BB5EA0}"/>
              </a:ext>
            </a:extLst>
          </p:cNvPr>
          <p:cNvSpPr/>
          <p:nvPr/>
        </p:nvSpPr>
        <p:spPr>
          <a:xfrm>
            <a:off x="5146140" y="3403846"/>
            <a:ext cx="947111" cy="352578"/>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Source</a:t>
            </a:r>
            <a:endParaRPr lang="en-CH"/>
          </a:p>
        </p:txBody>
      </p:sp>
      <p:cxnSp>
        <p:nvCxnSpPr>
          <p:cNvPr id="42" name="Straight Arrow Connector 41">
            <a:extLst>
              <a:ext uri="{FF2B5EF4-FFF2-40B4-BE49-F238E27FC236}">
                <a16:creationId xmlns:a16="http://schemas.microsoft.com/office/drawing/2014/main" id="{A15495DE-E79B-837C-6AB7-9F999890DE83}"/>
              </a:ext>
            </a:extLst>
          </p:cNvPr>
          <p:cNvCxnSpPr>
            <a:cxnSpLocks/>
            <a:stCxn id="41" idx="0"/>
            <a:endCxn id="40" idx="2"/>
          </p:cNvCxnSpPr>
          <p:nvPr/>
        </p:nvCxnSpPr>
        <p:spPr>
          <a:xfrm flipV="1">
            <a:off x="5619696" y="2973305"/>
            <a:ext cx="1374" cy="43054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F82EA59C-7E5E-54D0-43B4-7CC7DF38BB11}"/>
              </a:ext>
            </a:extLst>
          </p:cNvPr>
          <p:cNvSpPr/>
          <p:nvPr/>
        </p:nvSpPr>
        <p:spPr>
          <a:xfrm>
            <a:off x="10547377" y="2294068"/>
            <a:ext cx="934310" cy="718895"/>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DC</a:t>
            </a:r>
            <a:r>
              <a:rPr lang="en-US" baseline="-25000"/>
              <a:t>B</a:t>
            </a:r>
            <a:endParaRPr lang="en-CH" baseline="-25000"/>
          </a:p>
        </p:txBody>
      </p:sp>
      <p:sp>
        <p:nvSpPr>
          <p:cNvPr id="44" name="Rectangle: Rounded Corners 43">
            <a:extLst>
              <a:ext uri="{FF2B5EF4-FFF2-40B4-BE49-F238E27FC236}">
                <a16:creationId xmlns:a16="http://schemas.microsoft.com/office/drawing/2014/main" id="{80B1782C-2910-0A7C-58CC-D754DA563662}"/>
              </a:ext>
            </a:extLst>
          </p:cNvPr>
          <p:cNvSpPr/>
          <p:nvPr/>
        </p:nvSpPr>
        <p:spPr>
          <a:xfrm>
            <a:off x="10318010" y="3370486"/>
            <a:ext cx="1384283" cy="315294"/>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Destination</a:t>
            </a:r>
            <a:endParaRPr lang="en-CH"/>
          </a:p>
        </p:txBody>
      </p:sp>
      <p:cxnSp>
        <p:nvCxnSpPr>
          <p:cNvPr id="45" name="Straight Arrow Connector 44">
            <a:extLst>
              <a:ext uri="{FF2B5EF4-FFF2-40B4-BE49-F238E27FC236}">
                <a16:creationId xmlns:a16="http://schemas.microsoft.com/office/drawing/2014/main" id="{66348266-A5FA-F841-E1FD-3D9D4BC32801}"/>
              </a:ext>
            </a:extLst>
          </p:cNvPr>
          <p:cNvCxnSpPr>
            <a:cxnSpLocks/>
            <a:stCxn id="44" idx="0"/>
            <a:endCxn id="43" idx="2"/>
          </p:cNvCxnSpPr>
          <p:nvPr/>
        </p:nvCxnSpPr>
        <p:spPr>
          <a:xfrm flipV="1">
            <a:off x="11010152" y="3012963"/>
            <a:ext cx="4380" cy="357523"/>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9D83B0AB-D0CF-5576-5FAB-6EFFF314AF13}"/>
              </a:ext>
            </a:extLst>
          </p:cNvPr>
          <p:cNvCxnSpPr>
            <a:cxnSpLocks/>
            <a:stCxn id="40" idx="3"/>
          </p:cNvCxnSpPr>
          <p:nvPr/>
        </p:nvCxnSpPr>
        <p:spPr>
          <a:xfrm flipV="1">
            <a:off x="6096000" y="1546062"/>
            <a:ext cx="1527927" cy="1093975"/>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A2907D01-A5F5-6DC2-F405-356FEF571726}"/>
              </a:ext>
            </a:extLst>
          </p:cNvPr>
          <p:cNvCxnSpPr>
            <a:cxnSpLocks/>
            <a:stCxn id="40" idx="3"/>
            <a:endCxn id="79" idx="1"/>
          </p:cNvCxnSpPr>
          <p:nvPr/>
        </p:nvCxnSpPr>
        <p:spPr>
          <a:xfrm flipV="1">
            <a:off x="6096000" y="2297960"/>
            <a:ext cx="1564744" cy="342077"/>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A5CE4CFF-B77E-233E-1D82-BFAB339AA2ED}"/>
              </a:ext>
            </a:extLst>
          </p:cNvPr>
          <p:cNvCxnSpPr>
            <a:cxnSpLocks/>
            <a:stCxn id="40" idx="3"/>
          </p:cNvCxnSpPr>
          <p:nvPr/>
        </p:nvCxnSpPr>
        <p:spPr>
          <a:xfrm>
            <a:off x="6096000" y="2640037"/>
            <a:ext cx="1533425" cy="417077"/>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2C5A41D0-1515-E5A1-ED7A-E8735EA265DD}"/>
              </a:ext>
            </a:extLst>
          </p:cNvPr>
          <p:cNvCxnSpPr>
            <a:cxnSpLocks/>
            <a:stCxn id="40" idx="3"/>
          </p:cNvCxnSpPr>
          <p:nvPr/>
        </p:nvCxnSpPr>
        <p:spPr>
          <a:xfrm>
            <a:off x="6096000" y="2640037"/>
            <a:ext cx="1533425" cy="1172603"/>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F8CB3339-D21F-8E24-8AAE-287EAB487851}"/>
              </a:ext>
            </a:extLst>
          </p:cNvPr>
          <p:cNvCxnSpPr>
            <a:cxnSpLocks/>
            <a:endCxn id="43" idx="1"/>
          </p:cNvCxnSpPr>
          <p:nvPr/>
        </p:nvCxnSpPr>
        <p:spPr>
          <a:xfrm>
            <a:off x="8291483" y="1533362"/>
            <a:ext cx="2255894" cy="1120154"/>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BDA8DEB4-6574-33EE-7A37-4DEE68CC1B6C}"/>
              </a:ext>
            </a:extLst>
          </p:cNvPr>
          <p:cNvCxnSpPr>
            <a:cxnSpLocks/>
            <a:endCxn id="43" idx="1"/>
          </p:cNvCxnSpPr>
          <p:nvPr/>
        </p:nvCxnSpPr>
        <p:spPr>
          <a:xfrm>
            <a:off x="8287043" y="2288888"/>
            <a:ext cx="2260334" cy="364628"/>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14E9E9B1-E7E3-C315-29B8-627C04071C4A}"/>
              </a:ext>
            </a:extLst>
          </p:cNvPr>
          <p:cNvCxnSpPr>
            <a:cxnSpLocks/>
            <a:endCxn id="43" idx="1"/>
          </p:cNvCxnSpPr>
          <p:nvPr/>
        </p:nvCxnSpPr>
        <p:spPr>
          <a:xfrm flipV="1">
            <a:off x="8296981" y="2653516"/>
            <a:ext cx="2250396" cy="390898"/>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F1D7D641-12EC-3BD9-D6ED-C02E3F0ABA23}"/>
              </a:ext>
            </a:extLst>
          </p:cNvPr>
          <p:cNvCxnSpPr>
            <a:cxnSpLocks/>
            <a:endCxn id="43" idx="1"/>
          </p:cNvCxnSpPr>
          <p:nvPr/>
        </p:nvCxnSpPr>
        <p:spPr>
          <a:xfrm flipV="1">
            <a:off x="8296981" y="2653516"/>
            <a:ext cx="2250396" cy="1146424"/>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9CA9E346-EB24-5CD4-F577-277AFA9D0554}"/>
              </a:ext>
            </a:extLst>
          </p:cNvPr>
          <p:cNvSpPr txBox="1"/>
          <p:nvPr/>
        </p:nvSpPr>
        <p:spPr>
          <a:xfrm>
            <a:off x="7658534" y="1323191"/>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1</a:t>
            </a:r>
          </a:p>
        </p:txBody>
      </p:sp>
      <p:sp>
        <p:nvSpPr>
          <p:cNvPr id="79" name="TextBox 78">
            <a:extLst>
              <a:ext uri="{FF2B5EF4-FFF2-40B4-BE49-F238E27FC236}">
                <a16:creationId xmlns:a16="http://schemas.microsoft.com/office/drawing/2014/main" id="{2D04E79F-86B1-EE40-3D40-9FAD7F99DB7C}"/>
              </a:ext>
            </a:extLst>
          </p:cNvPr>
          <p:cNvSpPr txBox="1"/>
          <p:nvPr/>
        </p:nvSpPr>
        <p:spPr>
          <a:xfrm>
            <a:off x="7660744" y="2113294"/>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2</a:t>
            </a:r>
          </a:p>
        </p:txBody>
      </p:sp>
      <p:sp>
        <p:nvSpPr>
          <p:cNvPr id="80" name="TextBox 79">
            <a:extLst>
              <a:ext uri="{FF2B5EF4-FFF2-40B4-BE49-F238E27FC236}">
                <a16:creationId xmlns:a16="http://schemas.microsoft.com/office/drawing/2014/main" id="{0848059C-8D82-724C-E173-44472D3E4CCD}"/>
              </a:ext>
            </a:extLst>
          </p:cNvPr>
          <p:cNvSpPr txBox="1"/>
          <p:nvPr/>
        </p:nvSpPr>
        <p:spPr>
          <a:xfrm>
            <a:off x="7632909" y="2832553"/>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3</a:t>
            </a:r>
          </a:p>
        </p:txBody>
      </p:sp>
      <p:sp>
        <p:nvSpPr>
          <p:cNvPr id="81" name="TextBox 80">
            <a:extLst>
              <a:ext uri="{FF2B5EF4-FFF2-40B4-BE49-F238E27FC236}">
                <a16:creationId xmlns:a16="http://schemas.microsoft.com/office/drawing/2014/main" id="{6243B695-E392-D9CE-C583-766B6A1F76F8}"/>
              </a:ext>
            </a:extLst>
          </p:cNvPr>
          <p:cNvSpPr txBox="1"/>
          <p:nvPr/>
        </p:nvSpPr>
        <p:spPr>
          <a:xfrm>
            <a:off x="7658534" y="3623124"/>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4</a:t>
            </a:r>
          </a:p>
        </p:txBody>
      </p:sp>
      <p:sp>
        <p:nvSpPr>
          <p:cNvPr id="7" name="Rectangle: Rounded Corners 6">
            <a:extLst>
              <a:ext uri="{FF2B5EF4-FFF2-40B4-BE49-F238E27FC236}">
                <a16:creationId xmlns:a16="http://schemas.microsoft.com/office/drawing/2014/main" id="{FDC59348-68B9-A161-F8CF-3175706F0FA8}"/>
              </a:ext>
            </a:extLst>
          </p:cNvPr>
          <p:cNvSpPr/>
          <p:nvPr/>
        </p:nvSpPr>
        <p:spPr>
          <a:xfrm>
            <a:off x="209346" y="2301741"/>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Losses are recovered through erasure coding</a:t>
            </a:r>
            <a:endParaRPr lang="en-CH">
              <a:solidFill>
                <a:schemeClr val="tx1"/>
              </a:solidFill>
            </a:endParaRPr>
          </a:p>
        </p:txBody>
      </p:sp>
      <p:sp>
        <p:nvSpPr>
          <p:cNvPr id="15" name="Rectangle: Rounded Corners 14">
            <a:extLst>
              <a:ext uri="{FF2B5EF4-FFF2-40B4-BE49-F238E27FC236}">
                <a16:creationId xmlns:a16="http://schemas.microsoft.com/office/drawing/2014/main" id="{644BD58B-ED59-B140-CA55-59D3F212FE5D}"/>
              </a:ext>
            </a:extLst>
          </p:cNvPr>
          <p:cNvSpPr/>
          <p:nvPr/>
        </p:nvSpPr>
        <p:spPr>
          <a:xfrm>
            <a:off x="5146139" y="4067280"/>
            <a:ext cx="1021869" cy="839336"/>
          </a:xfrm>
          <a:prstGeom prst="roundRect">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solidFill>
                <a:schemeClr val="accent1">
                  <a:lumMod val="50000"/>
                </a:schemeClr>
              </a:solidFill>
            </a:endParaRPr>
          </a:p>
          <a:p>
            <a:pPr algn="ctr"/>
            <a:r>
              <a:rPr lang="en-US">
                <a:solidFill>
                  <a:schemeClr val="accent1">
                    <a:lumMod val="50000"/>
                  </a:schemeClr>
                </a:solidFill>
              </a:rPr>
              <a:t>Block</a:t>
            </a:r>
          </a:p>
        </p:txBody>
      </p:sp>
      <p:sp>
        <p:nvSpPr>
          <p:cNvPr id="16" name="Rectangle: Rounded Corners 15">
            <a:extLst>
              <a:ext uri="{FF2B5EF4-FFF2-40B4-BE49-F238E27FC236}">
                <a16:creationId xmlns:a16="http://schemas.microsoft.com/office/drawing/2014/main" id="{1B9471B1-104C-A09A-0107-75206AB94C18}"/>
              </a:ext>
            </a:extLst>
          </p:cNvPr>
          <p:cNvSpPr/>
          <p:nvPr/>
        </p:nvSpPr>
        <p:spPr>
          <a:xfrm rot="5400000">
            <a:off x="5137038" y="4291464"/>
            <a:ext cx="430284" cy="137960"/>
          </a:xfrm>
          <a:prstGeom prst="roundRect">
            <a:avLst/>
          </a:prstGeom>
          <a:solidFill>
            <a:srgbClr val="A6CAEC"/>
          </a:solidFill>
          <a:ln>
            <a:solidFill>
              <a:srgbClr val="A6C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4CA8F96D-75C8-DF56-3662-7C1481EFE612}"/>
              </a:ext>
            </a:extLst>
          </p:cNvPr>
          <p:cNvSpPr/>
          <p:nvPr/>
        </p:nvSpPr>
        <p:spPr>
          <a:xfrm rot="5400000">
            <a:off x="5335573" y="4285913"/>
            <a:ext cx="430284" cy="137960"/>
          </a:xfrm>
          <a:prstGeom prst="roundRect">
            <a:avLst/>
          </a:prstGeom>
          <a:solidFill>
            <a:srgbClr val="A6CAEC"/>
          </a:solidFill>
          <a:ln>
            <a:solidFill>
              <a:srgbClr val="A6C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50D27C6-1B9D-72D3-D619-7EA28C5BE0E5}"/>
              </a:ext>
            </a:extLst>
          </p:cNvPr>
          <p:cNvSpPr/>
          <p:nvPr/>
        </p:nvSpPr>
        <p:spPr>
          <a:xfrm rot="5400000">
            <a:off x="5534108" y="4285913"/>
            <a:ext cx="430284" cy="137960"/>
          </a:xfrm>
          <a:prstGeom prst="roundRect">
            <a:avLst/>
          </a:prstGeom>
          <a:solidFill>
            <a:srgbClr val="A6CAEC"/>
          </a:solidFill>
          <a:ln>
            <a:solidFill>
              <a:srgbClr val="A6C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A2C3638-C0CE-AC7C-71F8-73A112FC75A5}"/>
              </a:ext>
            </a:extLst>
          </p:cNvPr>
          <p:cNvSpPr txBox="1"/>
          <p:nvPr/>
        </p:nvSpPr>
        <p:spPr>
          <a:xfrm>
            <a:off x="6228583" y="4409772"/>
            <a:ext cx="736099" cy="584775"/>
          </a:xfrm>
          <a:prstGeom prst="rect">
            <a:avLst/>
          </a:prstGeom>
          <a:noFill/>
        </p:spPr>
        <p:txBody>
          <a:bodyPr wrap="none" rtlCol="0">
            <a:spAutoFit/>
          </a:bodyPr>
          <a:lstStyle/>
          <a:p>
            <a:pPr algn="ctr"/>
            <a:r>
              <a:rPr lang="en-US" sz="1600">
                <a:solidFill>
                  <a:srgbClr val="0070C0"/>
                </a:solidFill>
              </a:rPr>
              <a:t>Parity</a:t>
            </a:r>
          </a:p>
          <a:p>
            <a:pPr algn="ctr"/>
            <a:r>
              <a:rPr lang="en-US" sz="1600">
                <a:solidFill>
                  <a:srgbClr val="0070C0"/>
                </a:solidFill>
              </a:rPr>
              <a:t>Packet</a:t>
            </a:r>
          </a:p>
        </p:txBody>
      </p:sp>
      <p:sp>
        <p:nvSpPr>
          <p:cNvPr id="20" name="TextBox 19">
            <a:extLst>
              <a:ext uri="{FF2B5EF4-FFF2-40B4-BE49-F238E27FC236}">
                <a16:creationId xmlns:a16="http://schemas.microsoft.com/office/drawing/2014/main" id="{1DCC54DB-0E32-58A7-34E1-84DEFD2F6597}"/>
              </a:ext>
            </a:extLst>
          </p:cNvPr>
          <p:cNvSpPr txBox="1"/>
          <p:nvPr/>
        </p:nvSpPr>
        <p:spPr>
          <a:xfrm>
            <a:off x="4703577" y="4902854"/>
            <a:ext cx="1906996" cy="338554"/>
          </a:xfrm>
          <a:prstGeom prst="rect">
            <a:avLst/>
          </a:prstGeom>
          <a:noFill/>
        </p:spPr>
        <p:txBody>
          <a:bodyPr wrap="none" rtlCol="0">
            <a:spAutoFit/>
          </a:bodyPr>
          <a:lstStyle/>
          <a:p>
            <a:pPr algn="ctr"/>
            <a:r>
              <a:rPr lang="en-US" sz="1600">
                <a:solidFill>
                  <a:srgbClr val="A6CAEC"/>
                </a:solidFill>
              </a:rPr>
              <a:t>3</a:t>
            </a:r>
            <a:r>
              <a:rPr lang="en-US" sz="1600"/>
              <a:t>,</a:t>
            </a:r>
            <a:r>
              <a:rPr lang="en-US" sz="1600">
                <a:solidFill>
                  <a:srgbClr val="0070C0"/>
                </a:solidFill>
              </a:rPr>
              <a:t>1</a:t>
            </a:r>
            <a:r>
              <a:rPr lang="en-US" sz="1600"/>
              <a:t> EC Configuration</a:t>
            </a:r>
          </a:p>
        </p:txBody>
      </p:sp>
      <p:sp>
        <p:nvSpPr>
          <p:cNvPr id="21" name="Rectangle: Rounded Corners 20">
            <a:extLst>
              <a:ext uri="{FF2B5EF4-FFF2-40B4-BE49-F238E27FC236}">
                <a16:creationId xmlns:a16="http://schemas.microsoft.com/office/drawing/2014/main" id="{786267FC-B7F7-150E-0EEA-C4BDEC9FB9C2}"/>
              </a:ext>
            </a:extLst>
          </p:cNvPr>
          <p:cNvSpPr/>
          <p:nvPr/>
        </p:nvSpPr>
        <p:spPr>
          <a:xfrm rot="5400000">
            <a:off x="5732643" y="4285913"/>
            <a:ext cx="430284" cy="13796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97500D2-396B-75E4-B2CE-A107B902C793}"/>
              </a:ext>
            </a:extLst>
          </p:cNvPr>
          <p:cNvSpPr txBox="1"/>
          <p:nvPr/>
        </p:nvSpPr>
        <p:spPr>
          <a:xfrm>
            <a:off x="4386883" y="3769280"/>
            <a:ext cx="807336" cy="584775"/>
          </a:xfrm>
          <a:prstGeom prst="rect">
            <a:avLst/>
          </a:prstGeom>
          <a:noFill/>
        </p:spPr>
        <p:txBody>
          <a:bodyPr wrap="none" rtlCol="0">
            <a:spAutoFit/>
          </a:bodyPr>
          <a:lstStyle/>
          <a:p>
            <a:pPr algn="ctr"/>
            <a:r>
              <a:rPr lang="en-US" sz="1600">
                <a:solidFill>
                  <a:srgbClr val="A6CAEC"/>
                </a:solidFill>
              </a:rPr>
              <a:t>Data </a:t>
            </a:r>
          </a:p>
          <a:p>
            <a:pPr algn="ctr"/>
            <a:r>
              <a:rPr lang="en-US" sz="1600">
                <a:solidFill>
                  <a:srgbClr val="A6CAEC"/>
                </a:solidFill>
              </a:rPr>
              <a:t>Packets</a:t>
            </a:r>
          </a:p>
        </p:txBody>
      </p:sp>
      <p:sp>
        <p:nvSpPr>
          <p:cNvPr id="32" name="Multiplication Sign 31">
            <a:extLst>
              <a:ext uri="{FF2B5EF4-FFF2-40B4-BE49-F238E27FC236}">
                <a16:creationId xmlns:a16="http://schemas.microsoft.com/office/drawing/2014/main" id="{B9637050-8A20-4107-F2E0-E7191DC8789B}"/>
              </a:ext>
            </a:extLst>
          </p:cNvPr>
          <p:cNvSpPr/>
          <p:nvPr/>
        </p:nvSpPr>
        <p:spPr>
          <a:xfrm>
            <a:off x="10992544" y="4200075"/>
            <a:ext cx="332264" cy="237037"/>
          </a:xfrm>
          <a:prstGeom prst="mathMultiply">
            <a:avLst/>
          </a:prstGeom>
          <a:solidFill>
            <a:schemeClr val="accent4"/>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8" name="Rectangle: Rounded Corners 7">
            <a:extLst>
              <a:ext uri="{FF2B5EF4-FFF2-40B4-BE49-F238E27FC236}">
                <a16:creationId xmlns:a16="http://schemas.microsoft.com/office/drawing/2014/main" id="{FE785558-A21E-3F01-0702-E88DDB79E33F}"/>
              </a:ext>
            </a:extLst>
          </p:cNvPr>
          <p:cNvSpPr/>
          <p:nvPr/>
        </p:nvSpPr>
        <p:spPr>
          <a:xfrm>
            <a:off x="210887" y="3236727"/>
            <a:ext cx="3803854" cy="684076"/>
          </a:xfrm>
          <a:prstGeom prst="roundRect">
            <a:avLst/>
          </a:prstGeom>
          <a:solidFill>
            <a:srgbClr val="A6CAE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Erasure coding helps recovery from drops but not from failures</a:t>
            </a:r>
            <a:endParaRPr lang="en-CH">
              <a:solidFill>
                <a:schemeClr val="tx1"/>
              </a:solidFill>
            </a:endParaRPr>
          </a:p>
        </p:txBody>
      </p:sp>
      <p:sp>
        <p:nvSpPr>
          <p:cNvPr id="9" name="Arrow: Down 8">
            <a:extLst>
              <a:ext uri="{FF2B5EF4-FFF2-40B4-BE49-F238E27FC236}">
                <a16:creationId xmlns:a16="http://schemas.microsoft.com/office/drawing/2014/main" id="{62707F07-008A-24B4-E064-8B705C035738}"/>
              </a:ext>
            </a:extLst>
          </p:cNvPr>
          <p:cNvSpPr/>
          <p:nvPr/>
        </p:nvSpPr>
        <p:spPr>
          <a:xfrm>
            <a:off x="2012262" y="3920968"/>
            <a:ext cx="198022" cy="197869"/>
          </a:xfrm>
          <a:prstGeom prst="downArrow">
            <a:avLst/>
          </a:prstGeom>
          <a:solidFill>
            <a:srgbClr val="A6CAE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0" name="Rectangle: Rounded Corners 9">
            <a:extLst>
              <a:ext uri="{FF2B5EF4-FFF2-40B4-BE49-F238E27FC236}">
                <a16:creationId xmlns:a16="http://schemas.microsoft.com/office/drawing/2014/main" id="{373EAD51-47E9-31C6-B42F-FA1CCE9F94AB}"/>
              </a:ext>
            </a:extLst>
          </p:cNvPr>
          <p:cNvSpPr/>
          <p:nvPr/>
        </p:nvSpPr>
        <p:spPr>
          <a:xfrm>
            <a:off x="210887" y="4168171"/>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Adaptive load balancing to utilize multipathing</a:t>
            </a:r>
            <a:endParaRPr lang="en-CH">
              <a:solidFill>
                <a:schemeClr val="tx1"/>
              </a:solidFill>
            </a:endParaRPr>
          </a:p>
        </p:txBody>
      </p:sp>
      <p:sp>
        <p:nvSpPr>
          <p:cNvPr id="12" name="Rectangle: Rounded Corners 11">
            <a:extLst>
              <a:ext uri="{FF2B5EF4-FFF2-40B4-BE49-F238E27FC236}">
                <a16:creationId xmlns:a16="http://schemas.microsoft.com/office/drawing/2014/main" id="{07898962-B793-09E6-FBD0-EE2904B298DB}"/>
              </a:ext>
            </a:extLst>
          </p:cNvPr>
          <p:cNvSpPr/>
          <p:nvPr/>
        </p:nvSpPr>
        <p:spPr>
          <a:xfrm>
            <a:off x="209346" y="5000133"/>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Tightly integrate LB with EC to ensure resiliency even with failures</a:t>
            </a:r>
            <a:endParaRPr lang="en-CH">
              <a:solidFill>
                <a:schemeClr val="tx1"/>
              </a:solidFill>
            </a:endParaRPr>
          </a:p>
        </p:txBody>
      </p:sp>
      <p:sp>
        <p:nvSpPr>
          <p:cNvPr id="13" name="Rectangle: Rounded Corners 12">
            <a:extLst>
              <a:ext uri="{FF2B5EF4-FFF2-40B4-BE49-F238E27FC236}">
                <a16:creationId xmlns:a16="http://schemas.microsoft.com/office/drawing/2014/main" id="{A30AC4C0-35E4-F5B4-1EF3-DC9A0FB0AB6E}"/>
              </a:ext>
            </a:extLst>
          </p:cNvPr>
          <p:cNvSpPr/>
          <p:nvPr/>
        </p:nvSpPr>
        <p:spPr>
          <a:xfrm>
            <a:off x="6674272" y="5241408"/>
            <a:ext cx="2252027" cy="1426357"/>
          </a:xfrm>
          <a:prstGeom prst="roundRect">
            <a:avLst/>
          </a:prstGeom>
          <a:solidFill>
            <a:srgbClr val="F1F1FC"/>
          </a:solidFill>
          <a:ln>
            <a:solidFill>
              <a:srgbClr val="A6CAEC"/>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The block is reconstructed even with a link failure thanks to multipathing</a:t>
            </a:r>
            <a:endParaRPr lang="en-CH">
              <a:solidFill>
                <a:schemeClr val="tx1"/>
              </a:solidFill>
            </a:endParaRPr>
          </a:p>
        </p:txBody>
      </p:sp>
      <p:sp>
        <p:nvSpPr>
          <p:cNvPr id="14" name="Rectangle: Rounded Corners 13">
            <a:extLst>
              <a:ext uri="{FF2B5EF4-FFF2-40B4-BE49-F238E27FC236}">
                <a16:creationId xmlns:a16="http://schemas.microsoft.com/office/drawing/2014/main" id="{296D3C6C-7089-0A69-8D6B-AA4428DA226C}"/>
              </a:ext>
            </a:extLst>
          </p:cNvPr>
          <p:cNvSpPr/>
          <p:nvPr/>
        </p:nvSpPr>
        <p:spPr>
          <a:xfrm>
            <a:off x="9092381" y="5228711"/>
            <a:ext cx="2252027" cy="1426357"/>
          </a:xfrm>
          <a:prstGeom prst="roundRect">
            <a:avLst/>
          </a:prstGeom>
          <a:solidFill>
            <a:srgbClr val="F1F1FC"/>
          </a:solidFill>
          <a:ln>
            <a:solidFill>
              <a:srgbClr val="A6CAEC"/>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err="1">
                <a:solidFill>
                  <a:schemeClr val="tx1"/>
                </a:solidFill>
              </a:rPr>
              <a:t>UnoRC</a:t>
            </a:r>
            <a:r>
              <a:rPr lang="en-US">
                <a:solidFill>
                  <a:schemeClr val="tx1"/>
                </a:solidFill>
              </a:rPr>
              <a:t> quickly learn to avoid the failing path by looking at when it last was active</a:t>
            </a:r>
            <a:endParaRPr lang="en-CH">
              <a:solidFill>
                <a:schemeClr val="tx1"/>
              </a:solidFill>
            </a:endParaRPr>
          </a:p>
        </p:txBody>
      </p:sp>
      <p:sp>
        <p:nvSpPr>
          <p:cNvPr id="25" name="TextBox 24">
            <a:extLst>
              <a:ext uri="{FF2B5EF4-FFF2-40B4-BE49-F238E27FC236}">
                <a16:creationId xmlns:a16="http://schemas.microsoft.com/office/drawing/2014/main" id="{E5A43EC1-4C14-71B3-4CC5-D7822F8DDEE1}"/>
              </a:ext>
            </a:extLst>
          </p:cNvPr>
          <p:cNvSpPr txBox="1"/>
          <p:nvPr/>
        </p:nvSpPr>
        <p:spPr>
          <a:xfrm>
            <a:off x="8207173" y="3017630"/>
            <a:ext cx="743922" cy="584775"/>
          </a:xfrm>
          <a:prstGeom prst="rect">
            <a:avLst/>
          </a:prstGeom>
          <a:noFill/>
        </p:spPr>
        <p:txBody>
          <a:bodyPr wrap="none" rtlCol="0">
            <a:spAutoFit/>
          </a:bodyPr>
          <a:lstStyle/>
          <a:p>
            <a:pPr algn="ctr"/>
            <a:r>
              <a:rPr lang="en-US" sz="1600">
                <a:solidFill>
                  <a:srgbClr val="C00000"/>
                </a:solidFill>
              </a:rPr>
              <a:t>Link</a:t>
            </a:r>
          </a:p>
          <a:p>
            <a:pPr algn="ctr"/>
            <a:r>
              <a:rPr lang="en-US" sz="1600">
                <a:solidFill>
                  <a:srgbClr val="C00000"/>
                </a:solidFill>
              </a:rPr>
              <a:t>Failure</a:t>
            </a:r>
          </a:p>
        </p:txBody>
      </p:sp>
    </p:spTree>
    <p:extLst>
      <p:ext uri="{BB962C8B-B14F-4D97-AF65-F5344CB8AC3E}">
        <p14:creationId xmlns:p14="http://schemas.microsoft.com/office/powerpoint/2010/main" val="771224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2"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2.29167E-6 1.85185E-6 L 0.02253 -0.11991 C 0.02136 -0.15903 0.02018 -0.19815 0.01901 -0.2375 C 0.07526 -0.25556 0.15703 -0.39259 0.21328 -0.41019 " pathEditMode="relative" rAng="0" ptsTypes="AAAA">
                                      <p:cBhvr>
                                        <p:cTn id="35" dur="1000" fill="hold"/>
                                        <p:tgtEl>
                                          <p:spTgt spid="16"/>
                                        </p:tgtEl>
                                        <p:attrNameLst>
                                          <p:attrName>ppt_x</p:attrName>
                                          <p:attrName>ppt_y</p:attrName>
                                        </p:attrNameLst>
                                      </p:cBhvr>
                                      <p:rCtr x="10664" y="-20509"/>
                                    </p:animMotion>
                                  </p:childTnLst>
                                </p:cTn>
                              </p:par>
                            </p:childTnLst>
                          </p:cTn>
                        </p:par>
                        <p:par>
                          <p:cTn id="36" fill="hold">
                            <p:stCondLst>
                              <p:cond delay="1000"/>
                            </p:stCondLst>
                            <p:childTnLst>
                              <p:par>
                                <p:cTn id="37" presetID="0" presetClass="path" presetSubtype="0" accel="50000" decel="50000" fill="hold" grpId="0" nodeType="afterEffect">
                                  <p:stCondLst>
                                    <p:cond delay="0"/>
                                  </p:stCondLst>
                                  <p:childTnLst>
                                    <p:animMotion origin="layout" path="M 1.66667E-6 -3.7037E-6 C 0.00247 -0.0375 0.00508 -0.075 0.00768 -0.1125 C 0.00716 -0.15324 0.00664 -0.19375 0.00612 -0.23449 C 0.06849 -0.25277 0.13346 -0.27916 0.19583 -0.29745 " pathEditMode="relative" rAng="0" ptsTypes="AAAA">
                                      <p:cBhvr>
                                        <p:cTn id="38" dur="1000" fill="hold"/>
                                        <p:tgtEl>
                                          <p:spTgt spid="17"/>
                                        </p:tgtEl>
                                        <p:attrNameLst>
                                          <p:attrName>ppt_x</p:attrName>
                                          <p:attrName>ppt_y</p:attrName>
                                        </p:attrNameLst>
                                      </p:cBhvr>
                                      <p:rCtr x="9792" y="-14884"/>
                                    </p:animMotion>
                                  </p:childTnLst>
                                </p:cTn>
                              </p:par>
                            </p:childTnLst>
                          </p:cTn>
                        </p:par>
                        <p:par>
                          <p:cTn id="39" fill="hold">
                            <p:stCondLst>
                              <p:cond delay="2000"/>
                            </p:stCondLst>
                            <p:childTnLst>
                              <p:par>
                                <p:cTn id="40" presetID="0" presetClass="path" presetSubtype="0" accel="50000" decel="50000" fill="hold" grpId="0" nodeType="afterEffect">
                                  <p:stCondLst>
                                    <p:cond delay="0"/>
                                  </p:stCondLst>
                                  <p:childTnLst>
                                    <p:animMotion origin="layout" path="M 0.00209 -0.00578 C -4.375E-6 -0.03842 -0.00208 -0.07083 -0.00429 -0.10324 C -0.0052 -0.14861 -0.00599 -0.19375 -0.0069 -0.23889 C 0.05795 -0.25694 0.11732 -0.1662 0.1823 -0.18426 " pathEditMode="relative" rAng="0" ptsTypes="AAAA">
                                      <p:cBhvr>
                                        <p:cTn id="41" dur="1000" fill="hold"/>
                                        <p:tgtEl>
                                          <p:spTgt spid="18"/>
                                        </p:tgtEl>
                                        <p:attrNameLst>
                                          <p:attrName>ppt_x</p:attrName>
                                          <p:attrName>ppt_y</p:attrName>
                                        </p:attrNameLst>
                                      </p:cBhvr>
                                      <p:rCtr x="8555" y="-11782"/>
                                    </p:animMotion>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3500"/>
                            </p:stCondLst>
                            <p:childTnLst>
                              <p:par>
                                <p:cTn id="47" presetID="7" presetClass="emph" presetSubtype="2" fill="hold" nodeType="afterEffect">
                                  <p:stCondLst>
                                    <p:cond delay="0"/>
                                  </p:stCondLst>
                                  <p:childTnLst>
                                    <p:animClr clrSpc="rgb" dir="cw">
                                      <p:cBhvr>
                                        <p:cTn id="48" dur="1000" fill="hold"/>
                                        <p:tgtEl>
                                          <p:spTgt spid="48"/>
                                        </p:tgtEl>
                                        <p:attrNameLst>
                                          <p:attrName>stroke.color</p:attrName>
                                        </p:attrNameLst>
                                      </p:cBhvr>
                                      <p:to>
                                        <a:srgbClr val="C00000"/>
                                      </p:to>
                                    </p:animClr>
                                    <p:set>
                                      <p:cBhvr>
                                        <p:cTn id="49" dur="1000" fill="hold"/>
                                        <p:tgtEl>
                                          <p:spTgt spid="48"/>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1000" fill="hold"/>
                                        <p:tgtEl>
                                          <p:spTgt spid="52"/>
                                        </p:tgtEl>
                                        <p:attrNameLst>
                                          <p:attrName>stroke.color</p:attrName>
                                        </p:attrNameLst>
                                      </p:cBhvr>
                                      <p:to>
                                        <a:srgbClr val="C00000"/>
                                      </p:to>
                                    </p:animClr>
                                    <p:set>
                                      <p:cBhvr>
                                        <p:cTn id="52" dur="1000" fill="hold"/>
                                        <p:tgtEl>
                                          <p:spTgt spid="52"/>
                                        </p:tgtEl>
                                        <p:attrNameLst>
                                          <p:attrName>stroke.on</p:attrName>
                                        </p:attrNameLst>
                                      </p:cBhvr>
                                      <p:to>
                                        <p:strVal val="true"/>
                                      </p:to>
                                    </p:set>
                                  </p:childTnLst>
                                </p:cTn>
                              </p:par>
                            </p:childTnLst>
                          </p:cTn>
                        </p:par>
                        <p:par>
                          <p:cTn id="53" fill="hold">
                            <p:stCondLst>
                              <p:cond delay="4500"/>
                            </p:stCondLst>
                            <p:childTnLst>
                              <p:par>
                                <p:cTn id="54" presetID="14" presetClass="exit" presetSubtype="10" fill="hold" grpId="1" nodeType="afterEffect">
                                  <p:stCondLst>
                                    <p:cond delay="500"/>
                                  </p:stCondLst>
                                  <p:childTnLst>
                                    <p:animEffect transition="out" filter="randombar(horizontal)">
                                      <p:cBhvr>
                                        <p:cTn id="55" dur="1500"/>
                                        <p:tgtEl>
                                          <p:spTgt spid="18"/>
                                        </p:tgtEl>
                                      </p:cBhvr>
                                    </p:animEffect>
                                    <p:set>
                                      <p:cBhvr>
                                        <p:cTn id="56" dur="1" fill="hold">
                                          <p:stCondLst>
                                            <p:cond delay="1499"/>
                                          </p:stCondLst>
                                        </p:cTn>
                                        <p:tgtEl>
                                          <p:spTgt spid="18"/>
                                        </p:tgtEl>
                                        <p:attrNameLst>
                                          <p:attrName>style.visibility</p:attrName>
                                        </p:attrNameLst>
                                      </p:cBhvr>
                                      <p:to>
                                        <p:strVal val="hidden"/>
                                      </p:to>
                                    </p:set>
                                  </p:childTnLst>
                                </p:cTn>
                              </p:par>
                              <p:par>
                                <p:cTn id="57" presetID="0" presetClass="path" presetSubtype="0" accel="50000" decel="50000" fill="hold" grpId="0" nodeType="withEffect">
                                  <p:stCondLst>
                                    <p:cond delay="0"/>
                                  </p:stCondLst>
                                  <p:childTnLst>
                                    <p:animMotion origin="layout" path="M -0.00013 -3.7037E-6 L -0.02695 -0.10069 C -0.02695 -0.14351 -0.02669 -0.18611 -0.02656 -0.2287 C 0.04258 -0.24629 0.09492 -0.05648 0.16432 -0.07407 " pathEditMode="relative" rAng="0" ptsTypes="AAAA">
                                      <p:cBhvr>
                                        <p:cTn id="58" dur="1000" fill="hold"/>
                                        <p:tgtEl>
                                          <p:spTgt spid="21"/>
                                        </p:tgtEl>
                                        <p:attrNameLst>
                                          <p:attrName>ppt_x</p:attrName>
                                          <p:attrName>ppt_y</p:attrName>
                                        </p:attrNameLst>
                                      </p:cBhvr>
                                      <p:rCtr x="6875" y="-11481"/>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1" nodeType="clickEffect">
                                  <p:stCondLst>
                                    <p:cond delay="0"/>
                                  </p:stCondLst>
                                  <p:childTnLst>
                                    <p:animMotion origin="layout" path="M 0.19674 -0.29745 L 0.43164 -0.22129 C 0.43086 -0.19051 0.42995 -0.15972 0.42917 -0.12893 C 0.42617 -0.0875 0.42278 -0.04606 0.41953 -0.00416 " pathEditMode="relative" rAng="0" ptsTypes="AAAA">
                                      <p:cBhvr>
                                        <p:cTn id="62" dur="1000" fill="hold"/>
                                        <p:tgtEl>
                                          <p:spTgt spid="17"/>
                                        </p:tgtEl>
                                        <p:attrNameLst>
                                          <p:attrName>ppt_x</p:attrName>
                                          <p:attrName>ppt_y</p:attrName>
                                        </p:attrNameLst>
                                      </p:cBhvr>
                                      <p:rCtr x="11745" y="14653"/>
                                    </p:animMotion>
                                  </p:childTnLst>
                                </p:cTn>
                              </p:par>
                              <p:par>
                                <p:cTn id="63" presetID="0" presetClass="path" presetSubtype="0" accel="50000" decel="50000" fill="hold" grpId="1" nodeType="withEffect">
                                  <p:stCondLst>
                                    <p:cond delay="0"/>
                                  </p:stCondLst>
                                  <p:childTnLst>
                                    <p:animMotion origin="layout" path="M 0.22904 -0.40671 L 0.48633 -0.22361 L 0.48295 -0.12292 L 0.45404 -0.0044 " pathEditMode="relative" rAng="0" ptsTypes="AAAA">
                                      <p:cBhvr>
                                        <p:cTn id="64" dur="1000" fill="hold"/>
                                        <p:tgtEl>
                                          <p:spTgt spid="16"/>
                                        </p:tgtEl>
                                        <p:attrNameLst>
                                          <p:attrName>ppt_x</p:attrName>
                                          <p:attrName>ppt_y</p:attrName>
                                        </p:attrNameLst>
                                      </p:cBhvr>
                                      <p:rCtr x="12865" y="20116"/>
                                    </p:animMotion>
                                  </p:childTnLst>
                                </p:cTn>
                              </p:par>
                              <p:par>
                                <p:cTn id="65" presetID="0" presetClass="path" presetSubtype="0" accel="50000" decel="50000" fill="hold" grpId="1" nodeType="withEffect">
                                  <p:stCondLst>
                                    <p:cond delay="0"/>
                                  </p:stCondLst>
                                  <p:childTnLst>
                                    <p:animMotion origin="layout" path="M 0.16432 -0.0662 L 0.43268 -0.2125 C 0.43294 -0.17824 0.43333 -0.14398 0.43372 -0.10949 C 0.43698 -0.0743 0.4401 -0.03912 0.44349 -0.0037 " pathEditMode="relative" rAng="0" ptsTypes="AAAA">
                                      <p:cBhvr>
                                        <p:cTn id="66" dur="1000" fill="hold"/>
                                        <p:tgtEl>
                                          <p:spTgt spid="21"/>
                                        </p:tgtEl>
                                        <p:attrNameLst>
                                          <p:attrName>ppt_x</p:attrName>
                                          <p:attrName>ppt_y</p:attrName>
                                        </p:attrNameLst>
                                      </p:cBhvr>
                                      <p:rCtr x="13958" y="-4190"/>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 presetClass="emph" presetSubtype="2" fill="hold" nodeType="withEffect">
                                  <p:stCondLst>
                                    <p:cond delay="0"/>
                                  </p:stCondLst>
                                  <p:childTnLst>
                                    <p:animClr clrSpc="rgb" dir="cw">
                                      <p:cBhvr>
                                        <p:cTn id="83" dur="500" fill="hold"/>
                                        <p:tgtEl>
                                          <p:spTgt spid="11"/>
                                        </p:tgtEl>
                                        <p:attrNameLst>
                                          <p:attrName>fillcolor</p:attrName>
                                        </p:attrNameLst>
                                      </p:cBhvr>
                                      <p:to>
                                        <a:srgbClr val="A8D08D"/>
                                      </p:to>
                                    </p:animClr>
                                    <p:set>
                                      <p:cBhvr>
                                        <p:cTn id="84" dur="500" fill="hold"/>
                                        <p:tgtEl>
                                          <p:spTgt spid="11"/>
                                        </p:tgtEl>
                                        <p:attrNameLst>
                                          <p:attrName>fill.type</p:attrName>
                                        </p:attrNameLst>
                                      </p:cBhvr>
                                      <p:to>
                                        <p:strVal val="solid"/>
                                      </p:to>
                                    </p:set>
                                    <p:set>
                                      <p:cBhvr>
                                        <p:cTn id="85" dur="500" fill="hold"/>
                                        <p:tgtEl>
                                          <p:spTgt spid="11"/>
                                        </p:tgtEl>
                                        <p:attrNameLst>
                                          <p:attrName>fill.on</p:attrName>
                                        </p:attrNameLst>
                                      </p:cBhvr>
                                      <p:to>
                                        <p:strVal val="true"/>
                                      </p:to>
                                    </p:se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childTnLst>
                          </p:cTn>
                        </p:par>
                        <p:par>
                          <p:cTn id="93" fill="hold">
                            <p:stCondLst>
                              <p:cond delay="1000"/>
                            </p:stCondLst>
                            <p:childTnLst>
                              <p:par>
                                <p:cTn id="94" presetID="1" presetClass="emph" presetSubtype="2" fill="hold" nodeType="afterEffect">
                                  <p:stCondLst>
                                    <p:cond delay="0"/>
                                  </p:stCondLst>
                                  <p:childTnLst>
                                    <p:animClr clrSpc="rgb" dir="cw">
                                      <p:cBhvr>
                                        <p:cTn id="95" dur="500" fill="hold"/>
                                        <p:tgtEl>
                                          <p:spTgt spid="8"/>
                                        </p:tgtEl>
                                        <p:attrNameLst>
                                          <p:attrName>fillcolor</p:attrName>
                                        </p:attrNameLst>
                                      </p:cBhvr>
                                      <p:to>
                                        <a:srgbClr val="A8D08D"/>
                                      </p:to>
                                    </p:animClr>
                                    <p:set>
                                      <p:cBhvr>
                                        <p:cTn id="96" dur="500" fill="hold"/>
                                        <p:tgtEl>
                                          <p:spTgt spid="8"/>
                                        </p:tgtEl>
                                        <p:attrNameLst>
                                          <p:attrName>fill.type</p:attrName>
                                        </p:attrNameLst>
                                      </p:cBhvr>
                                      <p:to>
                                        <p:strVal val="solid"/>
                                      </p:to>
                                    </p:set>
                                    <p:set>
                                      <p:cBhvr>
                                        <p:cTn id="97" dur="500" fill="hold"/>
                                        <p:tgtEl>
                                          <p:spTgt spid="8"/>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500" fill="hold"/>
                                        <p:tgtEl>
                                          <p:spTgt spid="9"/>
                                        </p:tgtEl>
                                        <p:attrNameLst>
                                          <p:attrName>fillcolor</p:attrName>
                                        </p:attrNameLst>
                                      </p:cBhvr>
                                      <p:to>
                                        <a:srgbClr val="A8D08D"/>
                                      </p:to>
                                    </p:animClr>
                                    <p:set>
                                      <p:cBhvr>
                                        <p:cTn id="100" dur="500" fill="hold"/>
                                        <p:tgtEl>
                                          <p:spTgt spid="9"/>
                                        </p:tgtEl>
                                        <p:attrNameLst>
                                          <p:attrName>fill.type</p:attrName>
                                        </p:attrNameLst>
                                      </p:cBhvr>
                                      <p:to>
                                        <p:strVal val="solid"/>
                                      </p:to>
                                    </p:set>
                                    <p:set>
                                      <p:cBhvr>
                                        <p:cTn id="101"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p:bldP spid="20" grpId="0"/>
      <p:bldP spid="21" grpId="0" animBg="1"/>
      <p:bldP spid="21" grpId="1" animBg="1"/>
      <p:bldP spid="21" grpId="2" animBg="1"/>
      <p:bldP spid="22" grpId="0"/>
      <p:bldP spid="32" grpId="0" animBg="1"/>
      <p:bldP spid="10" grpId="0" animBg="1"/>
      <p:bldP spid="12" grpId="0" animBg="1"/>
      <p:bldP spid="13" grpId="0" animBg="1"/>
      <p:bldP spid="14" grpId="0" animBg="1"/>
      <p:bldP spid="2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267ED-6A94-322A-1BEA-995D626705AA}"/>
            </a:ext>
          </a:extLst>
        </p:cNvPr>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12DA8E5-6EAC-C52D-75A3-A50CF17C0C34}"/>
              </a:ext>
            </a:extLst>
          </p:cNvPr>
          <p:cNvSpPr/>
          <p:nvPr/>
        </p:nvSpPr>
        <p:spPr>
          <a:xfrm>
            <a:off x="10547377" y="4043303"/>
            <a:ext cx="1021869" cy="839336"/>
          </a:xfrm>
          <a:prstGeom prst="roundRect">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solidFill>
                <a:schemeClr val="accent1">
                  <a:lumMod val="50000"/>
                </a:schemeClr>
              </a:solidFill>
            </a:endParaRPr>
          </a:p>
          <a:p>
            <a:pPr algn="ctr"/>
            <a:r>
              <a:rPr lang="en-US">
                <a:solidFill>
                  <a:schemeClr val="accent1">
                    <a:lumMod val="50000"/>
                  </a:schemeClr>
                </a:solidFill>
              </a:rPr>
              <a:t>Block</a:t>
            </a:r>
          </a:p>
        </p:txBody>
      </p:sp>
      <p:sp>
        <p:nvSpPr>
          <p:cNvPr id="3" name="Slide Number Placeholder 2">
            <a:extLst>
              <a:ext uri="{FF2B5EF4-FFF2-40B4-BE49-F238E27FC236}">
                <a16:creationId xmlns:a16="http://schemas.microsoft.com/office/drawing/2014/main" id="{9D88EC6C-BA76-0F1A-A1E5-029BB2958C6A}"/>
              </a:ext>
            </a:extLst>
          </p:cNvPr>
          <p:cNvSpPr>
            <a:spLocks noGrp="1"/>
          </p:cNvSpPr>
          <p:nvPr>
            <p:ph type="sldNum" sz="quarter" idx="12"/>
          </p:nvPr>
        </p:nvSpPr>
        <p:spPr/>
        <p:txBody>
          <a:bodyPr/>
          <a:lstStyle/>
          <a:p>
            <a:fld id="{6C6AE60A-B69C-4790-82F7-3882EDF23186}" type="slidenum">
              <a:rPr lang="de-DE" smtClean="0"/>
              <a:pPr/>
              <a:t>14</a:t>
            </a:fld>
            <a:endParaRPr lang="de-DE"/>
          </a:p>
        </p:txBody>
      </p:sp>
      <p:sp>
        <p:nvSpPr>
          <p:cNvPr id="4" name="Title 3">
            <a:extLst>
              <a:ext uri="{FF2B5EF4-FFF2-40B4-BE49-F238E27FC236}">
                <a16:creationId xmlns:a16="http://schemas.microsoft.com/office/drawing/2014/main" id="{D48B0336-61A1-5E1A-69D0-879CA8980725}"/>
              </a:ext>
            </a:extLst>
          </p:cNvPr>
          <p:cNvSpPr>
            <a:spLocks noGrp="1"/>
          </p:cNvSpPr>
          <p:nvPr>
            <p:ph type="title"/>
          </p:nvPr>
        </p:nvSpPr>
        <p:spPr>
          <a:xfrm>
            <a:off x="209346" y="626638"/>
            <a:ext cx="11773308" cy="368353"/>
          </a:xfrm>
        </p:spPr>
        <p:txBody>
          <a:bodyPr>
            <a:normAutofit fontScale="90000"/>
          </a:bodyPr>
          <a:lstStyle/>
          <a:p>
            <a:r>
              <a:rPr lang="en-US" err="1">
                <a:solidFill>
                  <a:srgbClr val="58589D"/>
                </a:solidFill>
              </a:rPr>
              <a:t>UnoRC</a:t>
            </a:r>
            <a:r>
              <a:rPr lang="en-US">
                <a:solidFill>
                  <a:srgbClr val="58589D"/>
                </a:solidFill>
              </a:rPr>
              <a:t>: </a:t>
            </a:r>
            <a:r>
              <a:rPr lang="en-US"/>
              <a:t>Reliable connectivity through load balancing and erasure coding</a:t>
            </a:r>
            <a:endParaRPr lang="en-CH"/>
          </a:p>
        </p:txBody>
      </p:sp>
      <p:sp>
        <p:nvSpPr>
          <p:cNvPr id="2" name="Rectangle: Rounded Corners 1">
            <a:extLst>
              <a:ext uri="{FF2B5EF4-FFF2-40B4-BE49-F238E27FC236}">
                <a16:creationId xmlns:a16="http://schemas.microsoft.com/office/drawing/2014/main" id="{CEBDCEEC-A6EE-A2A2-43C4-9D86A05A715B}"/>
              </a:ext>
            </a:extLst>
          </p:cNvPr>
          <p:cNvSpPr/>
          <p:nvPr/>
        </p:nvSpPr>
        <p:spPr>
          <a:xfrm>
            <a:off x="209346" y="1368785"/>
            <a:ext cx="3803854"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Packet losses are destructive when latency-bound</a:t>
            </a:r>
            <a:endParaRPr lang="en-CH">
              <a:solidFill>
                <a:schemeClr val="tx1"/>
              </a:solidFill>
            </a:endParaRPr>
          </a:p>
        </p:txBody>
      </p:sp>
      <p:sp>
        <p:nvSpPr>
          <p:cNvPr id="11" name="Arrow: Down 10">
            <a:extLst>
              <a:ext uri="{FF2B5EF4-FFF2-40B4-BE49-F238E27FC236}">
                <a16:creationId xmlns:a16="http://schemas.microsoft.com/office/drawing/2014/main" id="{B0FC107B-84D3-E1FA-5733-1C64DF86FF8B}"/>
              </a:ext>
            </a:extLst>
          </p:cNvPr>
          <p:cNvSpPr/>
          <p:nvPr/>
        </p:nvSpPr>
        <p:spPr>
          <a:xfrm>
            <a:off x="2010721" y="2052861"/>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40" name="Rectangle: Rounded Corners 39">
            <a:extLst>
              <a:ext uri="{FF2B5EF4-FFF2-40B4-BE49-F238E27FC236}">
                <a16:creationId xmlns:a16="http://schemas.microsoft.com/office/drawing/2014/main" id="{48529AB7-52E6-D21B-9298-773B0D3F2DAA}"/>
              </a:ext>
            </a:extLst>
          </p:cNvPr>
          <p:cNvSpPr/>
          <p:nvPr/>
        </p:nvSpPr>
        <p:spPr>
          <a:xfrm>
            <a:off x="5146139" y="2306768"/>
            <a:ext cx="949861" cy="666537"/>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DC</a:t>
            </a:r>
            <a:r>
              <a:rPr lang="en-US" baseline="-25000"/>
              <a:t>A</a:t>
            </a:r>
            <a:endParaRPr lang="en-CH" baseline="-25000"/>
          </a:p>
        </p:txBody>
      </p:sp>
      <p:sp>
        <p:nvSpPr>
          <p:cNvPr id="41" name="Rectangle: Rounded Corners 40">
            <a:extLst>
              <a:ext uri="{FF2B5EF4-FFF2-40B4-BE49-F238E27FC236}">
                <a16:creationId xmlns:a16="http://schemas.microsoft.com/office/drawing/2014/main" id="{35DE8948-A925-3955-C171-5F50F1BB5EA0}"/>
              </a:ext>
            </a:extLst>
          </p:cNvPr>
          <p:cNvSpPr/>
          <p:nvPr/>
        </p:nvSpPr>
        <p:spPr>
          <a:xfrm>
            <a:off x="5146140" y="3403846"/>
            <a:ext cx="947111" cy="352578"/>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Source</a:t>
            </a:r>
            <a:endParaRPr lang="en-CH"/>
          </a:p>
        </p:txBody>
      </p:sp>
      <p:cxnSp>
        <p:nvCxnSpPr>
          <p:cNvPr id="42" name="Straight Arrow Connector 41">
            <a:extLst>
              <a:ext uri="{FF2B5EF4-FFF2-40B4-BE49-F238E27FC236}">
                <a16:creationId xmlns:a16="http://schemas.microsoft.com/office/drawing/2014/main" id="{A15495DE-E79B-837C-6AB7-9F999890DE83}"/>
              </a:ext>
            </a:extLst>
          </p:cNvPr>
          <p:cNvCxnSpPr>
            <a:cxnSpLocks/>
            <a:stCxn id="41" idx="0"/>
            <a:endCxn id="40" idx="2"/>
          </p:cNvCxnSpPr>
          <p:nvPr/>
        </p:nvCxnSpPr>
        <p:spPr>
          <a:xfrm flipV="1">
            <a:off x="5619696" y="2973305"/>
            <a:ext cx="1374" cy="430541"/>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F82EA59C-7E5E-54D0-43B4-7CC7DF38BB11}"/>
              </a:ext>
            </a:extLst>
          </p:cNvPr>
          <p:cNvSpPr/>
          <p:nvPr/>
        </p:nvSpPr>
        <p:spPr>
          <a:xfrm>
            <a:off x="10547377" y="2294068"/>
            <a:ext cx="934310" cy="718895"/>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DC</a:t>
            </a:r>
            <a:r>
              <a:rPr lang="en-US" baseline="-25000"/>
              <a:t>B</a:t>
            </a:r>
            <a:endParaRPr lang="en-CH" baseline="-25000"/>
          </a:p>
        </p:txBody>
      </p:sp>
      <p:sp>
        <p:nvSpPr>
          <p:cNvPr id="44" name="Rectangle: Rounded Corners 43">
            <a:extLst>
              <a:ext uri="{FF2B5EF4-FFF2-40B4-BE49-F238E27FC236}">
                <a16:creationId xmlns:a16="http://schemas.microsoft.com/office/drawing/2014/main" id="{80B1782C-2910-0A7C-58CC-D754DA563662}"/>
              </a:ext>
            </a:extLst>
          </p:cNvPr>
          <p:cNvSpPr/>
          <p:nvPr/>
        </p:nvSpPr>
        <p:spPr>
          <a:xfrm>
            <a:off x="10318010" y="3370486"/>
            <a:ext cx="1384283" cy="315294"/>
          </a:xfrm>
          <a:prstGeom prst="roundRect">
            <a:avLst/>
          </a:prstGeom>
          <a:solidFill>
            <a:srgbClr val="156082"/>
          </a:solidFill>
          <a:ln w="19050">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Destination</a:t>
            </a:r>
            <a:endParaRPr lang="en-CH"/>
          </a:p>
        </p:txBody>
      </p:sp>
      <p:cxnSp>
        <p:nvCxnSpPr>
          <p:cNvPr id="45" name="Straight Arrow Connector 44">
            <a:extLst>
              <a:ext uri="{FF2B5EF4-FFF2-40B4-BE49-F238E27FC236}">
                <a16:creationId xmlns:a16="http://schemas.microsoft.com/office/drawing/2014/main" id="{66348266-A5FA-F841-E1FD-3D9D4BC32801}"/>
              </a:ext>
            </a:extLst>
          </p:cNvPr>
          <p:cNvCxnSpPr>
            <a:cxnSpLocks/>
            <a:stCxn id="44" idx="0"/>
            <a:endCxn id="43" idx="2"/>
          </p:cNvCxnSpPr>
          <p:nvPr/>
        </p:nvCxnSpPr>
        <p:spPr>
          <a:xfrm flipV="1">
            <a:off x="11010152" y="3012963"/>
            <a:ext cx="4380" cy="357523"/>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9D83B0AB-D0CF-5576-5FAB-6EFFF314AF13}"/>
              </a:ext>
            </a:extLst>
          </p:cNvPr>
          <p:cNvCxnSpPr>
            <a:cxnSpLocks/>
            <a:stCxn id="40" idx="3"/>
          </p:cNvCxnSpPr>
          <p:nvPr/>
        </p:nvCxnSpPr>
        <p:spPr>
          <a:xfrm flipV="1">
            <a:off x="6096000" y="1546062"/>
            <a:ext cx="1527927" cy="1093975"/>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A2907D01-A5F5-6DC2-F405-356FEF571726}"/>
              </a:ext>
            </a:extLst>
          </p:cNvPr>
          <p:cNvCxnSpPr>
            <a:cxnSpLocks/>
            <a:stCxn id="40" idx="3"/>
            <a:endCxn id="79" idx="1"/>
          </p:cNvCxnSpPr>
          <p:nvPr/>
        </p:nvCxnSpPr>
        <p:spPr>
          <a:xfrm flipV="1">
            <a:off x="6096000" y="2297960"/>
            <a:ext cx="1564744" cy="342077"/>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A5CE4CFF-B77E-233E-1D82-BFAB339AA2ED}"/>
              </a:ext>
            </a:extLst>
          </p:cNvPr>
          <p:cNvCxnSpPr>
            <a:cxnSpLocks/>
            <a:stCxn id="40" idx="3"/>
          </p:cNvCxnSpPr>
          <p:nvPr/>
        </p:nvCxnSpPr>
        <p:spPr>
          <a:xfrm>
            <a:off x="6096000" y="2640037"/>
            <a:ext cx="1533425" cy="417077"/>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2C5A41D0-1515-E5A1-ED7A-E8735EA265DD}"/>
              </a:ext>
            </a:extLst>
          </p:cNvPr>
          <p:cNvCxnSpPr>
            <a:cxnSpLocks/>
            <a:stCxn id="40" idx="3"/>
          </p:cNvCxnSpPr>
          <p:nvPr/>
        </p:nvCxnSpPr>
        <p:spPr>
          <a:xfrm>
            <a:off x="6096000" y="2640037"/>
            <a:ext cx="1533425" cy="1172603"/>
          </a:xfrm>
          <a:prstGeom prst="curved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F8CB3339-D21F-8E24-8AAE-287EAB487851}"/>
              </a:ext>
            </a:extLst>
          </p:cNvPr>
          <p:cNvCxnSpPr>
            <a:cxnSpLocks/>
            <a:endCxn id="43" idx="1"/>
          </p:cNvCxnSpPr>
          <p:nvPr/>
        </p:nvCxnSpPr>
        <p:spPr>
          <a:xfrm>
            <a:off x="8291483" y="1533362"/>
            <a:ext cx="2255894" cy="1120154"/>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BDA8DEB4-6574-33EE-7A37-4DEE68CC1B6C}"/>
              </a:ext>
            </a:extLst>
          </p:cNvPr>
          <p:cNvCxnSpPr>
            <a:cxnSpLocks/>
            <a:endCxn id="43" idx="1"/>
          </p:cNvCxnSpPr>
          <p:nvPr/>
        </p:nvCxnSpPr>
        <p:spPr>
          <a:xfrm>
            <a:off x="8287043" y="2288888"/>
            <a:ext cx="2260334" cy="364628"/>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14E9E9B1-E7E3-C315-29B8-627C04071C4A}"/>
              </a:ext>
            </a:extLst>
          </p:cNvPr>
          <p:cNvCxnSpPr>
            <a:cxnSpLocks/>
            <a:endCxn id="43" idx="1"/>
          </p:cNvCxnSpPr>
          <p:nvPr/>
        </p:nvCxnSpPr>
        <p:spPr>
          <a:xfrm flipV="1">
            <a:off x="8296981" y="2653516"/>
            <a:ext cx="2250396" cy="390898"/>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F1D7D641-12EC-3BD9-D6ED-C02E3F0ABA23}"/>
              </a:ext>
            </a:extLst>
          </p:cNvPr>
          <p:cNvCxnSpPr>
            <a:cxnSpLocks/>
            <a:endCxn id="43" idx="1"/>
          </p:cNvCxnSpPr>
          <p:nvPr/>
        </p:nvCxnSpPr>
        <p:spPr>
          <a:xfrm flipV="1">
            <a:off x="8296981" y="2653516"/>
            <a:ext cx="2250396" cy="1146424"/>
          </a:xfrm>
          <a:prstGeom prst="curvedConnector3">
            <a:avLst>
              <a:gd name="adj1" fmla="val 50000"/>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9CA9E346-EB24-5CD4-F577-277AFA9D0554}"/>
              </a:ext>
            </a:extLst>
          </p:cNvPr>
          <p:cNvSpPr txBox="1"/>
          <p:nvPr/>
        </p:nvSpPr>
        <p:spPr>
          <a:xfrm>
            <a:off x="7658534" y="1323191"/>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1</a:t>
            </a:r>
          </a:p>
        </p:txBody>
      </p:sp>
      <p:sp>
        <p:nvSpPr>
          <p:cNvPr id="79" name="TextBox 78">
            <a:extLst>
              <a:ext uri="{FF2B5EF4-FFF2-40B4-BE49-F238E27FC236}">
                <a16:creationId xmlns:a16="http://schemas.microsoft.com/office/drawing/2014/main" id="{2D04E79F-86B1-EE40-3D40-9FAD7F99DB7C}"/>
              </a:ext>
            </a:extLst>
          </p:cNvPr>
          <p:cNvSpPr txBox="1"/>
          <p:nvPr/>
        </p:nvSpPr>
        <p:spPr>
          <a:xfrm>
            <a:off x="7660744" y="2113294"/>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2</a:t>
            </a:r>
          </a:p>
        </p:txBody>
      </p:sp>
      <p:sp>
        <p:nvSpPr>
          <p:cNvPr id="80" name="TextBox 79">
            <a:extLst>
              <a:ext uri="{FF2B5EF4-FFF2-40B4-BE49-F238E27FC236}">
                <a16:creationId xmlns:a16="http://schemas.microsoft.com/office/drawing/2014/main" id="{0848059C-8D82-724C-E173-44472D3E4CCD}"/>
              </a:ext>
            </a:extLst>
          </p:cNvPr>
          <p:cNvSpPr txBox="1"/>
          <p:nvPr/>
        </p:nvSpPr>
        <p:spPr>
          <a:xfrm>
            <a:off x="7632909" y="2832553"/>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3</a:t>
            </a:r>
          </a:p>
        </p:txBody>
      </p:sp>
      <p:sp>
        <p:nvSpPr>
          <p:cNvPr id="81" name="TextBox 80">
            <a:extLst>
              <a:ext uri="{FF2B5EF4-FFF2-40B4-BE49-F238E27FC236}">
                <a16:creationId xmlns:a16="http://schemas.microsoft.com/office/drawing/2014/main" id="{6243B695-E392-D9CE-C583-766B6A1F76F8}"/>
              </a:ext>
            </a:extLst>
          </p:cNvPr>
          <p:cNvSpPr txBox="1"/>
          <p:nvPr/>
        </p:nvSpPr>
        <p:spPr>
          <a:xfrm>
            <a:off x="7658534" y="3623124"/>
            <a:ext cx="679994" cy="369332"/>
          </a:xfrm>
          <a:prstGeom prst="rect">
            <a:avLst/>
          </a:prstGeom>
          <a:noFill/>
        </p:spPr>
        <p:txBody>
          <a:bodyPr wrap="none" rtlCol="0">
            <a:spAutoFit/>
          </a:bodyPr>
          <a:lstStyle/>
          <a:p>
            <a:r>
              <a:rPr lang="en-US">
                <a:solidFill>
                  <a:schemeClr val="accent1">
                    <a:lumMod val="50000"/>
                  </a:schemeClr>
                </a:solidFill>
              </a:rPr>
              <a:t>Path</a:t>
            </a:r>
            <a:r>
              <a:rPr lang="en-US" baseline="-25000">
                <a:solidFill>
                  <a:schemeClr val="accent1">
                    <a:lumMod val="50000"/>
                  </a:schemeClr>
                </a:solidFill>
              </a:rPr>
              <a:t>4</a:t>
            </a:r>
          </a:p>
        </p:txBody>
      </p:sp>
      <p:sp>
        <p:nvSpPr>
          <p:cNvPr id="7" name="Rectangle: Rounded Corners 6">
            <a:extLst>
              <a:ext uri="{FF2B5EF4-FFF2-40B4-BE49-F238E27FC236}">
                <a16:creationId xmlns:a16="http://schemas.microsoft.com/office/drawing/2014/main" id="{FDC59348-68B9-A161-F8CF-3175706F0FA8}"/>
              </a:ext>
            </a:extLst>
          </p:cNvPr>
          <p:cNvSpPr/>
          <p:nvPr/>
        </p:nvSpPr>
        <p:spPr>
          <a:xfrm>
            <a:off x="209346" y="2301741"/>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Losses are recovered through erasure coding</a:t>
            </a:r>
            <a:endParaRPr lang="en-CH">
              <a:solidFill>
                <a:schemeClr val="tx1"/>
              </a:solidFill>
            </a:endParaRPr>
          </a:p>
        </p:txBody>
      </p:sp>
      <p:sp>
        <p:nvSpPr>
          <p:cNvPr id="15" name="Rectangle: Rounded Corners 14">
            <a:extLst>
              <a:ext uri="{FF2B5EF4-FFF2-40B4-BE49-F238E27FC236}">
                <a16:creationId xmlns:a16="http://schemas.microsoft.com/office/drawing/2014/main" id="{644BD58B-ED59-B140-CA55-59D3F212FE5D}"/>
              </a:ext>
            </a:extLst>
          </p:cNvPr>
          <p:cNvSpPr/>
          <p:nvPr/>
        </p:nvSpPr>
        <p:spPr>
          <a:xfrm>
            <a:off x="5146139" y="4067280"/>
            <a:ext cx="1021869" cy="839336"/>
          </a:xfrm>
          <a:prstGeom prst="roundRect">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solidFill>
                <a:schemeClr val="accent1">
                  <a:lumMod val="50000"/>
                </a:schemeClr>
              </a:solidFill>
            </a:endParaRPr>
          </a:p>
          <a:p>
            <a:pPr algn="ctr"/>
            <a:r>
              <a:rPr lang="en-US">
                <a:solidFill>
                  <a:schemeClr val="accent1">
                    <a:lumMod val="50000"/>
                  </a:schemeClr>
                </a:solidFill>
              </a:rPr>
              <a:t>Block</a:t>
            </a:r>
          </a:p>
        </p:txBody>
      </p:sp>
      <p:sp>
        <p:nvSpPr>
          <p:cNvPr id="16" name="Rectangle: Rounded Corners 15">
            <a:extLst>
              <a:ext uri="{FF2B5EF4-FFF2-40B4-BE49-F238E27FC236}">
                <a16:creationId xmlns:a16="http://schemas.microsoft.com/office/drawing/2014/main" id="{1B9471B1-104C-A09A-0107-75206AB94C18}"/>
              </a:ext>
            </a:extLst>
          </p:cNvPr>
          <p:cNvSpPr/>
          <p:nvPr/>
        </p:nvSpPr>
        <p:spPr>
          <a:xfrm rot="5400000">
            <a:off x="5137038" y="4291464"/>
            <a:ext cx="430284" cy="137960"/>
          </a:xfrm>
          <a:prstGeom prst="roundRect">
            <a:avLst/>
          </a:prstGeom>
          <a:solidFill>
            <a:srgbClr val="A6CAEC"/>
          </a:solidFill>
          <a:ln>
            <a:solidFill>
              <a:srgbClr val="A6C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4CA8F96D-75C8-DF56-3662-7C1481EFE612}"/>
              </a:ext>
            </a:extLst>
          </p:cNvPr>
          <p:cNvSpPr/>
          <p:nvPr/>
        </p:nvSpPr>
        <p:spPr>
          <a:xfrm rot="5400000">
            <a:off x="5335573" y="4285913"/>
            <a:ext cx="430284" cy="137960"/>
          </a:xfrm>
          <a:prstGeom prst="roundRect">
            <a:avLst/>
          </a:prstGeom>
          <a:solidFill>
            <a:srgbClr val="A6CAEC"/>
          </a:solidFill>
          <a:ln>
            <a:solidFill>
              <a:srgbClr val="A6C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50D27C6-1B9D-72D3-D619-7EA28C5BE0E5}"/>
              </a:ext>
            </a:extLst>
          </p:cNvPr>
          <p:cNvSpPr/>
          <p:nvPr/>
        </p:nvSpPr>
        <p:spPr>
          <a:xfrm rot="5400000">
            <a:off x="5534108" y="4285913"/>
            <a:ext cx="430284" cy="137960"/>
          </a:xfrm>
          <a:prstGeom prst="roundRect">
            <a:avLst/>
          </a:prstGeom>
          <a:solidFill>
            <a:srgbClr val="A6CAEC"/>
          </a:solidFill>
          <a:ln>
            <a:solidFill>
              <a:srgbClr val="A6C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A2C3638-C0CE-AC7C-71F8-73A112FC75A5}"/>
              </a:ext>
            </a:extLst>
          </p:cNvPr>
          <p:cNvSpPr txBox="1"/>
          <p:nvPr/>
        </p:nvSpPr>
        <p:spPr>
          <a:xfrm>
            <a:off x="6228583" y="4409772"/>
            <a:ext cx="736099" cy="584775"/>
          </a:xfrm>
          <a:prstGeom prst="rect">
            <a:avLst/>
          </a:prstGeom>
          <a:noFill/>
        </p:spPr>
        <p:txBody>
          <a:bodyPr wrap="none" rtlCol="0">
            <a:spAutoFit/>
          </a:bodyPr>
          <a:lstStyle/>
          <a:p>
            <a:pPr algn="ctr"/>
            <a:r>
              <a:rPr lang="en-US" sz="1600">
                <a:solidFill>
                  <a:srgbClr val="0070C0"/>
                </a:solidFill>
              </a:rPr>
              <a:t>Parity</a:t>
            </a:r>
          </a:p>
          <a:p>
            <a:pPr algn="ctr"/>
            <a:r>
              <a:rPr lang="en-US" sz="1600">
                <a:solidFill>
                  <a:srgbClr val="0070C0"/>
                </a:solidFill>
              </a:rPr>
              <a:t>Packet</a:t>
            </a:r>
          </a:p>
        </p:txBody>
      </p:sp>
      <p:sp>
        <p:nvSpPr>
          <p:cNvPr id="20" name="TextBox 19">
            <a:extLst>
              <a:ext uri="{FF2B5EF4-FFF2-40B4-BE49-F238E27FC236}">
                <a16:creationId xmlns:a16="http://schemas.microsoft.com/office/drawing/2014/main" id="{1DCC54DB-0E32-58A7-34E1-84DEFD2F6597}"/>
              </a:ext>
            </a:extLst>
          </p:cNvPr>
          <p:cNvSpPr txBox="1"/>
          <p:nvPr/>
        </p:nvSpPr>
        <p:spPr>
          <a:xfrm>
            <a:off x="4703577" y="4902854"/>
            <a:ext cx="1906996" cy="338554"/>
          </a:xfrm>
          <a:prstGeom prst="rect">
            <a:avLst/>
          </a:prstGeom>
          <a:noFill/>
        </p:spPr>
        <p:txBody>
          <a:bodyPr wrap="none" rtlCol="0">
            <a:spAutoFit/>
          </a:bodyPr>
          <a:lstStyle/>
          <a:p>
            <a:pPr algn="ctr"/>
            <a:r>
              <a:rPr lang="en-US" sz="1600">
                <a:solidFill>
                  <a:srgbClr val="A6CAEC"/>
                </a:solidFill>
              </a:rPr>
              <a:t>3</a:t>
            </a:r>
            <a:r>
              <a:rPr lang="en-US" sz="1600"/>
              <a:t>,</a:t>
            </a:r>
            <a:r>
              <a:rPr lang="en-US" sz="1600">
                <a:solidFill>
                  <a:srgbClr val="0070C0"/>
                </a:solidFill>
              </a:rPr>
              <a:t>1</a:t>
            </a:r>
            <a:r>
              <a:rPr lang="en-US" sz="1600"/>
              <a:t> EC Configuration</a:t>
            </a:r>
          </a:p>
        </p:txBody>
      </p:sp>
      <p:sp>
        <p:nvSpPr>
          <p:cNvPr id="21" name="Rectangle: Rounded Corners 20">
            <a:extLst>
              <a:ext uri="{FF2B5EF4-FFF2-40B4-BE49-F238E27FC236}">
                <a16:creationId xmlns:a16="http://schemas.microsoft.com/office/drawing/2014/main" id="{786267FC-B7F7-150E-0EEA-C4BDEC9FB9C2}"/>
              </a:ext>
            </a:extLst>
          </p:cNvPr>
          <p:cNvSpPr/>
          <p:nvPr/>
        </p:nvSpPr>
        <p:spPr>
          <a:xfrm rot="5400000">
            <a:off x="5732643" y="4285913"/>
            <a:ext cx="430284" cy="13796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97500D2-396B-75E4-B2CE-A107B902C793}"/>
              </a:ext>
            </a:extLst>
          </p:cNvPr>
          <p:cNvSpPr txBox="1"/>
          <p:nvPr/>
        </p:nvSpPr>
        <p:spPr>
          <a:xfrm>
            <a:off x="4386883" y="3769280"/>
            <a:ext cx="807336" cy="584775"/>
          </a:xfrm>
          <a:prstGeom prst="rect">
            <a:avLst/>
          </a:prstGeom>
          <a:noFill/>
        </p:spPr>
        <p:txBody>
          <a:bodyPr wrap="none" rtlCol="0">
            <a:spAutoFit/>
          </a:bodyPr>
          <a:lstStyle/>
          <a:p>
            <a:pPr algn="ctr"/>
            <a:r>
              <a:rPr lang="en-US" sz="1600">
                <a:solidFill>
                  <a:srgbClr val="A6CAEC"/>
                </a:solidFill>
              </a:rPr>
              <a:t>Data </a:t>
            </a:r>
          </a:p>
          <a:p>
            <a:pPr algn="ctr"/>
            <a:r>
              <a:rPr lang="en-US" sz="1600">
                <a:solidFill>
                  <a:srgbClr val="A6CAEC"/>
                </a:solidFill>
              </a:rPr>
              <a:t>Packets</a:t>
            </a:r>
          </a:p>
        </p:txBody>
      </p:sp>
      <p:sp>
        <p:nvSpPr>
          <p:cNvPr id="32" name="Multiplication Sign 31">
            <a:extLst>
              <a:ext uri="{FF2B5EF4-FFF2-40B4-BE49-F238E27FC236}">
                <a16:creationId xmlns:a16="http://schemas.microsoft.com/office/drawing/2014/main" id="{B9637050-8A20-4107-F2E0-E7191DC8789B}"/>
              </a:ext>
            </a:extLst>
          </p:cNvPr>
          <p:cNvSpPr/>
          <p:nvPr/>
        </p:nvSpPr>
        <p:spPr>
          <a:xfrm>
            <a:off x="10992544" y="4200075"/>
            <a:ext cx="332264" cy="237037"/>
          </a:xfrm>
          <a:prstGeom prst="mathMultiply">
            <a:avLst/>
          </a:prstGeom>
          <a:solidFill>
            <a:schemeClr val="accent4"/>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8" name="Rectangle: Rounded Corners 7">
            <a:extLst>
              <a:ext uri="{FF2B5EF4-FFF2-40B4-BE49-F238E27FC236}">
                <a16:creationId xmlns:a16="http://schemas.microsoft.com/office/drawing/2014/main" id="{FE785558-A21E-3F01-0702-E88DDB79E33F}"/>
              </a:ext>
            </a:extLst>
          </p:cNvPr>
          <p:cNvSpPr/>
          <p:nvPr/>
        </p:nvSpPr>
        <p:spPr>
          <a:xfrm>
            <a:off x="210887" y="3236727"/>
            <a:ext cx="3803854" cy="684076"/>
          </a:xfrm>
          <a:prstGeom prst="roundRect">
            <a:avLst/>
          </a:prstGeom>
          <a:solidFill>
            <a:srgbClr val="A6CAE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Erasure coding helps recovery from drops but not from failures</a:t>
            </a:r>
            <a:endParaRPr lang="en-CH">
              <a:solidFill>
                <a:schemeClr val="tx1"/>
              </a:solidFill>
            </a:endParaRPr>
          </a:p>
        </p:txBody>
      </p:sp>
      <p:sp>
        <p:nvSpPr>
          <p:cNvPr id="9" name="Arrow: Down 8">
            <a:extLst>
              <a:ext uri="{FF2B5EF4-FFF2-40B4-BE49-F238E27FC236}">
                <a16:creationId xmlns:a16="http://schemas.microsoft.com/office/drawing/2014/main" id="{62707F07-008A-24B4-E064-8B705C035738}"/>
              </a:ext>
            </a:extLst>
          </p:cNvPr>
          <p:cNvSpPr/>
          <p:nvPr/>
        </p:nvSpPr>
        <p:spPr>
          <a:xfrm>
            <a:off x="2012262" y="3920968"/>
            <a:ext cx="198022" cy="197869"/>
          </a:xfrm>
          <a:prstGeom prst="downArrow">
            <a:avLst/>
          </a:prstGeom>
          <a:solidFill>
            <a:srgbClr val="A6CAE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0" name="Rectangle: Rounded Corners 9">
            <a:extLst>
              <a:ext uri="{FF2B5EF4-FFF2-40B4-BE49-F238E27FC236}">
                <a16:creationId xmlns:a16="http://schemas.microsoft.com/office/drawing/2014/main" id="{373EAD51-47E9-31C6-B42F-FA1CCE9F94AB}"/>
              </a:ext>
            </a:extLst>
          </p:cNvPr>
          <p:cNvSpPr/>
          <p:nvPr/>
        </p:nvSpPr>
        <p:spPr>
          <a:xfrm>
            <a:off x="210887" y="4168171"/>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Adaptive load balancing to utilize multipathing</a:t>
            </a:r>
            <a:endParaRPr lang="en-CH">
              <a:solidFill>
                <a:schemeClr val="tx1"/>
              </a:solidFill>
            </a:endParaRPr>
          </a:p>
        </p:txBody>
      </p:sp>
      <p:sp>
        <p:nvSpPr>
          <p:cNvPr id="12" name="Rectangle: Rounded Corners 11">
            <a:extLst>
              <a:ext uri="{FF2B5EF4-FFF2-40B4-BE49-F238E27FC236}">
                <a16:creationId xmlns:a16="http://schemas.microsoft.com/office/drawing/2014/main" id="{07898962-B793-09E6-FBD0-EE2904B298DB}"/>
              </a:ext>
            </a:extLst>
          </p:cNvPr>
          <p:cNvSpPr/>
          <p:nvPr/>
        </p:nvSpPr>
        <p:spPr>
          <a:xfrm>
            <a:off x="209346" y="5000133"/>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Tightly integrate LB with EC to ensure resiliency even with failures</a:t>
            </a:r>
            <a:endParaRPr lang="en-CH">
              <a:solidFill>
                <a:schemeClr val="tx1"/>
              </a:solidFill>
            </a:endParaRPr>
          </a:p>
        </p:txBody>
      </p:sp>
      <p:sp>
        <p:nvSpPr>
          <p:cNvPr id="13" name="Rectangle: Rounded Corners 12">
            <a:extLst>
              <a:ext uri="{FF2B5EF4-FFF2-40B4-BE49-F238E27FC236}">
                <a16:creationId xmlns:a16="http://schemas.microsoft.com/office/drawing/2014/main" id="{A30AC4C0-35E4-F5B4-1EF3-DC9A0FB0AB6E}"/>
              </a:ext>
            </a:extLst>
          </p:cNvPr>
          <p:cNvSpPr/>
          <p:nvPr/>
        </p:nvSpPr>
        <p:spPr>
          <a:xfrm>
            <a:off x="6674272" y="5241408"/>
            <a:ext cx="2252027" cy="1426357"/>
          </a:xfrm>
          <a:prstGeom prst="roundRect">
            <a:avLst/>
          </a:prstGeom>
          <a:solidFill>
            <a:srgbClr val="F1F1FC"/>
          </a:solidFill>
          <a:ln>
            <a:solidFill>
              <a:srgbClr val="A6CAEC"/>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The block is reconstructed even with a link failure thanks to multipathing</a:t>
            </a:r>
            <a:endParaRPr lang="en-CH">
              <a:solidFill>
                <a:schemeClr val="tx1"/>
              </a:solidFill>
            </a:endParaRPr>
          </a:p>
        </p:txBody>
      </p:sp>
      <p:sp>
        <p:nvSpPr>
          <p:cNvPr id="14" name="Rectangle: Rounded Corners 13">
            <a:extLst>
              <a:ext uri="{FF2B5EF4-FFF2-40B4-BE49-F238E27FC236}">
                <a16:creationId xmlns:a16="http://schemas.microsoft.com/office/drawing/2014/main" id="{296D3C6C-7089-0A69-8D6B-AA4428DA226C}"/>
              </a:ext>
            </a:extLst>
          </p:cNvPr>
          <p:cNvSpPr/>
          <p:nvPr/>
        </p:nvSpPr>
        <p:spPr>
          <a:xfrm>
            <a:off x="9092381" y="5228711"/>
            <a:ext cx="2252027" cy="1426357"/>
          </a:xfrm>
          <a:prstGeom prst="roundRect">
            <a:avLst/>
          </a:prstGeom>
          <a:solidFill>
            <a:srgbClr val="F1F1FC"/>
          </a:solidFill>
          <a:ln>
            <a:solidFill>
              <a:srgbClr val="A6CAEC"/>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err="1">
                <a:solidFill>
                  <a:schemeClr val="tx1"/>
                </a:solidFill>
              </a:rPr>
              <a:t>UnoRC</a:t>
            </a:r>
            <a:r>
              <a:rPr lang="en-US">
                <a:solidFill>
                  <a:schemeClr val="tx1"/>
                </a:solidFill>
              </a:rPr>
              <a:t> quickly learn to avoid the failing path by looking at when it last was active</a:t>
            </a:r>
            <a:endParaRPr lang="en-CH">
              <a:solidFill>
                <a:schemeClr val="tx1"/>
              </a:solidFill>
            </a:endParaRPr>
          </a:p>
        </p:txBody>
      </p:sp>
      <p:sp>
        <p:nvSpPr>
          <p:cNvPr id="25" name="TextBox 24">
            <a:extLst>
              <a:ext uri="{FF2B5EF4-FFF2-40B4-BE49-F238E27FC236}">
                <a16:creationId xmlns:a16="http://schemas.microsoft.com/office/drawing/2014/main" id="{E5A43EC1-4C14-71B3-4CC5-D7822F8DDEE1}"/>
              </a:ext>
            </a:extLst>
          </p:cNvPr>
          <p:cNvSpPr txBox="1"/>
          <p:nvPr/>
        </p:nvSpPr>
        <p:spPr>
          <a:xfrm>
            <a:off x="8207173" y="3017630"/>
            <a:ext cx="743922" cy="584775"/>
          </a:xfrm>
          <a:prstGeom prst="rect">
            <a:avLst/>
          </a:prstGeom>
          <a:noFill/>
        </p:spPr>
        <p:txBody>
          <a:bodyPr wrap="none" rtlCol="0">
            <a:spAutoFit/>
          </a:bodyPr>
          <a:lstStyle/>
          <a:p>
            <a:pPr algn="ctr"/>
            <a:r>
              <a:rPr lang="en-US" sz="1600">
                <a:solidFill>
                  <a:srgbClr val="C00000"/>
                </a:solidFill>
              </a:rPr>
              <a:t>Link</a:t>
            </a:r>
          </a:p>
          <a:p>
            <a:pPr algn="ctr"/>
            <a:r>
              <a:rPr lang="en-US" sz="1600">
                <a:solidFill>
                  <a:srgbClr val="C00000"/>
                </a:solidFill>
              </a:rPr>
              <a:t>Failure</a:t>
            </a:r>
          </a:p>
        </p:txBody>
      </p:sp>
    </p:spTree>
    <p:extLst>
      <p:ext uri="{BB962C8B-B14F-4D97-AF65-F5344CB8AC3E}">
        <p14:creationId xmlns:p14="http://schemas.microsoft.com/office/powerpoint/2010/main" val="771224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2"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2.29167E-6 1.85185E-6 L 0.02253 -0.11991 C 0.02136 -0.15903 0.02018 -0.19815 0.01901 -0.2375 C 0.07526 -0.25556 0.15703 -0.39259 0.21328 -0.41019 " pathEditMode="relative" rAng="0" ptsTypes="AAAA">
                                      <p:cBhvr>
                                        <p:cTn id="35" dur="1000" fill="hold"/>
                                        <p:tgtEl>
                                          <p:spTgt spid="16"/>
                                        </p:tgtEl>
                                        <p:attrNameLst>
                                          <p:attrName>ppt_x</p:attrName>
                                          <p:attrName>ppt_y</p:attrName>
                                        </p:attrNameLst>
                                      </p:cBhvr>
                                      <p:rCtr x="10664" y="-20509"/>
                                    </p:animMotion>
                                  </p:childTnLst>
                                </p:cTn>
                              </p:par>
                            </p:childTnLst>
                          </p:cTn>
                        </p:par>
                        <p:par>
                          <p:cTn id="36" fill="hold">
                            <p:stCondLst>
                              <p:cond delay="1000"/>
                            </p:stCondLst>
                            <p:childTnLst>
                              <p:par>
                                <p:cTn id="37" presetID="0" presetClass="path" presetSubtype="0" accel="50000" decel="50000" fill="hold" grpId="0" nodeType="afterEffect">
                                  <p:stCondLst>
                                    <p:cond delay="0"/>
                                  </p:stCondLst>
                                  <p:childTnLst>
                                    <p:animMotion origin="layout" path="M 1.66667E-6 -3.7037E-6 C 0.00247 -0.0375 0.00508 -0.075 0.00768 -0.1125 C 0.00716 -0.15324 0.00664 -0.19375 0.00612 -0.23449 C 0.06849 -0.25277 0.13346 -0.27916 0.19583 -0.29745 " pathEditMode="relative" rAng="0" ptsTypes="AAAA">
                                      <p:cBhvr>
                                        <p:cTn id="38" dur="1000" fill="hold"/>
                                        <p:tgtEl>
                                          <p:spTgt spid="17"/>
                                        </p:tgtEl>
                                        <p:attrNameLst>
                                          <p:attrName>ppt_x</p:attrName>
                                          <p:attrName>ppt_y</p:attrName>
                                        </p:attrNameLst>
                                      </p:cBhvr>
                                      <p:rCtr x="9792" y="-14884"/>
                                    </p:animMotion>
                                  </p:childTnLst>
                                </p:cTn>
                              </p:par>
                            </p:childTnLst>
                          </p:cTn>
                        </p:par>
                        <p:par>
                          <p:cTn id="39" fill="hold">
                            <p:stCondLst>
                              <p:cond delay="2000"/>
                            </p:stCondLst>
                            <p:childTnLst>
                              <p:par>
                                <p:cTn id="40" presetID="0" presetClass="path" presetSubtype="0" accel="50000" decel="50000" fill="hold" grpId="0" nodeType="afterEffect">
                                  <p:stCondLst>
                                    <p:cond delay="0"/>
                                  </p:stCondLst>
                                  <p:childTnLst>
                                    <p:animMotion origin="layout" path="M 0.00209 -0.00578 C -4.375E-6 -0.03842 -0.00208 -0.07083 -0.00429 -0.10324 C -0.0052 -0.14861 -0.00599 -0.19375 -0.0069 -0.23889 C 0.05795 -0.25694 0.11732 -0.1662 0.1823 -0.18426 " pathEditMode="relative" rAng="0" ptsTypes="AAAA">
                                      <p:cBhvr>
                                        <p:cTn id="41" dur="1000" fill="hold"/>
                                        <p:tgtEl>
                                          <p:spTgt spid="18"/>
                                        </p:tgtEl>
                                        <p:attrNameLst>
                                          <p:attrName>ppt_x</p:attrName>
                                          <p:attrName>ppt_y</p:attrName>
                                        </p:attrNameLst>
                                      </p:cBhvr>
                                      <p:rCtr x="8555" y="-11782"/>
                                    </p:animMotion>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3500"/>
                            </p:stCondLst>
                            <p:childTnLst>
                              <p:par>
                                <p:cTn id="47" presetID="7" presetClass="emph" presetSubtype="2" fill="hold" nodeType="afterEffect">
                                  <p:stCondLst>
                                    <p:cond delay="0"/>
                                  </p:stCondLst>
                                  <p:childTnLst>
                                    <p:animClr clrSpc="rgb" dir="cw">
                                      <p:cBhvr>
                                        <p:cTn id="48" dur="1000" fill="hold"/>
                                        <p:tgtEl>
                                          <p:spTgt spid="48"/>
                                        </p:tgtEl>
                                        <p:attrNameLst>
                                          <p:attrName>stroke.color</p:attrName>
                                        </p:attrNameLst>
                                      </p:cBhvr>
                                      <p:to>
                                        <a:srgbClr val="C00000"/>
                                      </p:to>
                                    </p:animClr>
                                    <p:set>
                                      <p:cBhvr>
                                        <p:cTn id="49" dur="1000" fill="hold"/>
                                        <p:tgtEl>
                                          <p:spTgt spid="48"/>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1000" fill="hold"/>
                                        <p:tgtEl>
                                          <p:spTgt spid="52"/>
                                        </p:tgtEl>
                                        <p:attrNameLst>
                                          <p:attrName>stroke.color</p:attrName>
                                        </p:attrNameLst>
                                      </p:cBhvr>
                                      <p:to>
                                        <a:srgbClr val="C00000"/>
                                      </p:to>
                                    </p:animClr>
                                    <p:set>
                                      <p:cBhvr>
                                        <p:cTn id="52" dur="1000" fill="hold"/>
                                        <p:tgtEl>
                                          <p:spTgt spid="52"/>
                                        </p:tgtEl>
                                        <p:attrNameLst>
                                          <p:attrName>stroke.on</p:attrName>
                                        </p:attrNameLst>
                                      </p:cBhvr>
                                      <p:to>
                                        <p:strVal val="true"/>
                                      </p:to>
                                    </p:set>
                                  </p:childTnLst>
                                </p:cTn>
                              </p:par>
                            </p:childTnLst>
                          </p:cTn>
                        </p:par>
                        <p:par>
                          <p:cTn id="53" fill="hold">
                            <p:stCondLst>
                              <p:cond delay="4500"/>
                            </p:stCondLst>
                            <p:childTnLst>
                              <p:par>
                                <p:cTn id="54" presetID="14" presetClass="exit" presetSubtype="10" fill="hold" grpId="1" nodeType="afterEffect">
                                  <p:stCondLst>
                                    <p:cond delay="500"/>
                                  </p:stCondLst>
                                  <p:childTnLst>
                                    <p:animEffect transition="out" filter="randombar(horizontal)">
                                      <p:cBhvr>
                                        <p:cTn id="55" dur="1500"/>
                                        <p:tgtEl>
                                          <p:spTgt spid="18"/>
                                        </p:tgtEl>
                                      </p:cBhvr>
                                    </p:animEffect>
                                    <p:set>
                                      <p:cBhvr>
                                        <p:cTn id="56" dur="1" fill="hold">
                                          <p:stCondLst>
                                            <p:cond delay="1499"/>
                                          </p:stCondLst>
                                        </p:cTn>
                                        <p:tgtEl>
                                          <p:spTgt spid="18"/>
                                        </p:tgtEl>
                                        <p:attrNameLst>
                                          <p:attrName>style.visibility</p:attrName>
                                        </p:attrNameLst>
                                      </p:cBhvr>
                                      <p:to>
                                        <p:strVal val="hidden"/>
                                      </p:to>
                                    </p:set>
                                  </p:childTnLst>
                                </p:cTn>
                              </p:par>
                              <p:par>
                                <p:cTn id="57" presetID="0" presetClass="path" presetSubtype="0" accel="50000" decel="50000" fill="hold" grpId="0" nodeType="withEffect">
                                  <p:stCondLst>
                                    <p:cond delay="0"/>
                                  </p:stCondLst>
                                  <p:childTnLst>
                                    <p:animMotion origin="layout" path="M -0.00013 -3.7037E-6 L -0.02695 -0.10069 C -0.02695 -0.14351 -0.02669 -0.18611 -0.02656 -0.2287 C 0.04258 -0.24629 0.09492 -0.05648 0.16432 -0.07407 " pathEditMode="relative" rAng="0" ptsTypes="AAAA">
                                      <p:cBhvr>
                                        <p:cTn id="58" dur="1000" fill="hold"/>
                                        <p:tgtEl>
                                          <p:spTgt spid="21"/>
                                        </p:tgtEl>
                                        <p:attrNameLst>
                                          <p:attrName>ppt_x</p:attrName>
                                          <p:attrName>ppt_y</p:attrName>
                                        </p:attrNameLst>
                                      </p:cBhvr>
                                      <p:rCtr x="6875" y="-11481"/>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1" nodeType="clickEffect">
                                  <p:stCondLst>
                                    <p:cond delay="0"/>
                                  </p:stCondLst>
                                  <p:childTnLst>
                                    <p:animMotion origin="layout" path="M 0.19674 -0.29745 L 0.43164 -0.22129 C 0.43086 -0.19051 0.42995 -0.15972 0.42917 -0.12893 C 0.42617 -0.0875 0.42278 -0.04606 0.41953 -0.00416 " pathEditMode="relative" rAng="0" ptsTypes="AAAA">
                                      <p:cBhvr>
                                        <p:cTn id="62" dur="1000" fill="hold"/>
                                        <p:tgtEl>
                                          <p:spTgt spid="17"/>
                                        </p:tgtEl>
                                        <p:attrNameLst>
                                          <p:attrName>ppt_x</p:attrName>
                                          <p:attrName>ppt_y</p:attrName>
                                        </p:attrNameLst>
                                      </p:cBhvr>
                                      <p:rCtr x="11745" y="14653"/>
                                    </p:animMotion>
                                  </p:childTnLst>
                                </p:cTn>
                              </p:par>
                              <p:par>
                                <p:cTn id="63" presetID="0" presetClass="path" presetSubtype="0" accel="50000" decel="50000" fill="hold" grpId="1" nodeType="withEffect">
                                  <p:stCondLst>
                                    <p:cond delay="0"/>
                                  </p:stCondLst>
                                  <p:childTnLst>
                                    <p:animMotion origin="layout" path="M 0.22904 -0.40671 L 0.48633 -0.22361 L 0.48295 -0.12292 L 0.45404 -0.0044 " pathEditMode="relative" rAng="0" ptsTypes="AAAA">
                                      <p:cBhvr>
                                        <p:cTn id="64" dur="1000" fill="hold"/>
                                        <p:tgtEl>
                                          <p:spTgt spid="16"/>
                                        </p:tgtEl>
                                        <p:attrNameLst>
                                          <p:attrName>ppt_x</p:attrName>
                                          <p:attrName>ppt_y</p:attrName>
                                        </p:attrNameLst>
                                      </p:cBhvr>
                                      <p:rCtr x="12865" y="20116"/>
                                    </p:animMotion>
                                  </p:childTnLst>
                                </p:cTn>
                              </p:par>
                              <p:par>
                                <p:cTn id="65" presetID="0" presetClass="path" presetSubtype="0" accel="50000" decel="50000" fill="hold" grpId="1" nodeType="withEffect">
                                  <p:stCondLst>
                                    <p:cond delay="0"/>
                                  </p:stCondLst>
                                  <p:childTnLst>
                                    <p:animMotion origin="layout" path="M 0.16432 -0.0662 L 0.43268 -0.2125 C 0.43294 -0.17824 0.43333 -0.14398 0.43372 -0.10949 C 0.43698 -0.0743 0.4401 -0.03912 0.44349 -0.0037 " pathEditMode="relative" rAng="0" ptsTypes="AAAA">
                                      <p:cBhvr>
                                        <p:cTn id="66" dur="1000" fill="hold"/>
                                        <p:tgtEl>
                                          <p:spTgt spid="21"/>
                                        </p:tgtEl>
                                        <p:attrNameLst>
                                          <p:attrName>ppt_x</p:attrName>
                                          <p:attrName>ppt_y</p:attrName>
                                        </p:attrNameLst>
                                      </p:cBhvr>
                                      <p:rCtr x="13958" y="-4190"/>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 presetClass="emph" presetSubtype="2" fill="hold" nodeType="withEffect">
                                  <p:stCondLst>
                                    <p:cond delay="0"/>
                                  </p:stCondLst>
                                  <p:childTnLst>
                                    <p:animClr clrSpc="rgb" dir="cw">
                                      <p:cBhvr>
                                        <p:cTn id="83" dur="500" fill="hold"/>
                                        <p:tgtEl>
                                          <p:spTgt spid="11"/>
                                        </p:tgtEl>
                                        <p:attrNameLst>
                                          <p:attrName>fillcolor</p:attrName>
                                        </p:attrNameLst>
                                      </p:cBhvr>
                                      <p:to>
                                        <a:srgbClr val="A8D08D"/>
                                      </p:to>
                                    </p:animClr>
                                    <p:set>
                                      <p:cBhvr>
                                        <p:cTn id="84" dur="500" fill="hold"/>
                                        <p:tgtEl>
                                          <p:spTgt spid="11"/>
                                        </p:tgtEl>
                                        <p:attrNameLst>
                                          <p:attrName>fill.type</p:attrName>
                                        </p:attrNameLst>
                                      </p:cBhvr>
                                      <p:to>
                                        <p:strVal val="solid"/>
                                      </p:to>
                                    </p:set>
                                    <p:set>
                                      <p:cBhvr>
                                        <p:cTn id="85" dur="500" fill="hold"/>
                                        <p:tgtEl>
                                          <p:spTgt spid="11"/>
                                        </p:tgtEl>
                                        <p:attrNameLst>
                                          <p:attrName>fill.on</p:attrName>
                                        </p:attrNameLst>
                                      </p:cBhvr>
                                      <p:to>
                                        <p:strVal val="true"/>
                                      </p:to>
                                    </p:se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childTnLst>
                          </p:cTn>
                        </p:par>
                        <p:par>
                          <p:cTn id="93" fill="hold">
                            <p:stCondLst>
                              <p:cond delay="1000"/>
                            </p:stCondLst>
                            <p:childTnLst>
                              <p:par>
                                <p:cTn id="94" presetID="1" presetClass="emph" presetSubtype="2" fill="hold" nodeType="afterEffect">
                                  <p:stCondLst>
                                    <p:cond delay="0"/>
                                  </p:stCondLst>
                                  <p:childTnLst>
                                    <p:animClr clrSpc="rgb" dir="cw">
                                      <p:cBhvr>
                                        <p:cTn id="95" dur="500" fill="hold"/>
                                        <p:tgtEl>
                                          <p:spTgt spid="8"/>
                                        </p:tgtEl>
                                        <p:attrNameLst>
                                          <p:attrName>fillcolor</p:attrName>
                                        </p:attrNameLst>
                                      </p:cBhvr>
                                      <p:to>
                                        <a:srgbClr val="A8D08D"/>
                                      </p:to>
                                    </p:animClr>
                                    <p:set>
                                      <p:cBhvr>
                                        <p:cTn id="96" dur="500" fill="hold"/>
                                        <p:tgtEl>
                                          <p:spTgt spid="8"/>
                                        </p:tgtEl>
                                        <p:attrNameLst>
                                          <p:attrName>fill.type</p:attrName>
                                        </p:attrNameLst>
                                      </p:cBhvr>
                                      <p:to>
                                        <p:strVal val="solid"/>
                                      </p:to>
                                    </p:set>
                                    <p:set>
                                      <p:cBhvr>
                                        <p:cTn id="97" dur="500" fill="hold"/>
                                        <p:tgtEl>
                                          <p:spTgt spid="8"/>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500" fill="hold"/>
                                        <p:tgtEl>
                                          <p:spTgt spid="9"/>
                                        </p:tgtEl>
                                        <p:attrNameLst>
                                          <p:attrName>fillcolor</p:attrName>
                                        </p:attrNameLst>
                                      </p:cBhvr>
                                      <p:to>
                                        <a:srgbClr val="A8D08D"/>
                                      </p:to>
                                    </p:animClr>
                                    <p:set>
                                      <p:cBhvr>
                                        <p:cTn id="100" dur="500" fill="hold"/>
                                        <p:tgtEl>
                                          <p:spTgt spid="9"/>
                                        </p:tgtEl>
                                        <p:attrNameLst>
                                          <p:attrName>fill.type</p:attrName>
                                        </p:attrNameLst>
                                      </p:cBhvr>
                                      <p:to>
                                        <p:strVal val="solid"/>
                                      </p:to>
                                    </p:set>
                                    <p:set>
                                      <p:cBhvr>
                                        <p:cTn id="101"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p:bldP spid="20" grpId="0"/>
      <p:bldP spid="21" grpId="0" animBg="1"/>
      <p:bldP spid="21" grpId="1" animBg="1"/>
      <p:bldP spid="21" grpId="2" animBg="1"/>
      <p:bldP spid="22" grpId="0"/>
      <p:bldP spid="32" grpId="0" animBg="1"/>
      <p:bldP spid="10" grpId="0" animBg="1"/>
      <p:bldP spid="12" grpId="0" animBg="1"/>
      <p:bldP spid="13" grpId="0" animBg="1"/>
      <p:bldP spid="14"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267ED-6A94-322A-1BEA-995D626705A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88EC6C-BA76-0F1A-A1E5-029BB2958C6A}"/>
              </a:ext>
            </a:extLst>
          </p:cNvPr>
          <p:cNvSpPr>
            <a:spLocks noGrp="1"/>
          </p:cNvSpPr>
          <p:nvPr>
            <p:ph type="sldNum" sz="quarter" idx="12"/>
          </p:nvPr>
        </p:nvSpPr>
        <p:spPr/>
        <p:txBody>
          <a:bodyPr/>
          <a:lstStyle/>
          <a:p>
            <a:fld id="{6C6AE60A-B69C-4790-82F7-3882EDF23186}" type="slidenum">
              <a:rPr lang="de-DE" smtClean="0"/>
              <a:pPr/>
              <a:t>15</a:t>
            </a:fld>
            <a:endParaRPr lang="de-DE"/>
          </a:p>
        </p:txBody>
      </p:sp>
      <p:sp>
        <p:nvSpPr>
          <p:cNvPr id="4" name="Title 3">
            <a:extLst>
              <a:ext uri="{FF2B5EF4-FFF2-40B4-BE49-F238E27FC236}">
                <a16:creationId xmlns:a16="http://schemas.microsoft.com/office/drawing/2014/main" id="{D48B0336-61A1-5E1A-69D0-879CA8980725}"/>
              </a:ext>
            </a:extLst>
          </p:cNvPr>
          <p:cNvSpPr>
            <a:spLocks noGrp="1"/>
          </p:cNvSpPr>
          <p:nvPr>
            <p:ph type="title"/>
          </p:nvPr>
        </p:nvSpPr>
        <p:spPr>
          <a:xfrm>
            <a:off x="209346" y="626638"/>
            <a:ext cx="11773308" cy="368353"/>
          </a:xfrm>
        </p:spPr>
        <p:txBody>
          <a:bodyPr>
            <a:normAutofit fontScale="90000"/>
          </a:bodyPr>
          <a:lstStyle/>
          <a:p>
            <a:r>
              <a:rPr lang="en-US" err="1">
                <a:solidFill>
                  <a:srgbClr val="58589D"/>
                </a:solidFill>
              </a:rPr>
              <a:t>UnoRC</a:t>
            </a:r>
            <a:r>
              <a:rPr lang="en-US">
                <a:solidFill>
                  <a:srgbClr val="58589D"/>
                </a:solidFill>
              </a:rPr>
              <a:t>: </a:t>
            </a:r>
            <a:r>
              <a:rPr lang="en-US"/>
              <a:t>Reliable connectivity through load balancing and erasure coding</a:t>
            </a:r>
            <a:endParaRPr lang="en-CH"/>
          </a:p>
        </p:txBody>
      </p:sp>
      <p:sp>
        <p:nvSpPr>
          <p:cNvPr id="2" name="Rectangle: Rounded Corners 1">
            <a:extLst>
              <a:ext uri="{FF2B5EF4-FFF2-40B4-BE49-F238E27FC236}">
                <a16:creationId xmlns:a16="http://schemas.microsoft.com/office/drawing/2014/main" id="{CEBDCEEC-A6EE-A2A2-43C4-9D86A05A715B}"/>
              </a:ext>
            </a:extLst>
          </p:cNvPr>
          <p:cNvSpPr/>
          <p:nvPr/>
        </p:nvSpPr>
        <p:spPr>
          <a:xfrm>
            <a:off x="209346" y="1368785"/>
            <a:ext cx="3803854"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Packet losses are destructive when latency-bound</a:t>
            </a:r>
            <a:endParaRPr lang="en-CH">
              <a:solidFill>
                <a:schemeClr val="tx1"/>
              </a:solidFill>
            </a:endParaRPr>
          </a:p>
        </p:txBody>
      </p:sp>
      <p:sp>
        <p:nvSpPr>
          <p:cNvPr id="11" name="Arrow: Down 10">
            <a:extLst>
              <a:ext uri="{FF2B5EF4-FFF2-40B4-BE49-F238E27FC236}">
                <a16:creationId xmlns:a16="http://schemas.microsoft.com/office/drawing/2014/main" id="{B0FC107B-84D3-E1FA-5733-1C64DF86FF8B}"/>
              </a:ext>
            </a:extLst>
          </p:cNvPr>
          <p:cNvSpPr/>
          <p:nvPr/>
        </p:nvSpPr>
        <p:spPr>
          <a:xfrm>
            <a:off x="2010721" y="2052861"/>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FDC59348-68B9-A161-F8CF-3175706F0FA8}"/>
              </a:ext>
            </a:extLst>
          </p:cNvPr>
          <p:cNvSpPr/>
          <p:nvPr/>
        </p:nvSpPr>
        <p:spPr>
          <a:xfrm>
            <a:off x="209346" y="2301741"/>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Losses are recovered through erasure coding</a:t>
            </a:r>
            <a:endParaRPr lang="en-CH">
              <a:solidFill>
                <a:schemeClr val="tx1"/>
              </a:solidFill>
            </a:endParaRPr>
          </a:p>
        </p:txBody>
      </p:sp>
      <p:sp>
        <p:nvSpPr>
          <p:cNvPr id="8" name="Rectangle: Rounded Corners 7">
            <a:extLst>
              <a:ext uri="{FF2B5EF4-FFF2-40B4-BE49-F238E27FC236}">
                <a16:creationId xmlns:a16="http://schemas.microsoft.com/office/drawing/2014/main" id="{FE785558-A21E-3F01-0702-E88DDB79E33F}"/>
              </a:ext>
            </a:extLst>
          </p:cNvPr>
          <p:cNvSpPr/>
          <p:nvPr/>
        </p:nvSpPr>
        <p:spPr>
          <a:xfrm>
            <a:off x="210887" y="3236727"/>
            <a:ext cx="3803854"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Erasure coding helps recovery from drops but not from failures</a:t>
            </a:r>
            <a:endParaRPr lang="en-CH">
              <a:solidFill>
                <a:schemeClr val="tx1"/>
              </a:solidFill>
            </a:endParaRPr>
          </a:p>
        </p:txBody>
      </p:sp>
      <p:sp>
        <p:nvSpPr>
          <p:cNvPr id="9" name="Arrow: Down 8">
            <a:extLst>
              <a:ext uri="{FF2B5EF4-FFF2-40B4-BE49-F238E27FC236}">
                <a16:creationId xmlns:a16="http://schemas.microsoft.com/office/drawing/2014/main" id="{62707F07-008A-24B4-E064-8B705C035738}"/>
              </a:ext>
            </a:extLst>
          </p:cNvPr>
          <p:cNvSpPr/>
          <p:nvPr/>
        </p:nvSpPr>
        <p:spPr>
          <a:xfrm>
            <a:off x="2012262" y="3920968"/>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0" name="Rectangle: Rounded Corners 9">
            <a:extLst>
              <a:ext uri="{FF2B5EF4-FFF2-40B4-BE49-F238E27FC236}">
                <a16:creationId xmlns:a16="http://schemas.microsoft.com/office/drawing/2014/main" id="{373EAD51-47E9-31C6-B42F-FA1CCE9F94AB}"/>
              </a:ext>
            </a:extLst>
          </p:cNvPr>
          <p:cNvSpPr/>
          <p:nvPr/>
        </p:nvSpPr>
        <p:spPr>
          <a:xfrm>
            <a:off x="210887" y="4168171"/>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Adaptive load balancing to utilize multipathing</a:t>
            </a:r>
            <a:endParaRPr lang="en-CH">
              <a:solidFill>
                <a:schemeClr val="tx1"/>
              </a:solidFill>
            </a:endParaRPr>
          </a:p>
        </p:txBody>
      </p:sp>
      <p:sp>
        <p:nvSpPr>
          <p:cNvPr id="12" name="Rectangle: Rounded Corners 11">
            <a:extLst>
              <a:ext uri="{FF2B5EF4-FFF2-40B4-BE49-F238E27FC236}">
                <a16:creationId xmlns:a16="http://schemas.microsoft.com/office/drawing/2014/main" id="{07898962-B793-09E6-FBD0-EE2904B298DB}"/>
              </a:ext>
            </a:extLst>
          </p:cNvPr>
          <p:cNvSpPr/>
          <p:nvPr/>
        </p:nvSpPr>
        <p:spPr>
          <a:xfrm>
            <a:off x="209346" y="5000133"/>
            <a:ext cx="38038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Tightly integrate LB with EC to ensure resiliency even with failures</a:t>
            </a:r>
            <a:endParaRPr lang="en-CH">
              <a:solidFill>
                <a:schemeClr val="tx1"/>
              </a:solidFill>
            </a:endParaRPr>
          </a:p>
        </p:txBody>
      </p:sp>
      <p:pic>
        <p:nvPicPr>
          <p:cNvPr id="5" name="Picture 4">
            <a:extLst>
              <a:ext uri="{FF2B5EF4-FFF2-40B4-BE49-F238E27FC236}">
                <a16:creationId xmlns:a16="http://schemas.microsoft.com/office/drawing/2014/main" id="{BD8B3C5D-5978-6CC2-E468-BEEE4614B623}"/>
              </a:ext>
            </a:extLst>
          </p:cNvPr>
          <p:cNvPicPr>
            <a:picLocks noChangeAspect="1"/>
          </p:cNvPicPr>
          <p:nvPr/>
        </p:nvPicPr>
        <p:blipFill>
          <a:blip r:embed="rId3"/>
          <a:stretch>
            <a:fillRect/>
          </a:stretch>
        </p:blipFill>
        <p:spPr>
          <a:xfrm>
            <a:off x="5906167" y="3810741"/>
            <a:ext cx="3638028" cy="2790196"/>
          </a:xfrm>
          <a:prstGeom prst="rect">
            <a:avLst/>
          </a:prstGeom>
        </p:spPr>
      </p:pic>
      <p:pic>
        <p:nvPicPr>
          <p:cNvPr id="6" name="Picture 5">
            <a:extLst>
              <a:ext uri="{FF2B5EF4-FFF2-40B4-BE49-F238E27FC236}">
                <a16:creationId xmlns:a16="http://schemas.microsoft.com/office/drawing/2014/main" id="{FF3123BE-B162-C05B-07AB-3D701B592A47}"/>
              </a:ext>
            </a:extLst>
          </p:cNvPr>
          <p:cNvPicPr>
            <a:picLocks noChangeAspect="1"/>
          </p:cNvPicPr>
          <p:nvPr/>
        </p:nvPicPr>
        <p:blipFill>
          <a:blip r:embed="rId4"/>
          <a:stretch>
            <a:fillRect/>
          </a:stretch>
        </p:blipFill>
        <p:spPr>
          <a:xfrm>
            <a:off x="5123892" y="1609691"/>
            <a:ext cx="5202578" cy="1815783"/>
          </a:xfrm>
          <a:prstGeom prst="rect">
            <a:avLst/>
          </a:prstGeom>
        </p:spPr>
      </p:pic>
      <p:sp>
        <p:nvSpPr>
          <p:cNvPr id="24" name="Rectangle: Rounded Corners 23">
            <a:extLst>
              <a:ext uri="{FF2B5EF4-FFF2-40B4-BE49-F238E27FC236}">
                <a16:creationId xmlns:a16="http://schemas.microsoft.com/office/drawing/2014/main" id="{8E0B50C1-9AA5-888E-E704-73873357102F}"/>
              </a:ext>
            </a:extLst>
          </p:cNvPr>
          <p:cNvSpPr/>
          <p:nvPr/>
        </p:nvSpPr>
        <p:spPr>
          <a:xfrm>
            <a:off x="6005990" y="1215951"/>
            <a:ext cx="3446160" cy="389378"/>
          </a:xfrm>
          <a:prstGeom prst="roundRect">
            <a:avLst>
              <a:gd name="adj" fmla="val 50000"/>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rPr>
              <a:t>Measured Drop Rates</a:t>
            </a:r>
          </a:p>
        </p:txBody>
      </p:sp>
      <p:sp>
        <p:nvSpPr>
          <p:cNvPr id="26" name="Rectangle: Rounded Corners 25">
            <a:extLst>
              <a:ext uri="{FF2B5EF4-FFF2-40B4-BE49-F238E27FC236}">
                <a16:creationId xmlns:a16="http://schemas.microsoft.com/office/drawing/2014/main" id="{4AB3EB26-B7EC-2074-272E-DFEADC2628DF}"/>
              </a:ext>
            </a:extLst>
          </p:cNvPr>
          <p:cNvSpPr/>
          <p:nvPr/>
        </p:nvSpPr>
        <p:spPr>
          <a:xfrm>
            <a:off x="6506151" y="3421363"/>
            <a:ext cx="2690649" cy="389378"/>
          </a:xfrm>
          <a:prstGeom prst="roundRect">
            <a:avLst>
              <a:gd name="adj" fmla="val 50000"/>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err="1">
                <a:solidFill>
                  <a:schemeClr val="tx1"/>
                </a:solidFill>
              </a:rPr>
              <a:t>CrossPipe</a:t>
            </a:r>
            <a:r>
              <a:rPr lang="en-US" sz="2000">
                <a:solidFill>
                  <a:schemeClr val="tx1"/>
                </a:solidFill>
              </a:rPr>
              <a:t> Schedule</a:t>
            </a:r>
            <a:endParaRPr lang="en-CH" sz="2000">
              <a:solidFill>
                <a:schemeClr val="tx1"/>
              </a:solidFill>
            </a:endParaRPr>
          </a:p>
        </p:txBody>
      </p:sp>
      <p:sp>
        <p:nvSpPr>
          <p:cNvPr id="27" name="TextBox 26">
            <a:extLst>
              <a:ext uri="{FF2B5EF4-FFF2-40B4-BE49-F238E27FC236}">
                <a16:creationId xmlns:a16="http://schemas.microsoft.com/office/drawing/2014/main" id="{89349062-DCBF-B2F3-8015-D26BC85EF487}"/>
              </a:ext>
            </a:extLst>
          </p:cNvPr>
          <p:cNvSpPr txBox="1"/>
          <p:nvPr/>
        </p:nvSpPr>
        <p:spPr>
          <a:xfrm>
            <a:off x="209346" y="6490874"/>
            <a:ext cx="5796644" cy="276999"/>
          </a:xfrm>
          <a:prstGeom prst="rect">
            <a:avLst/>
          </a:prstGeom>
          <a:noFill/>
        </p:spPr>
        <p:txBody>
          <a:bodyPr wrap="square" rtlCol="0">
            <a:spAutoFit/>
          </a:bodyPr>
          <a:lstStyle/>
          <a:p>
            <a:pPr algn="ctr"/>
            <a:r>
              <a:rPr lang="en-US" sz="1200">
                <a:solidFill>
                  <a:schemeClr val="bg1">
                    <a:lumMod val="65000"/>
                  </a:schemeClr>
                </a:solidFill>
              </a:rPr>
              <a:t>[</a:t>
            </a:r>
            <a:r>
              <a:rPr lang="en-US" sz="1200" err="1">
                <a:solidFill>
                  <a:schemeClr val="bg1">
                    <a:lumMod val="65000"/>
                  </a:schemeClr>
                </a:solidFill>
              </a:rPr>
              <a:t>CrossPipe</a:t>
            </a:r>
            <a:r>
              <a:rPr lang="en-US" sz="1200">
                <a:solidFill>
                  <a:schemeClr val="bg1">
                    <a:lumMod val="65000"/>
                  </a:schemeClr>
                </a:solidFill>
              </a:rPr>
              <a:t>: Towards Optimal Pipeline Schedules for Cross-Datacenter Training, ATC 2025]</a:t>
            </a:r>
          </a:p>
        </p:txBody>
      </p:sp>
    </p:spTree>
    <p:extLst>
      <p:ext uri="{BB962C8B-B14F-4D97-AF65-F5344CB8AC3E}">
        <p14:creationId xmlns:p14="http://schemas.microsoft.com/office/powerpoint/2010/main" val="648043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0776-3779-9C02-8A58-3E5D763CDF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C84ECB-F545-D1DA-2795-AEB20FDB8513}"/>
              </a:ext>
            </a:extLst>
          </p:cNvPr>
          <p:cNvSpPr>
            <a:spLocks noGrp="1"/>
          </p:cNvSpPr>
          <p:nvPr>
            <p:ph type="title"/>
          </p:nvPr>
        </p:nvSpPr>
        <p:spPr/>
        <p:txBody>
          <a:bodyPr>
            <a:normAutofit/>
          </a:bodyPr>
          <a:lstStyle/>
          <a:p>
            <a:r>
              <a:rPr lang="en-US"/>
              <a:t>Uno is performant under realistic workload</a:t>
            </a:r>
            <a:endParaRPr lang="en-CH"/>
          </a:p>
        </p:txBody>
      </p:sp>
      <p:sp>
        <p:nvSpPr>
          <p:cNvPr id="3" name="Rectangle: Rounded Corners 2">
            <a:extLst>
              <a:ext uri="{FF2B5EF4-FFF2-40B4-BE49-F238E27FC236}">
                <a16:creationId xmlns:a16="http://schemas.microsoft.com/office/drawing/2014/main" id="{EB8E8949-A917-0E6B-4D9B-C61C05889514}"/>
              </a:ext>
            </a:extLst>
          </p:cNvPr>
          <p:cNvSpPr/>
          <p:nvPr/>
        </p:nvSpPr>
        <p:spPr>
          <a:xfrm>
            <a:off x="449279" y="1473390"/>
            <a:ext cx="3742208" cy="1199526"/>
          </a:xfrm>
          <a:prstGeom prst="roundRect">
            <a:avLst/>
          </a:prstGeom>
          <a:solidFill>
            <a:srgbClr val="72791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Large-scale simulations with </a:t>
            </a:r>
            <a:r>
              <a:rPr lang="en-US" b="1" i="1"/>
              <a:t>100 Gbps</a:t>
            </a:r>
            <a:r>
              <a:rPr lang="en-US"/>
              <a:t> links and an RTT difference of </a:t>
            </a:r>
            <a:r>
              <a:rPr lang="en-US" b="1" i="1"/>
              <a:t>128x</a:t>
            </a:r>
            <a:r>
              <a:rPr lang="en-US"/>
              <a:t> between intra-DC and inter-DC</a:t>
            </a:r>
            <a:endParaRPr lang="en-CH"/>
          </a:p>
        </p:txBody>
      </p:sp>
      <p:sp>
        <p:nvSpPr>
          <p:cNvPr id="5" name="Rectangle: Rounded Corners 4">
            <a:extLst>
              <a:ext uri="{FF2B5EF4-FFF2-40B4-BE49-F238E27FC236}">
                <a16:creationId xmlns:a16="http://schemas.microsoft.com/office/drawing/2014/main" id="{524C7FF9-53C1-BDF5-7233-173657E2CE20}"/>
              </a:ext>
            </a:extLst>
          </p:cNvPr>
          <p:cNvSpPr/>
          <p:nvPr/>
        </p:nvSpPr>
        <p:spPr>
          <a:xfrm>
            <a:off x="449279" y="2984860"/>
            <a:ext cx="3742208" cy="1080120"/>
          </a:xfrm>
          <a:prstGeom prst="roundRect">
            <a:avLst/>
          </a:prstGeom>
          <a:solidFill>
            <a:srgbClr val="72791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Running Datacenter Traces</a:t>
            </a:r>
          </a:p>
          <a:p>
            <a:pPr algn="ctr"/>
            <a:r>
              <a:rPr lang="en-US" b="1" i="1"/>
              <a:t>Google web search + Alibaba WAN</a:t>
            </a:r>
            <a:endParaRPr lang="en-CH" b="1" i="1"/>
          </a:p>
        </p:txBody>
      </p:sp>
      <p:pic>
        <p:nvPicPr>
          <p:cNvPr id="10" name="Picture 9">
            <a:extLst>
              <a:ext uri="{FF2B5EF4-FFF2-40B4-BE49-F238E27FC236}">
                <a16:creationId xmlns:a16="http://schemas.microsoft.com/office/drawing/2014/main" id="{C8000EC5-86F3-9A89-FEB8-E0E2AC5D970F}"/>
              </a:ext>
            </a:extLst>
          </p:cNvPr>
          <p:cNvPicPr>
            <a:picLocks noChangeAspect="1"/>
          </p:cNvPicPr>
          <p:nvPr/>
        </p:nvPicPr>
        <p:blipFill>
          <a:blip r:embed="rId3"/>
          <a:srcRect l="33960" b="53025"/>
          <a:stretch>
            <a:fillRect/>
          </a:stretch>
        </p:blipFill>
        <p:spPr>
          <a:xfrm>
            <a:off x="4191974" y="1268760"/>
            <a:ext cx="7555019" cy="2107907"/>
          </a:xfrm>
          <a:prstGeom prst="rect">
            <a:avLst/>
          </a:prstGeom>
        </p:spPr>
      </p:pic>
      <p:pic>
        <p:nvPicPr>
          <p:cNvPr id="13" name="Picture 12">
            <a:extLst>
              <a:ext uri="{FF2B5EF4-FFF2-40B4-BE49-F238E27FC236}">
                <a16:creationId xmlns:a16="http://schemas.microsoft.com/office/drawing/2014/main" id="{A27A008C-6A8C-610B-26B2-0CE46246B7B2}"/>
              </a:ext>
            </a:extLst>
          </p:cNvPr>
          <p:cNvPicPr>
            <a:picLocks noChangeAspect="1"/>
          </p:cNvPicPr>
          <p:nvPr/>
        </p:nvPicPr>
        <p:blipFill>
          <a:blip r:embed="rId3"/>
          <a:srcRect l="33665" t="54504"/>
          <a:stretch>
            <a:fillRect/>
          </a:stretch>
        </p:blipFill>
        <p:spPr>
          <a:xfrm>
            <a:off x="4007798" y="4082613"/>
            <a:ext cx="7723938" cy="2041510"/>
          </a:xfrm>
          <a:prstGeom prst="rect">
            <a:avLst/>
          </a:prstGeom>
        </p:spPr>
      </p:pic>
      <p:pic>
        <p:nvPicPr>
          <p:cNvPr id="16" name="Picture 15">
            <a:extLst>
              <a:ext uri="{FF2B5EF4-FFF2-40B4-BE49-F238E27FC236}">
                <a16:creationId xmlns:a16="http://schemas.microsoft.com/office/drawing/2014/main" id="{25F4730A-6020-FCCC-C9E6-218097292997}"/>
              </a:ext>
            </a:extLst>
          </p:cNvPr>
          <p:cNvPicPr>
            <a:picLocks noChangeAspect="1"/>
          </p:cNvPicPr>
          <p:nvPr/>
        </p:nvPicPr>
        <p:blipFill>
          <a:blip r:embed="rId3"/>
          <a:srcRect l="27759" t="46976" r="25287" b="45496"/>
          <a:stretch>
            <a:fillRect/>
          </a:stretch>
        </p:blipFill>
        <p:spPr>
          <a:xfrm>
            <a:off x="5087888" y="6072360"/>
            <a:ext cx="5371610" cy="337837"/>
          </a:xfrm>
          <a:prstGeom prst="rect">
            <a:avLst/>
          </a:prstGeom>
        </p:spPr>
      </p:pic>
      <p:sp>
        <p:nvSpPr>
          <p:cNvPr id="19" name="Rectangle: Rounded Corners 18">
            <a:extLst>
              <a:ext uri="{FF2B5EF4-FFF2-40B4-BE49-F238E27FC236}">
                <a16:creationId xmlns:a16="http://schemas.microsoft.com/office/drawing/2014/main" id="{D3E98684-3628-C870-A2DD-F6E593D8BC7A}"/>
              </a:ext>
            </a:extLst>
          </p:cNvPr>
          <p:cNvSpPr/>
          <p:nvPr/>
        </p:nvSpPr>
        <p:spPr>
          <a:xfrm>
            <a:off x="9500824" y="3296467"/>
            <a:ext cx="2690847" cy="902350"/>
          </a:xfrm>
          <a:prstGeom prst="roundRect">
            <a:avLst/>
          </a:prstGeom>
          <a:solidFill>
            <a:srgbClr val="A8D08D"/>
          </a:solidFill>
          <a:ln w="571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2x</a:t>
            </a:r>
            <a:r>
              <a:rPr lang="en-US" dirty="0">
                <a:solidFill>
                  <a:schemeClr val="tx1"/>
                </a:solidFill>
              </a:rPr>
              <a:t> and </a:t>
            </a:r>
            <a:r>
              <a:rPr lang="en-US" b="1" dirty="0">
                <a:solidFill>
                  <a:schemeClr val="tx1"/>
                </a:solidFill>
              </a:rPr>
              <a:t>1.6x</a:t>
            </a:r>
            <a:r>
              <a:rPr lang="en-US" dirty="0">
                <a:solidFill>
                  <a:schemeClr val="tx1"/>
                </a:solidFill>
              </a:rPr>
              <a:t> lower p99 FCT than Gemini and MPRDMA+BBR</a:t>
            </a:r>
          </a:p>
        </p:txBody>
      </p:sp>
      <p:sp>
        <p:nvSpPr>
          <p:cNvPr id="20" name="Rectangle: Rounded Corners 19">
            <a:extLst>
              <a:ext uri="{FF2B5EF4-FFF2-40B4-BE49-F238E27FC236}">
                <a16:creationId xmlns:a16="http://schemas.microsoft.com/office/drawing/2014/main" id="{69B7CAB6-2E83-53ED-5443-381A56327DD6}"/>
              </a:ext>
            </a:extLst>
          </p:cNvPr>
          <p:cNvSpPr/>
          <p:nvPr/>
        </p:nvSpPr>
        <p:spPr>
          <a:xfrm>
            <a:off x="4763852" y="3386575"/>
            <a:ext cx="2664296" cy="812242"/>
          </a:xfrm>
          <a:prstGeom prst="roundRect">
            <a:avLst/>
          </a:prstGeom>
          <a:solidFill>
            <a:srgbClr val="A8D08D"/>
          </a:solidFill>
          <a:ln w="571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4.8x</a:t>
            </a:r>
            <a:r>
              <a:rPr lang="en-US">
                <a:solidFill>
                  <a:schemeClr val="tx1"/>
                </a:solidFill>
              </a:rPr>
              <a:t> and </a:t>
            </a:r>
            <a:r>
              <a:rPr lang="en-US" b="1">
                <a:solidFill>
                  <a:schemeClr val="tx1"/>
                </a:solidFill>
              </a:rPr>
              <a:t>5.4x</a:t>
            </a:r>
            <a:r>
              <a:rPr lang="en-US">
                <a:solidFill>
                  <a:schemeClr val="tx1"/>
                </a:solidFill>
              </a:rPr>
              <a:t> lower p99 FCT than Gemini and MPRDMA+BBR</a:t>
            </a:r>
          </a:p>
        </p:txBody>
      </p:sp>
      <p:cxnSp>
        <p:nvCxnSpPr>
          <p:cNvPr id="24" name="Straight Arrow Connector 23">
            <a:extLst>
              <a:ext uri="{FF2B5EF4-FFF2-40B4-BE49-F238E27FC236}">
                <a16:creationId xmlns:a16="http://schemas.microsoft.com/office/drawing/2014/main" id="{9FA8BBF1-3D51-B213-0A9A-3C1C96C67F32}"/>
              </a:ext>
            </a:extLst>
          </p:cNvPr>
          <p:cNvCxnSpPr>
            <a:cxnSpLocks/>
            <a:stCxn id="20" idx="2"/>
          </p:cNvCxnSpPr>
          <p:nvPr/>
        </p:nvCxnSpPr>
        <p:spPr>
          <a:xfrm>
            <a:off x="6096000" y="4198817"/>
            <a:ext cx="972108" cy="904551"/>
          </a:xfrm>
          <a:prstGeom prst="straightConnector1">
            <a:avLst/>
          </a:prstGeom>
          <a:ln w="28575">
            <a:solidFill>
              <a:srgbClr val="A8D08D"/>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1631F4-B003-5648-6E4E-8BC4AD10CAD5}"/>
              </a:ext>
            </a:extLst>
          </p:cNvPr>
          <p:cNvCxnSpPr>
            <a:cxnSpLocks/>
            <a:stCxn id="19" idx="2"/>
          </p:cNvCxnSpPr>
          <p:nvPr/>
        </p:nvCxnSpPr>
        <p:spPr>
          <a:xfrm flipH="1">
            <a:off x="10776520" y="4198817"/>
            <a:ext cx="69728" cy="584896"/>
          </a:xfrm>
          <a:prstGeom prst="straightConnector1">
            <a:avLst/>
          </a:prstGeom>
          <a:ln w="28575">
            <a:solidFill>
              <a:srgbClr val="A8D08D"/>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617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9" grpId="0" animBg="1"/>
      <p:bldP spid="2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0776-3779-9C02-8A58-3E5D763CDF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C84ECB-F545-D1DA-2795-AEB20FDB8513}"/>
              </a:ext>
            </a:extLst>
          </p:cNvPr>
          <p:cNvSpPr>
            <a:spLocks noGrp="1"/>
          </p:cNvSpPr>
          <p:nvPr>
            <p:ph type="title"/>
          </p:nvPr>
        </p:nvSpPr>
        <p:spPr/>
        <p:txBody>
          <a:bodyPr>
            <a:normAutofit/>
          </a:bodyPr>
          <a:lstStyle/>
          <a:p>
            <a:r>
              <a:rPr lang="en-US"/>
              <a:t>Uno is performant under realistic workload</a:t>
            </a:r>
            <a:endParaRPr lang="en-CH"/>
          </a:p>
        </p:txBody>
      </p:sp>
      <p:sp>
        <p:nvSpPr>
          <p:cNvPr id="3" name="Rectangle: Rounded Corners 2">
            <a:extLst>
              <a:ext uri="{FF2B5EF4-FFF2-40B4-BE49-F238E27FC236}">
                <a16:creationId xmlns:a16="http://schemas.microsoft.com/office/drawing/2014/main" id="{EB8E8949-A917-0E6B-4D9B-C61C05889514}"/>
              </a:ext>
            </a:extLst>
          </p:cNvPr>
          <p:cNvSpPr/>
          <p:nvPr/>
        </p:nvSpPr>
        <p:spPr>
          <a:xfrm>
            <a:off x="449279" y="1473390"/>
            <a:ext cx="3742208" cy="1199526"/>
          </a:xfrm>
          <a:prstGeom prst="roundRect">
            <a:avLst/>
          </a:prstGeom>
          <a:solidFill>
            <a:srgbClr val="72791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Large-scale simulations with </a:t>
            </a:r>
            <a:r>
              <a:rPr lang="en-US" b="1" i="1"/>
              <a:t>100 Gbps</a:t>
            </a:r>
            <a:r>
              <a:rPr lang="en-US"/>
              <a:t> links and an RTT difference of </a:t>
            </a:r>
            <a:r>
              <a:rPr lang="en-US" b="1" i="1"/>
              <a:t>128x</a:t>
            </a:r>
            <a:r>
              <a:rPr lang="en-US"/>
              <a:t> between intra-DC and inter-DC</a:t>
            </a:r>
            <a:endParaRPr lang="en-CH"/>
          </a:p>
        </p:txBody>
      </p:sp>
      <p:sp>
        <p:nvSpPr>
          <p:cNvPr id="5" name="Rectangle: Rounded Corners 4">
            <a:extLst>
              <a:ext uri="{FF2B5EF4-FFF2-40B4-BE49-F238E27FC236}">
                <a16:creationId xmlns:a16="http://schemas.microsoft.com/office/drawing/2014/main" id="{524C7FF9-53C1-BDF5-7233-173657E2CE20}"/>
              </a:ext>
            </a:extLst>
          </p:cNvPr>
          <p:cNvSpPr/>
          <p:nvPr/>
        </p:nvSpPr>
        <p:spPr>
          <a:xfrm>
            <a:off x="449279" y="2984860"/>
            <a:ext cx="3742208" cy="1080120"/>
          </a:xfrm>
          <a:prstGeom prst="roundRect">
            <a:avLst/>
          </a:prstGeom>
          <a:solidFill>
            <a:srgbClr val="72791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Running Datacenter Traces</a:t>
            </a:r>
          </a:p>
          <a:p>
            <a:pPr algn="ctr"/>
            <a:r>
              <a:rPr lang="en-US" b="1" i="1"/>
              <a:t>Google web search + Alibaba WAN</a:t>
            </a:r>
            <a:endParaRPr lang="en-CH" b="1" i="1"/>
          </a:p>
        </p:txBody>
      </p:sp>
      <p:pic>
        <p:nvPicPr>
          <p:cNvPr id="10" name="Picture 9">
            <a:extLst>
              <a:ext uri="{FF2B5EF4-FFF2-40B4-BE49-F238E27FC236}">
                <a16:creationId xmlns:a16="http://schemas.microsoft.com/office/drawing/2014/main" id="{C8000EC5-86F3-9A89-FEB8-E0E2AC5D970F}"/>
              </a:ext>
            </a:extLst>
          </p:cNvPr>
          <p:cNvPicPr>
            <a:picLocks noChangeAspect="1"/>
          </p:cNvPicPr>
          <p:nvPr/>
        </p:nvPicPr>
        <p:blipFill>
          <a:blip r:embed="rId3"/>
          <a:srcRect l="33960" b="53025"/>
          <a:stretch>
            <a:fillRect/>
          </a:stretch>
        </p:blipFill>
        <p:spPr>
          <a:xfrm>
            <a:off x="4191974" y="1268760"/>
            <a:ext cx="7555019" cy="2107907"/>
          </a:xfrm>
          <a:prstGeom prst="rect">
            <a:avLst/>
          </a:prstGeom>
        </p:spPr>
      </p:pic>
      <p:pic>
        <p:nvPicPr>
          <p:cNvPr id="13" name="Picture 12">
            <a:extLst>
              <a:ext uri="{FF2B5EF4-FFF2-40B4-BE49-F238E27FC236}">
                <a16:creationId xmlns:a16="http://schemas.microsoft.com/office/drawing/2014/main" id="{A27A008C-6A8C-610B-26B2-0CE46246B7B2}"/>
              </a:ext>
            </a:extLst>
          </p:cNvPr>
          <p:cNvPicPr>
            <a:picLocks noChangeAspect="1"/>
          </p:cNvPicPr>
          <p:nvPr/>
        </p:nvPicPr>
        <p:blipFill>
          <a:blip r:embed="rId3"/>
          <a:srcRect l="33665" t="54504"/>
          <a:stretch>
            <a:fillRect/>
          </a:stretch>
        </p:blipFill>
        <p:spPr>
          <a:xfrm>
            <a:off x="4007798" y="4082613"/>
            <a:ext cx="7723938" cy="2041510"/>
          </a:xfrm>
          <a:prstGeom prst="rect">
            <a:avLst/>
          </a:prstGeom>
        </p:spPr>
      </p:pic>
      <p:pic>
        <p:nvPicPr>
          <p:cNvPr id="16" name="Picture 15">
            <a:extLst>
              <a:ext uri="{FF2B5EF4-FFF2-40B4-BE49-F238E27FC236}">
                <a16:creationId xmlns:a16="http://schemas.microsoft.com/office/drawing/2014/main" id="{25F4730A-6020-FCCC-C9E6-218097292997}"/>
              </a:ext>
            </a:extLst>
          </p:cNvPr>
          <p:cNvPicPr>
            <a:picLocks noChangeAspect="1"/>
          </p:cNvPicPr>
          <p:nvPr/>
        </p:nvPicPr>
        <p:blipFill>
          <a:blip r:embed="rId3"/>
          <a:srcRect l="27759" t="46976" r="25287" b="45496"/>
          <a:stretch>
            <a:fillRect/>
          </a:stretch>
        </p:blipFill>
        <p:spPr>
          <a:xfrm>
            <a:off x="5087888" y="6072360"/>
            <a:ext cx="5371610" cy="337837"/>
          </a:xfrm>
          <a:prstGeom prst="rect">
            <a:avLst/>
          </a:prstGeom>
        </p:spPr>
      </p:pic>
      <p:sp>
        <p:nvSpPr>
          <p:cNvPr id="19" name="Rectangle: Rounded Corners 18">
            <a:extLst>
              <a:ext uri="{FF2B5EF4-FFF2-40B4-BE49-F238E27FC236}">
                <a16:creationId xmlns:a16="http://schemas.microsoft.com/office/drawing/2014/main" id="{D3E98684-3628-C870-A2DD-F6E593D8BC7A}"/>
              </a:ext>
            </a:extLst>
          </p:cNvPr>
          <p:cNvSpPr/>
          <p:nvPr/>
        </p:nvSpPr>
        <p:spPr>
          <a:xfrm>
            <a:off x="9500824" y="3296467"/>
            <a:ext cx="2690847" cy="902350"/>
          </a:xfrm>
          <a:prstGeom prst="roundRect">
            <a:avLst/>
          </a:prstGeom>
          <a:solidFill>
            <a:srgbClr val="A8D08D"/>
          </a:solidFill>
          <a:ln w="571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2x</a:t>
            </a:r>
            <a:r>
              <a:rPr lang="en-US">
                <a:solidFill>
                  <a:schemeClr val="tx1"/>
                </a:solidFill>
              </a:rPr>
              <a:t> and </a:t>
            </a:r>
            <a:r>
              <a:rPr lang="en-US" b="1">
                <a:solidFill>
                  <a:schemeClr val="tx1"/>
                </a:solidFill>
              </a:rPr>
              <a:t>1.6x</a:t>
            </a:r>
            <a:r>
              <a:rPr lang="en-US">
                <a:solidFill>
                  <a:schemeClr val="tx1"/>
                </a:solidFill>
              </a:rPr>
              <a:t> lower p99 FCT than Gemini and MPRDMA+BBR</a:t>
            </a:r>
          </a:p>
        </p:txBody>
      </p:sp>
      <p:sp>
        <p:nvSpPr>
          <p:cNvPr id="20" name="Rectangle: Rounded Corners 19">
            <a:extLst>
              <a:ext uri="{FF2B5EF4-FFF2-40B4-BE49-F238E27FC236}">
                <a16:creationId xmlns:a16="http://schemas.microsoft.com/office/drawing/2014/main" id="{69B7CAB6-2E83-53ED-5443-381A56327DD6}"/>
              </a:ext>
            </a:extLst>
          </p:cNvPr>
          <p:cNvSpPr/>
          <p:nvPr/>
        </p:nvSpPr>
        <p:spPr>
          <a:xfrm>
            <a:off x="4763852" y="3386575"/>
            <a:ext cx="2664296" cy="812242"/>
          </a:xfrm>
          <a:prstGeom prst="roundRect">
            <a:avLst/>
          </a:prstGeom>
          <a:solidFill>
            <a:srgbClr val="A8D08D"/>
          </a:solidFill>
          <a:ln w="571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4.8x</a:t>
            </a:r>
            <a:r>
              <a:rPr lang="en-US">
                <a:solidFill>
                  <a:schemeClr val="tx1"/>
                </a:solidFill>
              </a:rPr>
              <a:t> and </a:t>
            </a:r>
            <a:r>
              <a:rPr lang="en-US" b="1">
                <a:solidFill>
                  <a:schemeClr val="tx1"/>
                </a:solidFill>
              </a:rPr>
              <a:t>5.4x</a:t>
            </a:r>
            <a:r>
              <a:rPr lang="en-US">
                <a:solidFill>
                  <a:schemeClr val="tx1"/>
                </a:solidFill>
              </a:rPr>
              <a:t> lower p99 FCT than Gemini and MPRDMA+BBR</a:t>
            </a:r>
          </a:p>
        </p:txBody>
      </p:sp>
      <p:cxnSp>
        <p:nvCxnSpPr>
          <p:cNvPr id="24" name="Straight Arrow Connector 23">
            <a:extLst>
              <a:ext uri="{FF2B5EF4-FFF2-40B4-BE49-F238E27FC236}">
                <a16:creationId xmlns:a16="http://schemas.microsoft.com/office/drawing/2014/main" id="{9FA8BBF1-3D51-B213-0A9A-3C1C96C67F32}"/>
              </a:ext>
            </a:extLst>
          </p:cNvPr>
          <p:cNvCxnSpPr>
            <a:cxnSpLocks/>
            <a:stCxn id="20" idx="2"/>
          </p:cNvCxnSpPr>
          <p:nvPr/>
        </p:nvCxnSpPr>
        <p:spPr>
          <a:xfrm>
            <a:off x="6096000" y="4198817"/>
            <a:ext cx="972108" cy="904551"/>
          </a:xfrm>
          <a:prstGeom prst="straightConnector1">
            <a:avLst/>
          </a:prstGeom>
          <a:ln w="28575">
            <a:solidFill>
              <a:srgbClr val="A8D08D"/>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1631F4-B003-5648-6E4E-8BC4AD10CAD5}"/>
              </a:ext>
            </a:extLst>
          </p:cNvPr>
          <p:cNvCxnSpPr>
            <a:cxnSpLocks/>
            <a:stCxn id="19" idx="2"/>
          </p:cNvCxnSpPr>
          <p:nvPr/>
        </p:nvCxnSpPr>
        <p:spPr>
          <a:xfrm flipH="1">
            <a:off x="10776520" y="4198817"/>
            <a:ext cx="69728" cy="584896"/>
          </a:xfrm>
          <a:prstGeom prst="straightConnector1">
            <a:avLst/>
          </a:prstGeom>
          <a:ln w="28575">
            <a:solidFill>
              <a:srgbClr val="A8D08D"/>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617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6AE60A-B69C-4790-82F7-3882EDF23186}" type="slidenum">
              <a:rPr lang="en-US" noProof="0" smtClean="0"/>
              <a:pPr/>
              <a:t>17</a:t>
            </a:fld>
            <a:endParaRPr lang="en-US" noProof="0"/>
          </a:p>
        </p:txBody>
      </p:sp>
      <p:sp>
        <p:nvSpPr>
          <p:cNvPr id="4" name="Title 3"/>
          <p:cNvSpPr>
            <a:spLocks noGrp="1"/>
          </p:cNvSpPr>
          <p:nvPr>
            <p:ph type="title"/>
          </p:nvPr>
        </p:nvSpPr>
        <p:spPr>
          <a:xfrm>
            <a:off x="191344" y="533400"/>
            <a:ext cx="8575555" cy="533400"/>
          </a:xfrm>
        </p:spPr>
        <p:txBody>
          <a:bodyPr/>
          <a:lstStyle/>
          <a:p>
            <a:r>
              <a:rPr lang="en-US" noProof="0"/>
              <a:t>Conclusions </a:t>
            </a:r>
          </a:p>
        </p:txBody>
      </p:sp>
      <p:sp>
        <p:nvSpPr>
          <p:cNvPr id="9" name="TextBox 8">
            <a:extLst>
              <a:ext uri="{FF2B5EF4-FFF2-40B4-BE49-F238E27FC236}">
                <a16:creationId xmlns:a16="http://schemas.microsoft.com/office/drawing/2014/main" id="{7E76C832-BC7C-89C0-9955-3151109DBB31}"/>
              </a:ext>
            </a:extLst>
          </p:cNvPr>
          <p:cNvSpPr txBox="1"/>
          <p:nvPr/>
        </p:nvSpPr>
        <p:spPr>
          <a:xfrm>
            <a:off x="8297691" y="3340634"/>
            <a:ext cx="3519208" cy="369332"/>
          </a:xfrm>
          <a:prstGeom prst="rect">
            <a:avLst/>
          </a:prstGeom>
          <a:noFill/>
        </p:spPr>
        <p:txBody>
          <a:bodyPr wrap="square">
            <a:spAutoFit/>
          </a:bodyPr>
          <a:lstStyle/>
          <a:p>
            <a:r>
              <a:rPr lang="en-GB" b="1" dirty="0"/>
              <a:t>Open-source code and artifact:</a:t>
            </a:r>
            <a:endParaRPr lang="en-GB" dirty="0"/>
          </a:p>
        </p:txBody>
      </p:sp>
      <p:pic>
        <p:nvPicPr>
          <p:cNvPr id="8" name="Picture 7">
            <a:extLst>
              <a:ext uri="{FF2B5EF4-FFF2-40B4-BE49-F238E27FC236}">
                <a16:creationId xmlns:a16="http://schemas.microsoft.com/office/drawing/2014/main" id="{7B803ACA-F8AD-95F7-9D5D-F5F00168D84B}"/>
              </a:ext>
            </a:extLst>
          </p:cNvPr>
          <p:cNvPicPr>
            <a:picLocks noChangeAspect="1"/>
          </p:cNvPicPr>
          <p:nvPr/>
        </p:nvPicPr>
        <p:blipFill>
          <a:blip r:embed="rId3"/>
          <a:stretch>
            <a:fillRect/>
          </a:stretch>
        </p:blipFill>
        <p:spPr>
          <a:xfrm>
            <a:off x="8978201" y="5268366"/>
            <a:ext cx="1878805" cy="661210"/>
          </a:xfrm>
          <a:prstGeom prst="rect">
            <a:avLst/>
          </a:prstGeom>
        </p:spPr>
      </p:pic>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2E9C31CE-2E93-1028-8101-F124F4D1513F}"/>
                  </a:ext>
                </a:extLst>
              </p:cNvPr>
              <p:cNvGraphicFramePr>
                <a:graphicFrameLocks noChangeAspect="1"/>
              </p:cNvGraphicFramePr>
              <p:nvPr/>
            </p:nvGraphicFramePr>
            <p:xfrm>
              <a:off x="472393" y="1413386"/>
              <a:ext cx="3606670" cy="2028752"/>
            </p:xfrm>
            <a:graphic>
              <a:graphicData uri="http://schemas.microsoft.com/office/powerpoint/2016/slidezoom">
                <pslz:sldZm>
                  <pslz:sldZmObj sldId="542" cId="794387968">
                    <pslz:zmPr id="{EA100CFB-3DE9-4899-8C19-6DC0A346FCCF}" returnToParent="0" transitionDur="1000">
                      <p166:blipFill xmlns:p166="http://schemas.microsoft.com/office/powerpoint/2016/6/main">
                        <a:blip r:embed="rId4"/>
                        <a:stretch>
                          <a:fillRect/>
                        </a:stretch>
                      </p166:blipFill>
                      <p166:spPr xmlns:p166="http://schemas.microsoft.com/office/powerpoint/2016/6/main">
                        <a:xfrm>
                          <a:off x="0" y="0"/>
                          <a:ext cx="3606670" cy="2028752"/>
                        </a:xfrm>
                        <a:prstGeom prst="rect">
                          <a:avLst/>
                        </a:prstGeom>
                        <a:ln w="3175">
                          <a:solidFill>
                            <a:prstClr val="ltGray"/>
                          </a:solidFill>
                        </a:ln>
                      </p166:spPr>
                    </pslz:zmPr>
                  </pslz:sldZmObj>
                </pslz:sldZm>
              </a:graphicData>
            </a:graphic>
          </p:graphicFrame>
        </mc:Choice>
        <mc:Fallback xmlns="">
          <p:pic>
            <p:nvPicPr>
              <p:cNvPr id="7" name="Slide Zoom 6">
                <a:hlinkClick r:id="rId5" action="ppaction://hlinksldjump"/>
                <a:extLst>
                  <a:ext uri="{FF2B5EF4-FFF2-40B4-BE49-F238E27FC236}">
                    <a16:creationId xmlns:a16="http://schemas.microsoft.com/office/drawing/2014/main" id="{2E9C31CE-2E93-1028-8101-F124F4D1513F}"/>
                  </a:ext>
                </a:extLst>
              </p:cNvPr>
              <p:cNvPicPr>
                <a:picLocks noGrp="1" noRot="1" noChangeAspect="1" noMove="1" noResize="1" noEditPoints="1" noAdjustHandles="1" noChangeArrowheads="1" noChangeShapeType="1"/>
              </p:cNvPicPr>
              <p:nvPr/>
            </p:nvPicPr>
            <p:blipFill>
              <a:blip r:embed="rId6"/>
              <a:stretch>
                <a:fillRect/>
              </a:stretch>
            </p:blipFill>
            <p:spPr>
              <a:xfrm>
                <a:off x="472393" y="1413386"/>
                <a:ext cx="3606670" cy="202875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ED28C906-B18B-9A62-5783-547704437363}"/>
                  </a:ext>
                </a:extLst>
              </p:cNvPr>
              <p:cNvGraphicFramePr>
                <a:graphicFrameLocks noChangeAspect="1"/>
              </p:cNvGraphicFramePr>
              <p:nvPr/>
            </p:nvGraphicFramePr>
            <p:xfrm>
              <a:off x="4342889" y="1402550"/>
              <a:ext cx="3602576" cy="2026449"/>
            </p:xfrm>
            <a:graphic>
              <a:graphicData uri="http://schemas.microsoft.com/office/powerpoint/2016/slidezoom">
                <pslz:sldZm>
                  <pslz:sldZmObj sldId="551" cId="1262609053">
                    <pslz:zmPr id="{51CEEE37-033A-4630-A7FC-D5BACCA01C46}" returnToParent="0" transitionDur="1000">
                      <p166:blipFill xmlns:p166="http://schemas.microsoft.com/office/powerpoint/2016/6/main">
                        <a:blip r:embed="rId7"/>
                        <a:stretch>
                          <a:fillRect/>
                        </a:stretch>
                      </p166:blipFill>
                      <p166:spPr xmlns:p166="http://schemas.microsoft.com/office/powerpoint/2016/6/main">
                        <a:xfrm>
                          <a:off x="0" y="0"/>
                          <a:ext cx="3602576" cy="2026449"/>
                        </a:xfrm>
                        <a:prstGeom prst="rect">
                          <a:avLst/>
                        </a:prstGeom>
                        <a:ln w="3175">
                          <a:solidFill>
                            <a:prstClr val="ltGray"/>
                          </a:solidFill>
                        </a:ln>
                      </p166:spPr>
                    </pslz:zmPr>
                  </pslz:sldZmObj>
                </pslz:sldZm>
              </a:graphicData>
            </a:graphic>
          </p:graphicFrame>
        </mc:Choice>
        <mc:Fallback xmlns="">
          <p:pic>
            <p:nvPicPr>
              <p:cNvPr id="11" name="Slide Zoom 10">
                <a:hlinkClick r:id="rId8" action="ppaction://hlinksldjump"/>
                <a:extLst>
                  <a:ext uri="{FF2B5EF4-FFF2-40B4-BE49-F238E27FC236}">
                    <a16:creationId xmlns:a16="http://schemas.microsoft.com/office/drawing/2014/main" id="{ED28C906-B18B-9A62-5783-547704437363}"/>
                  </a:ext>
                </a:extLst>
              </p:cNvPr>
              <p:cNvPicPr>
                <a:picLocks noGrp="1" noRot="1" noChangeAspect="1" noMove="1" noResize="1" noEditPoints="1" noAdjustHandles="1" noChangeArrowheads="1" noChangeShapeType="1"/>
              </p:cNvPicPr>
              <p:nvPr/>
            </p:nvPicPr>
            <p:blipFill>
              <a:blip r:embed="rId9"/>
              <a:stretch>
                <a:fillRect/>
              </a:stretch>
            </p:blipFill>
            <p:spPr>
              <a:xfrm>
                <a:off x="4342889" y="1402550"/>
                <a:ext cx="3602576" cy="202644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959C512F-B42A-BDE1-64F8-CDB81BB31132}"/>
                  </a:ext>
                </a:extLst>
              </p:cNvPr>
              <p:cNvGraphicFramePr>
                <a:graphicFrameLocks noChangeAspect="1"/>
              </p:cNvGraphicFramePr>
              <p:nvPr/>
            </p:nvGraphicFramePr>
            <p:xfrm>
              <a:off x="475378" y="3838736"/>
              <a:ext cx="3606670" cy="2028752"/>
            </p:xfrm>
            <a:graphic>
              <a:graphicData uri="http://schemas.microsoft.com/office/powerpoint/2016/slidezoom">
                <pslz:sldZm>
                  <pslz:sldZmObj sldId="559" cId="771224645">
                    <pslz:zmPr id="{1EEECFD9-EEF2-44B7-B770-63BC5205D874}" returnToParent="0" transitionDur="1000">
                      <p166:blipFill xmlns:p166="http://schemas.microsoft.com/office/powerpoint/2016/6/main">
                        <a:blip r:embed="rId10"/>
                        <a:stretch>
                          <a:fillRect/>
                        </a:stretch>
                      </p166:blipFill>
                      <p166:spPr xmlns:p166="http://schemas.microsoft.com/office/powerpoint/2016/6/main">
                        <a:xfrm>
                          <a:off x="0" y="0"/>
                          <a:ext cx="3606670" cy="2028752"/>
                        </a:xfrm>
                        <a:prstGeom prst="rect">
                          <a:avLst/>
                        </a:prstGeom>
                        <a:ln w="3175">
                          <a:solidFill>
                            <a:prstClr val="ltGray"/>
                          </a:solidFill>
                        </a:ln>
                      </p166:spPr>
                    </pslz:zmPr>
                  </pslz:sldZmObj>
                </pslz:sldZm>
              </a:graphicData>
            </a:graphic>
          </p:graphicFrame>
        </mc:Choice>
        <mc:Fallback xmlns="">
          <p:pic>
            <p:nvPicPr>
              <p:cNvPr id="15" name="Slide Zoom 14">
                <a:hlinkClick r:id="rId11" action="ppaction://hlinksldjump"/>
                <a:extLst>
                  <a:ext uri="{FF2B5EF4-FFF2-40B4-BE49-F238E27FC236}">
                    <a16:creationId xmlns:a16="http://schemas.microsoft.com/office/drawing/2014/main" id="{959C512F-B42A-BDE1-64F8-CDB81BB31132}"/>
                  </a:ext>
                </a:extLst>
              </p:cNvPr>
              <p:cNvPicPr>
                <a:picLocks noGrp="1" noRot="1" noChangeAspect="1" noMove="1" noResize="1" noEditPoints="1" noAdjustHandles="1" noChangeArrowheads="1" noChangeShapeType="1"/>
              </p:cNvPicPr>
              <p:nvPr/>
            </p:nvPicPr>
            <p:blipFill>
              <a:blip r:embed="rId12"/>
              <a:stretch>
                <a:fillRect/>
              </a:stretch>
            </p:blipFill>
            <p:spPr>
              <a:xfrm>
                <a:off x="475378" y="3838736"/>
                <a:ext cx="3606670" cy="202875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3" name="Slide Zoom 22">
                <a:extLst>
                  <a:ext uri="{FF2B5EF4-FFF2-40B4-BE49-F238E27FC236}">
                    <a16:creationId xmlns:a16="http://schemas.microsoft.com/office/drawing/2014/main" id="{1F56C3D6-8E2A-D2F3-D779-0349FE737DA0}"/>
                  </a:ext>
                </a:extLst>
              </p:cNvPr>
              <p:cNvGraphicFramePr>
                <a:graphicFrameLocks noChangeAspect="1"/>
              </p:cNvGraphicFramePr>
              <p:nvPr/>
            </p:nvGraphicFramePr>
            <p:xfrm>
              <a:off x="4338493" y="3830700"/>
              <a:ext cx="3620956" cy="2036788"/>
            </p:xfrm>
            <a:graphic>
              <a:graphicData uri="http://schemas.microsoft.com/office/powerpoint/2016/slidezoom">
                <pslz:sldZm>
                  <pslz:sldZmObj sldId="560" cId="2734617693">
                    <pslz:zmPr id="{90A731F4-F8EB-4718-A842-A51CD59E67CF}" returnToParent="0" transitionDur="1000">
                      <p166:blipFill xmlns:p166="http://schemas.microsoft.com/office/powerpoint/2016/6/main">
                        <a:blip r:embed="rId13"/>
                        <a:stretch>
                          <a:fillRect/>
                        </a:stretch>
                      </p166:blipFill>
                      <p166:spPr xmlns:p166="http://schemas.microsoft.com/office/powerpoint/2016/6/main">
                        <a:xfrm>
                          <a:off x="0" y="0"/>
                          <a:ext cx="3620956" cy="2036788"/>
                        </a:xfrm>
                        <a:prstGeom prst="rect">
                          <a:avLst/>
                        </a:prstGeom>
                        <a:ln w="3175">
                          <a:solidFill>
                            <a:prstClr val="ltGray"/>
                          </a:solidFill>
                        </a:ln>
                      </p166:spPr>
                    </pslz:zmPr>
                  </pslz:sldZmObj>
                </pslz:sldZm>
              </a:graphicData>
            </a:graphic>
          </p:graphicFrame>
        </mc:Choice>
        <mc:Fallback xmlns="">
          <p:pic>
            <p:nvPicPr>
              <p:cNvPr id="23" name="Slide Zoom 22">
                <a:hlinkClick r:id="rId14" action="ppaction://hlinksldjump"/>
                <a:extLst>
                  <a:ext uri="{FF2B5EF4-FFF2-40B4-BE49-F238E27FC236}">
                    <a16:creationId xmlns:a16="http://schemas.microsoft.com/office/drawing/2014/main" id="{1F56C3D6-8E2A-D2F3-D779-0349FE737DA0}"/>
                  </a:ext>
                </a:extLst>
              </p:cNvPr>
              <p:cNvPicPr>
                <a:picLocks noGrp="1" noRot="1" noChangeAspect="1" noMove="1" noResize="1" noEditPoints="1" noAdjustHandles="1" noChangeArrowheads="1" noChangeShapeType="1"/>
              </p:cNvPicPr>
              <p:nvPr/>
            </p:nvPicPr>
            <p:blipFill>
              <a:blip r:embed="rId15"/>
              <a:stretch>
                <a:fillRect/>
              </a:stretch>
            </p:blipFill>
            <p:spPr>
              <a:xfrm>
                <a:off x="4338493" y="3830700"/>
                <a:ext cx="3620956" cy="2036788"/>
              </a:xfrm>
              <a:prstGeom prst="rect">
                <a:avLst/>
              </a:prstGeom>
              <a:ln w="3175">
                <a:solidFill>
                  <a:prstClr val="ltGray"/>
                </a:solidFill>
              </a:ln>
            </p:spPr>
          </p:pic>
        </mc:Fallback>
      </mc:AlternateContent>
      <p:sp>
        <p:nvSpPr>
          <p:cNvPr id="6" name="TextBox 5">
            <a:extLst>
              <a:ext uri="{FF2B5EF4-FFF2-40B4-BE49-F238E27FC236}">
                <a16:creationId xmlns:a16="http://schemas.microsoft.com/office/drawing/2014/main" id="{891F1C05-5ECA-81CE-C888-353C558FF2BC}"/>
              </a:ext>
            </a:extLst>
          </p:cNvPr>
          <p:cNvSpPr txBox="1"/>
          <p:nvPr/>
        </p:nvSpPr>
        <p:spPr>
          <a:xfrm>
            <a:off x="8222203" y="966261"/>
            <a:ext cx="3519208" cy="646331"/>
          </a:xfrm>
          <a:prstGeom prst="rect">
            <a:avLst/>
          </a:prstGeom>
          <a:noFill/>
        </p:spPr>
        <p:txBody>
          <a:bodyPr wrap="square">
            <a:spAutoFit/>
          </a:bodyPr>
          <a:lstStyle/>
          <a:p>
            <a:endParaRPr lang="en-GB" b="1" dirty="0"/>
          </a:p>
          <a:p>
            <a:r>
              <a:rPr lang="en-GB" b="1" dirty="0"/>
              <a:t>Paper:</a:t>
            </a:r>
          </a:p>
        </p:txBody>
      </p:sp>
      <p:pic>
        <p:nvPicPr>
          <p:cNvPr id="10" name="Picture 9" descr="A qr code on a white background&#10;&#10;AI-generated content may be incorrect.">
            <a:extLst>
              <a:ext uri="{FF2B5EF4-FFF2-40B4-BE49-F238E27FC236}">
                <a16:creationId xmlns:a16="http://schemas.microsoft.com/office/drawing/2014/main" id="{E99D4919-A4D7-D7F7-5E06-41C71EB1AE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99832" y="1574756"/>
            <a:ext cx="1635541" cy="1635541"/>
          </a:xfrm>
          <a:prstGeom prst="rect">
            <a:avLst/>
          </a:prstGeom>
        </p:spPr>
      </p:pic>
      <p:pic>
        <p:nvPicPr>
          <p:cNvPr id="13" name="Picture 12" descr="A qr code with a few squares&#10;&#10;AI-generated content may be incorrect.">
            <a:extLst>
              <a:ext uri="{FF2B5EF4-FFF2-40B4-BE49-F238E27FC236}">
                <a16:creationId xmlns:a16="http://schemas.microsoft.com/office/drawing/2014/main" id="{371E4F3F-618B-A1F3-9530-264774A04E7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99831" y="3648518"/>
            <a:ext cx="1635541" cy="1635541"/>
          </a:xfrm>
          <a:prstGeom prst="rect">
            <a:avLst/>
          </a:prstGeom>
        </p:spPr>
      </p:pic>
    </p:spTree>
    <p:extLst>
      <p:ext uri="{BB962C8B-B14F-4D97-AF65-F5344CB8AC3E}">
        <p14:creationId xmlns:p14="http://schemas.microsoft.com/office/powerpoint/2010/main" val="1989250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A3E38-92ED-9D46-CB35-FBC5D39CD1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3D42FE-A8DA-CFAE-65D2-890F72A3A489}"/>
              </a:ext>
            </a:extLst>
          </p:cNvPr>
          <p:cNvSpPr>
            <a:spLocks noGrp="1"/>
          </p:cNvSpPr>
          <p:nvPr>
            <p:ph type="title"/>
          </p:nvPr>
        </p:nvSpPr>
        <p:spPr>
          <a:xfrm>
            <a:off x="191344" y="533400"/>
            <a:ext cx="8575555" cy="533400"/>
          </a:xfrm>
        </p:spPr>
        <p:txBody>
          <a:bodyPr/>
          <a:lstStyle/>
          <a:p>
            <a:r>
              <a:rPr lang="en-US" noProof="0" err="1"/>
              <a:t>BackUp</a:t>
            </a:r>
            <a:r>
              <a:rPr lang="en-US" noProof="0"/>
              <a:t> Slides</a:t>
            </a:r>
          </a:p>
        </p:txBody>
      </p:sp>
    </p:spTree>
    <p:extLst>
      <p:ext uri="{BB962C8B-B14F-4D97-AF65-F5344CB8AC3E}">
        <p14:creationId xmlns:p14="http://schemas.microsoft.com/office/powerpoint/2010/main" val="2510414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0776-3779-9C02-8A58-3E5D763CDF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C84ECB-F545-D1DA-2795-AEB20FDB8513}"/>
              </a:ext>
            </a:extLst>
          </p:cNvPr>
          <p:cNvSpPr>
            <a:spLocks noGrp="1"/>
          </p:cNvSpPr>
          <p:nvPr>
            <p:ph type="title"/>
          </p:nvPr>
        </p:nvSpPr>
        <p:spPr/>
        <p:txBody>
          <a:bodyPr/>
          <a:lstStyle/>
          <a:p>
            <a:r>
              <a:rPr lang="en-US"/>
              <a:t>Uno Benchmarks</a:t>
            </a:r>
            <a:endParaRPr lang="en-CH"/>
          </a:p>
        </p:txBody>
      </p:sp>
      <p:pic>
        <p:nvPicPr>
          <p:cNvPr id="3" name="Picture 2">
            <a:extLst>
              <a:ext uri="{FF2B5EF4-FFF2-40B4-BE49-F238E27FC236}">
                <a16:creationId xmlns:a16="http://schemas.microsoft.com/office/drawing/2014/main" id="{7F1E4A4D-B27B-5461-C15B-DF409B3BAB79}"/>
              </a:ext>
            </a:extLst>
          </p:cNvPr>
          <p:cNvPicPr>
            <a:picLocks noChangeAspect="1"/>
          </p:cNvPicPr>
          <p:nvPr/>
        </p:nvPicPr>
        <p:blipFill>
          <a:blip r:embed="rId2"/>
          <a:stretch>
            <a:fillRect/>
          </a:stretch>
        </p:blipFill>
        <p:spPr>
          <a:xfrm>
            <a:off x="1619676" y="2168860"/>
            <a:ext cx="8916644" cy="3362794"/>
          </a:xfrm>
          <a:prstGeom prst="rect">
            <a:avLst/>
          </a:prstGeom>
        </p:spPr>
      </p:pic>
      <p:sp>
        <p:nvSpPr>
          <p:cNvPr id="6" name="Rectangle: Rounded Corners 5">
            <a:extLst>
              <a:ext uri="{FF2B5EF4-FFF2-40B4-BE49-F238E27FC236}">
                <a16:creationId xmlns:a16="http://schemas.microsoft.com/office/drawing/2014/main" id="{A0996571-2230-7A87-639C-A80091B9F79D}"/>
              </a:ext>
            </a:extLst>
          </p:cNvPr>
          <p:cNvSpPr/>
          <p:nvPr/>
        </p:nvSpPr>
        <p:spPr>
          <a:xfrm>
            <a:off x="4691844" y="1412776"/>
            <a:ext cx="3682903" cy="83996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Permutation Workload</a:t>
            </a:r>
            <a:endParaRPr lang="en-CH"/>
          </a:p>
        </p:txBody>
      </p:sp>
    </p:spTree>
    <p:extLst>
      <p:ext uri="{BB962C8B-B14F-4D97-AF65-F5344CB8AC3E}">
        <p14:creationId xmlns:p14="http://schemas.microsoft.com/office/powerpoint/2010/main" val="1642244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47426C-FE5C-2EFA-D065-91E9DFE8A6DD}"/>
              </a:ext>
            </a:extLst>
          </p:cNvPr>
          <p:cNvSpPr>
            <a:spLocks noGrp="1"/>
          </p:cNvSpPr>
          <p:nvPr>
            <p:ph type="sldNum" sz="quarter" idx="12"/>
          </p:nvPr>
        </p:nvSpPr>
        <p:spPr/>
        <p:txBody>
          <a:bodyPr/>
          <a:lstStyle/>
          <a:p>
            <a:fld id="{6C6AE60A-B69C-4790-82F7-3882EDF23186}" type="slidenum">
              <a:rPr lang="en-US" noProof="0" smtClean="0"/>
              <a:pPr/>
              <a:t>2</a:t>
            </a:fld>
            <a:endParaRPr lang="en-US" noProof="0"/>
          </a:p>
        </p:txBody>
      </p:sp>
      <p:sp>
        <p:nvSpPr>
          <p:cNvPr id="4" name="Title 3">
            <a:extLst>
              <a:ext uri="{FF2B5EF4-FFF2-40B4-BE49-F238E27FC236}">
                <a16:creationId xmlns:a16="http://schemas.microsoft.com/office/drawing/2014/main" id="{74DE23A5-47B5-EC89-F9A5-15D702117061}"/>
              </a:ext>
            </a:extLst>
          </p:cNvPr>
          <p:cNvSpPr>
            <a:spLocks noGrp="1"/>
          </p:cNvSpPr>
          <p:nvPr>
            <p:ph type="title"/>
          </p:nvPr>
        </p:nvSpPr>
        <p:spPr/>
        <p:txBody>
          <a:bodyPr/>
          <a:lstStyle/>
          <a:p>
            <a:r>
              <a:rPr lang="en-US" noProof="0"/>
              <a:t>Motivation</a:t>
            </a:r>
          </a:p>
        </p:txBody>
      </p:sp>
      <p:sp>
        <p:nvSpPr>
          <p:cNvPr id="50" name="TextBox 49">
            <a:extLst>
              <a:ext uri="{FF2B5EF4-FFF2-40B4-BE49-F238E27FC236}">
                <a16:creationId xmlns:a16="http://schemas.microsoft.com/office/drawing/2014/main" id="{C5E996E7-1588-4E28-2AB7-A9A87AD84118}"/>
              </a:ext>
            </a:extLst>
          </p:cNvPr>
          <p:cNvSpPr txBox="1"/>
          <p:nvPr/>
        </p:nvSpPr>
        <p:spPr>
          <a:xfrm>
            <a:off x="191344" y="6438434"/>
            <a:ext cx="4913525" cy="246221"/>
          </a:xfrm>
          <a:prstGeom prst="rect">
            <a:avLst/>
          </a:prstGeom>
          <a:noFill/>
        </p:spPr>
        <p:txBody>
          <a:bodyPr wrap="none" rtlCol="0">
            <a:spAutoFit/>
          </a:bodyPr>
          <a:lstStyle/>
          <a:p>
            <a:r>
              <a:rPr lang="en-GB" sz="1000">
                <a:solidFill>
                  <a:schemeClr val="bg1">
                    <a:lumMod val="65000"/>
                  </a:schemeClr>
                </a:solidFill>
              </a:rPr>
              <a:t>[1] Training Compute of Frontier AI Models Grows by 4-5x per Year, Report, </a:t>
            </a:r>
            <a:r>
              <a:rPr lang="en-GB" sz="1000">
                <a:solidFill>
                  <a:schemeClr val="bg1">
                    <a:lumMod val="65000"/>
                  </a:schemeClr>
                </a:solidFill>
                <a:hlinkClick r:id="rId3">
                  <a:extLst>
                    <a:ext uri="{A12FA001-AC4F-418D-AE19-62706E023703}">
                      <ahyp:hlinkClr xmlns:ahyp="http://schemas.microsoft.com/office/drawing/2018/hyperlinkcolor" val="tx"/>
                    </a:ext>
                  </a:extLst>
                </a:hlinkClick>
              </a:rPr>
              <a:t>Epoch AI, 2024</a:t>
            </a:r>
            <a:endParaRPr lang="en-GB" sz="1000">
              <a:solidFill>
                <a:schemeClr val="bg1">
                  <a:lumMod val="65000"/>
                </a:schemeClr>
              </a:solidFill>
            </a:endParaRPr>
          </a:p>
        </p:txBody>
      </p:sp>
      <p:grpSp>
        <p:nvGrpSpPr>
          <p:cNvPr id="1075" name="Group 1074">
            <a:extLst>
              <a:ext uri="{FF2B5EF4-FFF2-40B4-BE49-F238E27FC236}">
                <a16:creationId xmlns:a16="http://schemas.microsoft.com/office/drawing/2014/main" id="{698AF5A8-CAF4-9CD7-688F-CE1A3C4B5F0B}"/>
              </a:ext>
            </a:extLst>
          </p:cNvPr>
          <p:cNvGrpSpPr/>
          <p:nvPr/>
        </p:nvGrpSpPr>
        <p:grpSpPr>
          <a:xfrm>
            <a:off x="264398" y="1196752"/>
            <a:ext cx="5069470" cy="3680445"/>
            <a:chOff x="325778" y="1880828"/>
            <a:chExt cx="5069470" cy="3680445"/>
          </a:xfrm>
        </p:grpSpPr>
        <p:sp>
          <p:nvSpPr>
            <p:cNvPr id="36" name="TextBox 35">
              <a:extLst>
                <a:ext uri="{FF2B5EF4-FFF2-40B4-BE49-F238E27FC236}">
                  <a16:creationId xmlns:a16="http://schemas.microsoft.com/office/drawing/2014/main" id="{22CEE4DA-39B3-26F9-59A4-C28B167EC269}"/>
                </a:ext>
              </a:extLst>
            </p:cNvPr>
            <p:cNvSpPr txBox="1"/>
            <p:nvPr/>
          </p:nvSpPr>
          <p:spPr>
            <a:xfrm>
              <a:off x="731404" y="1880828"/>
              <a:ext cx="1724511" cy="307777"/>
            </a:xfrm>
            <a:prstGeom prst="rect">
              <a:avLst/>
            </a:prstGeom>
            <a:noFill/>
          </p:spPr>
          <p:txBody>
            <a:bodyPr wrap="none" rtlCol="0">
              <a:spAutoFit/>
            </a:bodyPr>
            <a:lstStyle/>
            <a:p>
              <a:r>
                <a:rPr lang="en-GB" sz="1400" b="1"/>
                <a:t>Frontier LLM Models</a:t>
              </a:r>
            </a:p>
          </p:txBody>
        </p:sp>
        <p:sp>
          <p:nvSpPr>
            <p:cNvPr id="38" name="TextBox 37">
              <a:extLst>
                <a:ext uri="{FF2B5EF4-FFF2-40B4-BE49-F238E27FC236}">
                  <a16:creationId xmlns:a16="http://schemas.microsoft.com/office/drawing/2014/main" id="{84969534-A138-8DA7-D04F-D54A3673E621}"/>
                </a:ext>
              </a:extLst>
            </p:cNvPr>
            <p:cNvSpPr txBox="1"/>
            <p:nvPr/>
          </p:nvSpPr>
          <p:spPr>
            <a:xfrm>
              <a:off x="2639616" y="5299663"/>
              <a:ext cx="853119" cy="261610"/>
            </a:xfrm>
            <a:prstGeom prst="rect">
              <a:avLst/>
            </a:prstGeom>
            <a:noFill/>
          </p:spPr>
          <p:txBody>
            <a:bodyPr wrap="none" rtlCol="0">
              <a:spAutoFit/>
            </a:bodyPr>
            <a:lstStyle/>
            <a:p>
              <a:r>
                <a:rPr lang="en-GB" sz="1100"/>
                <a:t>Publication</a:t>
              </a:r>
            </a:p>
          </p:txBody>
        </p:sp>
        <p:sp>
          <p:nvSpPr>
            <p:cNvPr id="39" name="TextBox 38">
              <a:extLst>
                <a:ext uri="{FF2B5EF4-FFF2-40B4-BE49-F238E27FC236}">
                  <a16:creationId xmlns:a16="http://schemas.microsoft.com/office/drawing/2014/main" id="{3118C7F4-7E29-4C8F-7CB2-7EDB0E5CC396}"/>
                </a:ext>
              </a:extLst>
            </p:cNvPr>
            <p:cNvSpPr txBox="1"/>
            <p:nvPr/>
          </p:nvSpPr>
          <p:spPr>
            <a:xfrm rot="16200000">
              <a:off x="-349888" y="3425952"/>
              <a:ext cx="1612942" cy="261610"/>
            </a:xfrm>
            <a:prstGeom prst="rect">
              <a:avLst/>
            </a:prstGeom>
            <a:noFill/>
          </p:spPr>
          <p:txBody>
            <a:bodyPr wrap="none" rtlCol="0">
              <a:spAutoFit/>
            </a:bodyPr>
            <a:lstStyle/>
            <a:p>
              <a:r>
                <a:rPr lang="en-GB" sz="1100"/>
                <a:t>Training Compute (FLOP)</a:t>
              </a:r>
            </a:p>
          </p:txBody>
        </p:sp>
        <p:sp>
          <p:nvSpPr>
            <p:cNvPr id="44" name="TextBox 43">
              <a:extLst>
                <a:ext uri="{FF2B5EF4-FFF2-40B4-BE49-F238E27FC236}">
                  <a16:creationId xmlns:a16="http://schemas.microsoft.com/office/drawing/2014/main" id="{D48564D1-BBBF-1039-4CC8-C3399B99775A}"/>
                </a:ext>
              </a:extLst>
            </p:cNvPr>
            <p:cNvSpPr txBox="1"/>
            <p:nvPr/>
          </p:nvSpPr>
          <p:spPr>
            <a:xfrm>
              <a:off x="5051884" y="1892369"/>
              <a:ext cx="343364" cy="261610"/>
            </a:xfrm>
            <a:prstGeom prst="rect">
              <a:avLst/>
            </a:prstGeom>
            <a:noFill/>
          </p:spPr>
          <p:txBody>
            <a:bodyPr wrap="none" rtlCol="0">
              <a:spAutoFit/>
            </a:bodyPr>
            <a:lstStyle/>
            <a:p>
              <a:r>
                <a:rPr lang="en-GB" sz="1100">
                  <a:solidFill>
                    <a:schemeClr val="bg1">
                      <a:lumMod val="65000"/>
                    </a:schemeClr>
                  </a:solidFill>
                </a:rPr>
                <a:t>[1]</a:t>
              </a:r>
            </a:p>
          </p:txBody>
        </p:sp>
        <p:pic>
          <p:nvPicPr>
            <p:cNvPr id="53" name="Picture 52">
              <a:extLst>
                <a:ext uri="{FF2B5EF4-FFF2-40B4-BE49-F238E27FC236}">
                  <a16:creationId xmlns:a16="http://schemas.microsoft.com/office/drawing/2014/main" id="{EDA91AE5-E2F3-4CB5-6EC6-824A265A97ED}"/>
                </a:ext>
              </a:extLst>
            </p:cNvPr>
            <p:cNvPicPr>
              <a:picLocks noChangeAspect="1"/>
            </p:cNvPicPr>
            <p:nvPr/>
          </p:nvPicPr>
          <p:blipFill>
            <a:blip r:embed="rId4"/>
            <a:stretch>
              <a:fillRect/>
            </a:stretch>
          </p:blipFill>
          <p:spPr>
            <a:xfrm>
              <a:off x="587388" y="2165520"/>
              <a:ext cx="4752528" cy="3134143"/>
            </a:xfrm>
            <a:prstGeom prst="rect">
              <a:avLst/>
            </a:prstGeom>
          </p:spPr>
        </p:pic>
      </p:grpSp>
      <p:sp>
        <p:nvSpPr>
          <p:cNvPr id="1027" name="Rectangle: Rounded Corners 1026">
            <a:extLst>
              <a:ext uri="{FF2B5EF4-FFF2-40B4-BE49-F238E27FC236}">
                <a16:creationId xmlns:a16="http://schemas.microsoft.com/office/drawing/2014/main" id="{B4369190-8AEE-98EB-218B-423D5C94D016}"/>
              </a:ext>
            </a:extLst>
          </p:cNvPr>
          <p:cNvSpPr/>
          <p:nvPr/>
        </p:nvSpPr>
        <p:spPr>
          <a:xfrm>
            <a:off x="2403397" y="3014597"/>
            <a:ext cx="2637874" cy="389492"/>
          </a:xfrm>
          <a:prstGeom prst="roundRect">
            <a:avLst>
              <a:gd name="adj" fmla="val 9036"/>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u="sng"/>
              <a:t>4-5x</a:t>
            </a:r>
            <a:r>
              <a:rPr lang="en-GB" sz="1600"/>
              <a:t> increase per year</a:t>
            </a:r>
          </a:p>
        </p:txBody>
      </p:sp>
      <p:pic>
        <p:nvPicPr>
          <p:cNvPr id="1078" name="Picture 1077">
            <a:extLst>
              <a:ext uri="{FF2B5EF4-FFF2-40B4-BE49-F238E27FC236}">
                <a16:creationId xmlns:a16="http://schemas.microsoft.com/office/drawing/2014/main" id="{7C224953-D5B6-0D34-88C9-46A0E40333DF}"/>
              </a:ext>
            </a:extLst>
          </p:cNvPr>
          <p:cNvPicPr>
            <a:picLocks noChangeAspect="1"/>
          </p:cNvPicPr>
          <p:nvPr/>
        </p:nvPicPr>
        <p:blipFill>
          <a:blip r:embed="rId5"/>
          <a:stretch>
            <a:fillRect/>
          </a:stretch>
        </p:blipFill>
        <p:spPr>
          <a:xfrm>
            <a:off x="331054" y="3789040"/>
            <a:ext cx="2704606" cy="1346202"/>
          </a:xfrm>
          <a:prstGeom prst="rect">
            <a:avLst/>
          </a:prstGeom>
          <a:effectLst>
            <a:outerShdw blurRad="63500" sx="102000" sy="102000" algn="ctr" rotWithShape="0">
              <a:prstClr val="black">
                <a:alpha val="40000"/>
              </a:prstClr>
            </a:outerShdw>
          </a:effectLst>
        </p:spPr>
      </p:pic>
      <p:pic>
        <p:nvPicPr>
          <p:cNvPr id="1080" name="Picture 1079">
            <a:extLst>
              <a:ext uri="{FF2B5EF4-FFF2-40B4-BE49-F238E27FC236}">
                <a16:creationId xmlns:a16="http://schemas.microsoft.com/office/drawing/2014/main" id="{35E09A56-2CCF-63A6-5E84-487FA930D1C7}"/>
              </a:ext>
            </a:extLst>
          </p:cNvPr>
          <p:cNvPicPr>
            <a:picLocks noChangeAspect="1"/>
          </p:cNvPicPr>
          <p:nvPr/>
        </p:nvPicPr>
        <p:blipFill>
          <a:blip r:embed="rId6"/>
          <a:stretch>
            <a:fillRect/>
          </a:stretch>
        </p:blipFill>
        <p:spPr>
          <a:xfrm>
            <a:off x="1871265" y="4507800"/>
            <a:ext cx="3495808" cy="1045436"/>
          </a:xfrm>
          <a:prstGeom prst="rect">
            <a:avLst/>
          </a:prstGeom>
          <a:effectLst>
            <a:outerShdw blurRad="63500" sx="102000" sy="102000" algn="ctr" rotWithShape="0">
              <a:prstClr val="black">
                <a:alpha val="40000"/>
              </a:prstClr>
            </a:outerShdw>
          </a:effectLst>
        </p:spPr>
      </p:pic>
      <p:sp>
        <p:nvSpPr>
          <p:cNvPr id="6" name="Arrow: Pentagon 5">
            <a:extLst>
              <a:ext uri="{FF2B5EF4-FFF2-40B4-BE49-F238E27FC236}">
                <a16:creationId xmlns:a16="http://schemas.microsoft.com/office/drawing/2014/main" id="{EEF9D933-A800-0898-E17F-3090CB6D29C2}"/>
              </a:ext>
            </a:extLst>
          </p:cNvPr>
          <p:cNvSpPr/>
          <p:nvPr/>
        </p:nvSpPr>
        <p:spPr>
          <a:xfrm>
            <a:off x="294972" y="5825533"/>
            <a:ext cx="5873036" cy="478794"/>
          </a:xfrm>
          <a:prstGeom prst="homePlate">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t>Problem: </a:t>
            </a:r>
            <a:r>
              <a:rPr lang="en-GB" sz="1600"/>
              <a:t>local power limitation, increased complexity</a:t>
            </a:r>
          </a:p>
        </p:txBody>
      </p:sp>
      <p:sp>
        <p:nvSpPr>
          <p:cNvPr id="7" name="Arrow: Chevron 6">
            <a:extLst>
              <a:ext uri="{FF2B5EF4-FFF2-40B4-BE49-F238E27FC236}">
                <a16:creationId xmlns:a16="http://schemas.microsoft.com/office/drawing/2014/main" id="{43CE2E71-F913-7580-54B9-901940DB12C2}"/>
              </a:ext>
            </a:extLst>
          </p:cNvPr>
          <p:cNvSpPr/>
          <p:nvPr/>
        </p:nvSpPr>
        <p:spPr>
          <a:xfrm>
            <a:off x="6023992" y="5825533"/>
            <a:ext cx="5873036" cy="483787"/>
          </a:xfrm>
          <a:prstGeom prst="chevron">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solidFill>
                  <a:schemeClr val="bg1"/>
                </a:solidFill>
              </a:rPr>
              <a:t>Solution: </a:t>
            </a:r>
            <a:r>
              <a:rPr lang="en-GB" sz="1600">
                <a:solidFill>
                  <a:schemeClr val="bg1"/>
                </a:solidFill>
              </a:rPr>
              <a:t>training across </a:t>
            </a:r>
            <a:r>
              <a:rPr lang="en-GB" sz="1600" b="1" u="sng">
                <a:solidFill>
                  <a:schemeClr val="bg1"/>
                </a:solidFill>
              </a:rPr>
              <a:t>multiple</a:t>
            </a:r>
            <a:r>
              <a:rPr lang="en-GB" sz="1600">
                <a:solidFill>
                  <a:schemeClr val="bg1"/>
                </a:solidFill>
              </a:rPr>
              <a:t> </a:t>
            </a:r>
            <a:r>
              <a:rPr lang="en-GB" sz="1600" err="1">
                <a:solidFill>
                  <a:schemeClr val="bg1"/>
                </a:solidFill>
              </a:rPr>
              <a:t>datacenters</a:t>
            </a:r>
            <a:r>
              <a:rPr lang="en-GB" sz="1600">
                <a:solidFill>
                  <a:schemeClr val="bg1"/>
                </a:solidFill>
              </a:rPr>
              <a:t> </a:t>
            </a:r>
          </a:p>
        </p:txBody>
      </p:sp>
      <p:sp>
        <p:nvSpPr>
          <p:cNvPr id="8" name="Speech Bubble: Rectangle with Corners Rounded 7">
            <a:extLst>
              <a:ext uri="{FF2B5EF4-FFF2-40B4-BE49-F238E27FC236}">
                <a16:creationId xmlns:a16="http://schemas.microsoft.com/office/drawing/2014/main" id="{81EC7279-3A0F-FDC0-F854-AC3508886ED6}"/>
              </a:ext>
            </a:extLst>
          </p:cNvPr>
          <p:cNvSpPr/>
          <p:nvPr/>
        </p:nvSpPr>
        <p:spPr>
          <a:xfrm>
            <a:off x="3251293" y="3676386"/>
            <a:ext cx="2084864" cy="454671"/>
          </a:xfrm>
          <a:prstGeom prst="wedgeRoundRectCallout">
            <a:avLst>
              <a:gd name="adj1" fmla="val -29282"/>
              <a:gd name="adj2" fmla="val -103507"/>
              <a:gd name="adj3" fmla="val 16667"/>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300" b="1"/>
              <a:t>Increasing power demand</a:t>
            </a:r>
            <a:endParaRPr lang="en-GB" sz="1300"/>
          </a:p>
        </p:txBody>
      </p:sp>
      <p:pic>
        <p:nvPicPr>
          <p:cNvPr id="9" name="Picture 8">
            <a:extLst>
              <a:ext uri="{FF2B5EF4-FFF2-40B4-BE49-F238E27FC236}">
                <a16:creationId xmlns:a16="http://schemas.microsoft.com/office/drawing/2014/main" id="{BF1AA00D-8456-A2CF-3016-E76275CA97E9}"/>
              </a:ext>
            </a:extLst>
          </p:cNvPr>
          <p:cNvPicPr>
            <a:picLocks noChangeAspect="1"/>
          </p:cNvPicPr>
          <p:nvPr/>
        </p:nvPicPr>
        <p:blipFill>
          <a:blip r:embed="rId7"/>
          <a:stretch>
            <a:fillRect/>
          </a:stretch>
        </p:blipFill>
        <p:spPr>
          <a:xfrm>
            <a:off x="5496411" y="925308"/>
            <a:ext cx="4344005" cy="1701828"/>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1A17ECB0-75BB-AD96-C187-19288FF6B1F2}"/>
              </a:ext>
            </a:extLst>
          </p:cNvPr>
          <p:cNvPicPr>
            <a:picLocks noChangeAspect="1"/>
          </p:cNvPicPr>
          <p:nvPr/>
        </p:nvPicPr>
        <p:blipFill>
          <a:blip r:embed="rId8"/>
          <a:stretch>
            <a:fillRect/>
          </a:stretch>
        </p:blipFill>
        <p:spPr>
          <a:xfrm>
            <a:off x="5831075" y="1609626"/>
            <a:ext cx="3490767" cy="2046704"/>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4B706EB6-F466-828C-FC7C-D3F0226D965F}"/>
              </a:ext>
            </a:extLst>
          </p:cNvPr>
          <p:cNvPicPr>
            <a:picLocks noChangeAspect="1"/>
          </p:cNvPicPr>
          <p:nvPr/>
        </p:nvPicPr>
        <p:blipFill>
          <a:blip r:embed="rId9"/>
          <a:stretch>
            <a:fillRect/>
          </a:stretch>
        </p:blipFill>
        <p:spPr>
          <a:xfrm>
            <a:off x="7522262" y="668949"/>
            <a:ext cx="4268488" cy="2910333"/>
          </a:xfrm>
          <a:prstGeom prst="rect">
            <a:avLst/>
          </a:prstGeom>
          <a:effectLst>
            <a:outerShdw blurRad="63500" sx="102000" sy="102000" algn="ctr" rotWithShape="0">
              <a:prstClr val="black">
                <a:alpha val="40000"/>
              </a:prstClr>
            </a:outerShdw>
          </a:effectLst>
        </p:spPr>
      </p:pic>
      <p:grpSp>
        <p:nvGrpSpPr>
          <p:cNvPr id="13" name="Group 12">
            <a:extLst>
              <a:ext uri="{FF2B5EF4-FFF2-40B4-BE49-F238E27FC236}">
                <a16:creationId xmlns:a16="http://schemas.microsoft.com/office/drawing/2014/main" id="{C85CDEDC-7F49-BAA3-CA58-647AD42CA096}"/>
              </a:ext>
            </a:extLst>
          </p:cNvPr>
          <p:cNvGrpSpPr/>
          <p:nvPr/>
        </p:nvGrpSpPr>
        <p:grpSpPr>
          <a:xfrm>
            <a:off x="5679873" y="3749833"/>
            <a:ext cx="6355772" cy="956898"/>
            <a:chOff x="7979161" y="3807345"/>
            <a:chExt cx="3745564" cy="1655144"/>
          </a:xfrm>
        </p:grpSpPr>
        <p:sp>
          <p:nvSpPr>
            <p:cNvPr id="14" name="Rectangle: Rounded Corners 13">
              <a:extLst>
                <a:ext uri="{FF2B5EF4-FFF2-40B4-BE49-F238E27FC236}">
                  <a16:creationId xmlns:a16="http://schemas.microsoft.com/office/drawing/2014/main" id="{2832E041-49E2-DBB3-D4EA-FE0A487267E1}"/>
                </a:ext>
              </a:extLst>
            </p:cNvPr>
            <p:cNvSpPr/>
            <p:nvPr/>
          </p:nvSpPr>
          <p:spPr>
            <a:xfrm>
              <a:off x="7979161" y="3807345"/>
              <a:ext cx="3745564" cy="1621849"/>
            </a:xfrm>
            <a:prstGeom prst="roundRect">
              <a:avLst>
                <a:gd name="adj" fmla="val 4658"/>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600" b="1">
                <a:solidFill>
                  <a:schemeClr val="tx1"/>
                </a:solidFill>
              </a:endParaRPr>
            </a:p>
          </p:txBody>
        </p:sp>
        <p:sp>
          <p:nvSpPr>
            <p:cNvPr id="15" name="TextBox 14">
              <a:extLst>
                <a:ext uri="{FF2B5EF4-FFF2-40B4-BE49-F238E27FC236}">
                  <a16:creationId xmlns:a16="http://schemas.microsoft.com/office/drawing/2014/main" id="{FF83EA94-2301-991E-E3EA-E0AD4E79AEAE}"/>
                </a:ext>
              </a:extLst>
            </p:cNvPr>
            <p:cNvSpPr txBox="1"/>
            <p:nvPr/>
          </p:nvSpPr>
          <p:spPr>
            <a:xfrm>
              <a:off x="8106237" y="3967102"/>
              <a:ext cx="3510469" cy="905012"/>
            </a:xfrm>
            <a:prstGeom prst="rect">
              <a:avLst/>
            </a:prstGeom>
            <a:noFill/>
          </p:spPr>
          <p:txBody>
            <a:bodyPr wrap="square">
              <a:spAutoFit/>
            </a:bodyPr>
            <a:lstStyle/>
            <a:p>
              <a:pPr marL="0" lvl="1"/>
              <a:r>
                <a:rPr lang="en-GB" sz="1400" i="1"/>
                <a:t>"</a:t>
              </a:r>
              <a:r>
                <a:rPr lang="en-US" sz="1400"/>
                <a:t>We had to scale to more compute, and that compute was not available as part of one cluster. We had to go to </a:t>
              </a:r>
              <a:r>
                <a:rPr lang="en-US" sz="1400" b="1" u="sng"/>
                <a:t>multi-cluster training</a:t>
              </a:r>
              <a:r>
                <a:rPr lang="en-GB" sz="1400" i="1"/>
                <a:t>"</a:t>
              </a:r>
              <a:endParaRPr lang="en-US" i="1"/>
            </a:p>
          </p:txBody>
        </p:sp>
        <p:sp>
          <p:nvSpPr>
            <p:cNvPr id="16" name="TextBox 15">
              <a:extLst>
                <a:ext uri="{FF2B5EF4-FFF2-40B4-BE49-F238E27FC236}">
                  <a16:creationId xmlns:a16="http://schemas.microsoft.com/office/drawing/2014/main" id="{9B46813F-3922-D88E-47DE-949723D3364B}"/>
                </a:ext>
              </a:extLst>
            </p:cNvPr>
            <p:cNvSpPr txBox="1"/>
            <p:nvPr/>
          </p:nvSpPr>
          <p:spPr>
            <a:xfrm>
              <a:off x="8620990" y="4637330"/>
              <a:ext cx="2956884" cy="825159"/>
            </a:xfrm>
            <a:prstGeom prst="rect">
              <a:avLst/>
            </a:prstGeom>
            <a:noFill/>
          </p:spPr>
          <p:txBody>
            <a:bodyPr wrap="square">
              <a:spAutoFit/>
            </a:bodyPr>
            <a:lstStyle/>
            <a:p>
              <a:pPr marL="0" lvl="1" algn="r"/>
              <a:r>
                <a:rPr lang="en-GB" sz="1400"/>
                <a:t>GPT4.5 Team</a:t>
              </a:r>
            </a:p>
            <a:p>
              <a:pPr marL="0" lvl="1" algn="r"/>
              <a:r>
                <a:rPr lang="en-GB" sz="1100"/>
                <a:t>April 2025</a:t>
              </a:r>
              <a:endParaRPr lang="en-US" sz="1000"/>
            </a:p>
          </p:txBody>
        </p:sp>
      </p:grpSp>
      <p:grpSp>
        <p:nvGrpSpPr>
          <p:cNvPr id="2" name="Group 1">
            <a:extLst>
              <a:ext uri="{FF2B5EF4-FFF2-40B4-BE49-F238E27FC236}">
                <a16:creationId xmlns:a16="http://schemas.microsoft.com/office/drawing/2014/main" id="{8732B9BE-EA8B-B12A-D80A-EDAFE03B1F04}"/>
              </a:ext>
            </a:extLst>
          </p:cNvPr>
          <p:cNvGrpSpPr/>
          <p:nvPr/>
        </p:nvGrpSpPr>
        <p:grpSpPr>
          <a:xfrm>
            <a:off x="5692547" y="4767987"/>
            <a:ext cx="6355772" cy="937649"/>
            <a:chOff x="7979161" y="3807345"/>
            <a:chExt cx="3745564" cy="1621849"/>
          </a:xfrm>
        </p:grpSpPr>
        <p:sp>
          <p:nvSpPr>
            <p:cNvPr id="5" name="Rectangle: Rounded Corners 4">
              <a:extLst>
                <a:ext uri="{FF2B5EF4-FFF2-40B4-BE49-F238E27FC236}">
                  <a16:creationId xmlns:a16="http://schemas.microsoft.com/office/drawing/2014/main" id="{2EBCD2A7-E3A2-A169-D423-E75555536C53}"/>
                </a:ext>
              </a:extLst>
            </p:cNvPr>
            <p:cNvSpPr/>
            <p:nvPr/>
          </p:nvSpPr>
          <p:spPr>
            <a:xfrm>
              <a:off x="7979161" y="3807345"/>
              <a:ext cx="3745564" cy="1621849"/>
            </a:xfrm>
            <a:prstGeom prst="roundRect">
              <a:avLst>
                <a:gd name="adj" fmla="val 4658"/>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600" b="1">
                <a:solidFill>
                  <a:schemeClr val="tx1"/>
                </a:solidFill>
              </a:endParaRPr>
            </a:p>
          </p:txBody>
        </p:sp>
        <p:sp>
          <p:nvSpPr>
            <p:cNvPr id="12" name="TextBox 11">
              <a:extLst>
                <a:ext uri="{FF2B5EF4-FFF2-40B4-BE49-F238E27FC236}">
                  <a16:creationId xmlns:a16="http://schemas.microsoft.com/office/drawing/2014/main" id="{09FADC1D-2D40-B4E1-71B7-369228BC5F76}"/>
                </a:ext>
              </a:extLst>
            </p:cNvPr>
            <p:cNvSpPr txBox="1"/>
            <p:nvPr/>
          </p:nvSpPr>
          <p:spPr>
            <a:xfrm>
              <a:off x="8106237" y="3967101"/>
              <a:ext cx="3510469" cy="682854"/>
            </a:xfrm>
            <a:prstGeom prst="rect">
              <a:avLst/>
            </a:prstGeom>
            <a:noFill/>
          </p:spPr>
          <p:txBody>
            <a:bodyPr wrap="square">
              <a:spAutoFit/>
            </a:bodyPr>
            <a:lstStyle/>
            <a:p>
              <a:pPr marL="0" lvl="1"/>
              <a:r>
                <a:rPr lang="en-GB" sz="1400" i="1"/>
                <a:t>"</a:t>
              </a:r>
              <a:r>
                <a:rPr lang="en-GB" sz="1400" b="1" i="1"/>
                <a:t>We don't disclose exactly the details</a:t>
              </a:r>
              <a:r>
                <a:rPr lang="en-GB" sz="1400" i="1"/>
                <a:t> of how many locations but Gemini Ultra was trained </a:t>
              </a:r>
              <a:r>
                <a:rPr lang="en-GB" sz="1400" b="1" i="1" u="sng"/>
                <a:t>across multiple sites</a:t>
              </a:r>
              <a:r>
                <a:rPr lang="en-GB" sz="1400" i="1"/>
                <a:t>, and multiple clusters within those sites."</a:t>
              </a:r>
              <a:endParaRPr lang="en-US" i="1"/>
            </a:p>
          </p:txBody>
        </p:sp>
        <p:sp>
          <p:nvSpPr>
            <p:cNvPr id="17" name="TextBox 16">
              <a:extLst>
                <a:ext uri="{FF2B5EF4-FFF2-40B4-BE49-F238E27FC236}">
                  <a16:creationId xmlns:a16="http://schemas.microsoft.com/office/drawing/2014/main" id="{2DD0969C-5AE1-5722-89D4-CB35FDDEA585}"/>
                </a:ext>
              </a:extLst>
            </p:cNvPr>
            <p:cNvSpPr txBox="1"/>
            <p:nvPr/>
          </p:nvSpPr>
          <p:spPr>
            <a:xfrm>
              <a:off x="8620990" y="4637330"/>
              <a:ext cx="2956884" cy="622603"/>
            </a:xfrm>
            <a:prstGeom prst="rect">
              <a:avLst/>
            </a:prstGeom>
            <a:noFill/>
          </p:spPr>
          <p:txBody>
            <a:bodyPr wrap="square">
              <a:spAutoFit/>
            </a:bodyPr>
            <a:lstStyle/>
            <a:p>
              <a:pPr marL="0" lvl="1" algn="r"/>
              <a:r>
                <a:rPr lang="en-GB" sz="1400"/>
                <a:t>Thomas Kurian, CEO Google Cloud</a:t>
              </a:r>
            </a:p>
            <a:p>
              <a:pPr marL="0" lvl="1" algn="r"/>
              <a:r>
                <a:rPr lang="en-GB" sz="1100"/>
                <a:t>December 2023</a:t>
              </a:r>
              <a:endParaRPr lang="en-US" sz="1000"/>
            </a:p>
          </p:txBody>
        </p:sp>
      </p:grpSp>
    </p:spTree>
    <p:extLst>
      <p:ext uri="{BB962C8B-B14F-4D97-AF65-F5344CB8AC3E}">
        <p14:creationId xmlns:p14="http://schemas.microsoft.com/office/powerpoint/2010/main" val="152505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4244-5ECD-164A-B7F3-09F60EE516E7}"/>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8DB959F9-D66D-6D13-41E2-57EED1ACB257}"/>
              </a:ext>
            </a:extLst>
          </p:cNvPr>
          <p:cNvPicPr>
            <a:picLocks noChangeAspect="1"/>
          </p:cNvPicPr>
          <p:nvPr/>
        </p:nvPicPr>
        <p:blipFill>
          <a:blip r:embed="rId3"/>
          <a:stretch>
            <a:fillRect/>
          </a:stretch>
        </p:blipFill>
        <p:spPr>
          <a:xfrm>
            <a:off x="6564052" y="4029984"/>
            <a:ext cx="2809528" cy="2123771"/>
          </a:xfrm>
          <a:prstGeom prst="rect">
            <a:avLst/>
          </a:prstGeom>
        </p:spPr>
      </p:pic>
      <p:pic>
        <p:nvPicPr>
          <p:cNvPr id="22" name="Picture 21">
            <a:extLst>
              <a:ext uri="{FF2B5EF4-FFF2-40B4-BE49-F238E27FC236}">
                <a16:creationId xmlns:a16="http://schemas.microsoft.com/office/drawing/2014/main" id="{C1FB653A-1720-6177-0538-06624EAC7F50}"/>
              </a:ext>
            </a:extLst>
          </p:cNvPr>
          <p:cNvPicPr>
            <a:picLocks noChangeAspect="1"/>
          </p:cNvPicPr>
          <p:nvPr/>
        </p:nvPicPr>
        <p:blipFill>
          <a:blip r:embed="rId4"/>
          <a:stretch>
            <a:fillRect/>
          </a:stretch>
        </p:blipFill>
        <p:spPr>
          <a:xfrm>
            <a:off x="9444372" y="4067829"/>
            <a:ext cx="2687872" cy="2061471"/>
          </a:xfrm>
          <a:prstGeom prst="rect">
            <a:avLst/>
          </a:prstGeom>
        </p:spPr>
      </p:pic>
      <p:sp>
        <p:nvSpPr>
          <p:cNvPr id="3" name="Slide Number Placeholder 2">
            <a:extLst>
              <a:ext uri="{FF2B5EF4-FFF2-40B4-BE49-F238E27FC236}">
                <a16:creationId xmlns:a16="http://schemas.microsoft.com/office/drawing/2014/main" id="{05DD2D64-1275-04C2-21A0-26C0ECD9AA26}"/>
              </a:ext>
            </a:extLst>
          </p:cNvPr>
          <p:cNvSpPr>
            <a:spLocks noGrp="1"/>
          </p:cNvSpPr>
          <p:nvPr>
            <p:ph type="sldNum" sz="quarter" idx="12"/>
          </p:nvPr>
        </p:nvSpPr>
        <p:spPr/>
        <p:txBody>
          <a:bodyPr/>
          <a:lstStyle/>
          <a:p>
            <a:fld id="{6C6AE60A-B69C-4790-82F7-3882EDF23186}" type="slidenum">
              <a:rPr lang="de-DE" smtClean="0"/>
              <a:pPr/>
              <a:t>20</a:t>
            </a:fld>
            <a:endParaRPr lang="de-DE"/>
          </a:p>
        </p:txBody>
      </p:sp>
      <p:sp>
        <p:nvSpPr>
          <p:cNvPr id="4" name="Title 3">
            <a:extLst>
              <a:ext uri="{FF2B5EF4-FFF2-40B4-BE49-F238E27FC236}">
                <a16:creationId xmlns:a16="http://schemas.microsoft.com/office/drawing/2014/main" id="{5D2E219E-2583-68A7-43F5-6795E5025E83}"/>
              </a:ext>
            </a:extLst>
          </p:cNvPr>
          <p:cNvSpPr>
            <a:spLocks noGrp="1"/>
          </p:cNvSpPr>
          <p:nvPr>
            <p:ph type="title"/>
          </p:nvPr>
        </p:nvSpPr>
        <p:spPr>
          <a:xfrm>
            <a:off x="209346" y="626638"/>
            <a:ext cx="11773308" cy="368353"/>
          </a:xfrm>
        </p:spPr>
        <p:txBody>
          <a:bodyPr>
            <a:normAutofit fontScale="90000"/>
          </a:bodyPr>
          <a:lstStyle/>
          <a:p>
            <a:r>
              <a:rPr lang="en-US" err="1">
                <a:solidFill>
                  <a:srgbClr val="58589D"/>
                </a:solidFill>
              </a:rPr>
              <a:t>UnoRC</a:t>
            </a:r>
            <a:r>
              <a:rPr lang="en-US">
                <a:solidFill>
                  <a:srgbClr val="58589D"/>
                </a:solidFill>
              </a:rPr>
              <a:t>: </a:t>
            </a:r>
            <a:r>
              <a:rPr lang="en-US"/>
              <a:t>Reliable connectivity through load balancing and erasure coding</a:t>
            </a:r>
            <a:endParaRPr lang="en-CH"/>
          </a:p>
        </p:txBody>
      </p:sp>
      <p:pic>
        <p:nvPicPr>
          <p:cNvPr id="12" name="Picture 11">
            <a:extLst>
              <a:ext uri="{FF2B5EF4-FFF2-40B4-BE49-F238E27FC236}">
                <a16:creationId xmlns:a16="http://schemas.microsoft.com/office/drawing/2014/main" id="{61DB59BC-EB40-144C-2A4F-1EF921B382D9}"/>
              </a:ext>
            </a:extLst>
          </p:cNvPr>
          <p:cNvPicPr>
            <a:picLocks noChangeAspect="1"/>
          </p:cNvPicPr>
          <p:nvPr/>
        </p:nvPicPr>
        <p:blipFill>
          <a:blip r:embed="rId5"/>
          <a:stretch>
            <a:fillRect/>
          </a:stretch>
        </p:blipFill>
        <p:spPr>
          <a:xfrm>
            <a:off x="3719128" y="4040174"/>
            <a:ext cx="2809528" cy="2076423"/>
          </a:xfrm>
          <a:prstGeom prst="rect">
            <a:avLst/>
          </a:prstGeom>
        </p:spPr>
      </p:pic>
      <p:sp>
        <p:nvSpPr>
          <p:cNvPr id="20" name="Rectangle: Rounded Corners 19">
            <a:extLst>
              <a:ext uri="{FF2B5EF4-FFF2-40B4-BE49-F238E27FC236}">
                <a16:creationId xmlns:a16="http://schemas.microsoft.com/office/drawing/2014/main" id="{E41DD3E5-0CDC-B270-D2A2-7672FDD7E5CF}"/>
              </a:ext>
            </a:extLst>
          </p:cNvPr>
          <p:cNvSpPr/>
          <p:nvPr/>
        </p:nvSpPr>
        <p:spPr>
          <a:xfrm>
            <a:off x="9501351" y="3599911"/>
            <a:ext cx="2690649" cy="389378"/>
          </a:xfrm>
          <a:prstGeom prst="roundRect">
            <a:avLst>
              <a:gd name="adj" fmla="val 50000"/>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err="1">
                <a:solidFill>
                  <a:schemeClr val="tx1"/>
                </a:solidFill>
              </a:rPr>
              <a:t>CrossPipe</a:t>
            </a:r>
            <a:r>
              <a:rPr lang="en-US" sz="2000">
                <a:solidFill>
                  <a:schemeClr val="tx1"/>
                </a:solidFill>
              </a:rPr>
              <a:t> Schedule</a:t>
            </a:r>
            <a:endParaRPr lang="en-CH" sz="2000">
              <a:solidFill>
                <a:schemeClr val="tx1"/>
              </a:solidFill>
            </a:endParaRPr>
          </a:p>
        </p:txBody>
      </p:sp>
      <p:sp>
        <p:nvSpPr>
          <p:cNvPr id="5" name="TextBox 4">
            <a:extLst>
              <a:ext uri="{FF2B5EF4-FFF2-40B4-BE49-F238E27FC236}">
                <a16:creationId xmlns:a16="http://schemas.microsoft.com/office/drawing/2014/main" id="{65B6D84B-0C20-498E-8E50-910DFF200FE1}"/>
              </a:ext>
            </a:extLst>
          </p:cNvPr>
          <p:cNvSpPr txBox="1"/>
          <p:nvPr/>
        </p:nvSpPr>
        <p:spPr>
          <a:xfrm>
            <a:off x="209346" y="6490874"/>
            <a:ext cx="5796644" cy="276999"/>
          </a:xfrm>
          <a:prstGeom prst="rect">
            <a:avLst/>
          </a:prstGeom>
          <a:noFill/>
        </p:spPr>
        <p:txBody>
          <a:bodyPr wrap="square" rtlCol="0">
            <a:spAutoFit/>
          </a:bodyPr>
          <a:lstStyle/>
          <a:p>
            <a:pPr algn="ctr"/>
            <a:r>
              <a:rPr lang="en-US" sz="1200">
                <a:solidFill>
                  <a:schemeClr val="bg1">
                    <a:lumMod val="65000"/>
                  </a:schemeClr>
                </a:solidFill>
              </a:rPr>
              <a:t>[</a:t>
            </a:r>
            <a:r>
              <a:rPr lang="en-US" sz="1200" err="1">
                <a:solidFill>
                  <a:schemeClr val="bg1">
                    <a:lumMod val="65000"/>
                  </a:schemeClr>
                </a:solidFill>
              </a:rPr>
              <a:t>CrossPipe</a:t>
            </a:r>
            <a:r>
              <a:rPr lang="en-US" sz="1200">
                <a:solidFill>
                  <a:schemeClr val="bg1">
                    <a:lumMod val="65000"/>
                  </a:schemeClr>
                </a:solidFill>
              </a:rPr>
              <a:t>: Towards Optimal Pipeline Schedules for Cross-Datacenter Training, ATC 2025]</a:t>
            </a:r>
          </a:p>
        </p:txBody>
      </p:sp>
      <p:pic>
        <p:nvPicPr>
          <p:cNvPr id="6" name="Picture 5">
            <a:extLst>
              <a:ext uri="{FF2B5EF4-FFF2-40B4-BE49-F238E27FC236}">
                <a16:creationId xmlns:a16="http://schemas.microsoft.com/office/drawing/2014/main" id="{2F136B5D-6E5A-5A5A-1090-FF9FEC9C8FD3}"/>
              </a:ext>
            </a:extLst>
          </p:cNvPr>
          <p:cNvPicPr>
            <a:picLocks noChangeAspect="1"/>
          </p:cNvPicPr>
          <p:nvPr/>
        </p:nvPicPr>
        <p:blipFill>
          <a:blip r:embed="rId6"/>
          <a:stretch>
            <a:fillRect/>
          </a:stretch>
        </p:blipFill>
        <p:spPr>
          <a:xfrm>
            <a:off x="5123892" y="1609691"/>
            <a:ext cx="5202578" cy="1815783"/>
          </a:xfrm>
          <a:prstGeom prst="rect">
            <a:avLst/>
          </a:prstGeom>
        </p:spPr>
      </p:pic>
      <p:sp>
        <p:nvSpPr>
          <p:cNvPr id="14" name="Rectangle: Rounded Corners 13">
            <a:extLst>
              <a:ext uri="{FF2B5EF4-FFF2-40B4-BE49-F238E27FC236}">
                <a16:creationId xmlns:a16="http://schemas.microsoft.com/office/drawing/2014/main" id="{E218704F-C26C-A94B-0EF1-62344F68773D}"/>
              </a:ext>
            </a:extLst>
          </p:cNvPr>
          <p:cNvSpPr/>
          <p:nvPr/>
        </p:nvSpPr>
        <p:spPr>
          <a:xfrm>
            <a:off x="4805576" y="3599911"/>
            <a:ext cx="3446160" cy="389378"/>
          </a:xfrm>
          <a:prstGeom prst="roundRect">
            <a:avLst>
              <a:gd name="adj" fmla="val 50000"/>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chemeClr val="tx1"/>
                </a:solidFill>
              </a:rPr>
              <a:t>Permutation</a:t>
            </a:r>
            <a:r>
              <a:rPr lang="en-US" sz="2000">
                <a:solidFill>
                  <a:schemeClr val="tx1"/>
                </a:solidFill>
              </a:rPr>
              <a:t> workload</a:t>
            </a:r>
          </a:p>
        </p:txBody>
      </p:sp>
      <p:sp>
        <p:nvSpPr>
          <p:cNvPr id="9" name="Rectangle: Rounded Corners 8">
            <a:extLst>
              <a:ext uri="{FF2B5EF4-FFF2-40B4-BE49-F238E27FC236}">
                <a16:creationId xmlns:a16="http://schemas.microsoft.com/office/drawing/2014/main" id="{27AE3980-4D96-7B9E-3B6E-6F0415E157BF}"/>
              </a:ext>
            </a:extLst>
          </p:cNvPr>
          <p:cNvSpPr/>
          <p:nvPr/>
        </p:nvSpPr>
        <p:spPr>
          <a:xfrm>
            <a:off x="6005990" y="1215951"/>
            <a:ext cx="3446160" cy="389378"/>
          </a:xfrm>
          <a:prstGeom prst="roundRect">
            <a:avLst>
              <a:gd name="adj" fmla="val 50000"/>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rPr>
              <a:t>Measured Drop Rates</a:t>
            </a:r>
          </a:p>
        </p:txBody>
      </p:sp>
      <p:sp>
        <p:nvSpPr>
          <p:cNvPr id="15" name="Rectangle: Rounded Corners 14">
            <a:extLst>
              <a:ext uri="{FF2B5EF4-FFF2-40B4-BE49-F238E27FC236}">
                <a16:creationId xmlns:a16="http://schemas.microsoft.com/office/drawing/2014/main" id="{A886698B-5A69-093D-CFC9-992F796A1AAB}"/>
              </a:ext>
            </a:extLst>
          </p:cNvPr>
          <p:cNvSpPr/>
          <p:nvPr/>
        </p:nvSpPr>
        <p:spPr>
          <a:xfrm>
            <a:off x="209346" y="1368785"/>
            <a:ext cx="3402054"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Packet losses are destructive when latency-bound</a:t>
            </a:r>
            <a:endParaRPr lang="en-CH">
              <a:solidFill>
                <a:schemeClr val="tx1"/>
              </a:solidFill>
            </a:endParaRPr>
          </a:p>
        </p:txBody>
      </p:sp>
      <p:sp>
        <p:nvSpPr>
          <p:cNvPr id="16" name="Arrow: Down 15">
            <a:extLst>
              <a:ext uri="{FF2B5EF4-FFF2-40B4-BE49-F238E27FC236}">
                <a16:creationId xmlns:a16="http://schemas.microsoft.com/office/drawing/2014/main" id="{7FBA7194-B274-DD65-0339-5C5525E97A9B}"/>
              </a:ext>
            </a:extLst>
          </p:cNvPr>
          <p:cNvSpPr/>
          <p:nvPr/>
        </p:nvSpPr>
        <p:spPr>
          <a:xfrm>
            <a:off x="1792634" y="2024844"/>
            <a:ext cx="177105"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8" name="Rectangle: Rounded Corners 17">
            <a:extLst>
              <a:ext uri="{FF2B5EF4-FFF2-40B4-BE49-F238E27FC236}">
                <a16:creationId xmlns:a16="http://schemas.microsoft.com/office/drawing/2014/main" id="{326B448F-83E2-FB90-7F40-9F6730262CB5}"/>
              </a:ext>
            </a:extLst>
          </p:cNvPr>
          <p:cNvSpPr/>
          <p:nvPr/>
        </p:nvSpPr>
        <p:spPr>
          <a:xfrm>
            <a:off x="210887" y="3236727"/>
            <a:ext cx="3402054"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Erasure coding helps recovery from drops but not from failures</a:t>
            </a:r>
            <a:endParaRPr lang="en-CH">
              <a:solidFill>
                <a:schemeClr val="tx1"/>
              </a:solidFill>
            </a:endParaRPr>
          </a:p>
        </p:txBody>
      </p:sp>
      <p:sp>
        <p:nvSpPr>
          <p:cNvPr id="21" name="Arrow: Down 20">
            <a:extLst>
              <a:ext uri="{FF2B5EF4-FFF2-40B4-BE49-F238E27FC236}">
                <a16:creationId xmlns:a16="http://schemas.microsoft.com/office/drawing/2014/main" id="{1127F14A-E78E-F305-6EB2-04AB640336F5}"/>
              </a:ext>
            </a:extLst>
          </p:cNvPr>
          <p:cNvSpPr/>
          <p:nvPr/>
        </p:nvSpPr>
        <p:spPr>
          <a:xfrm>
            <a:off x="1811524" y="3901908"/>
            <a:ext cx="177105"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23" name="Rectangle: Rounded Corners 22">
            <a:extLst>
              <a:ext uri="{FF2B5EF4-FFF2-40B4-BE49-F238E27FC236}">
                <a16:creationId xmlns:a16="http://schemas.microsoft.com/office/drawing/2014/main" id="{9CB213B1-10A5-595E-8568-68E897986BED}"/>
              </a:ext>
            </a:extLst>
          </p:cNvPr>
          <p:cNvSpPr/>
          <p:nvPr/>
        </p:nvSpPr>
        <p:spPr>
          <a:xfrm>
            <a:off x="214338" y="2276872"/>
            <a:ext cx="34020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Losses are recovered through erasure coding</a:t>
            </a:r>
            <a:endParaRPr lang="en-CH">
              <a:solidFill>
                <a:schemeClr val="tx1"/>
              </a:solidFill>
            </a:endParaRPr>
          </a:p>
        </p:txBody>
      </p:sp>
      <p:sp>
        <p:nvSpPr>
          <p:cNvPr id="24" name="Rectangle: Rounded Corners 23">
            <a:extLst>
              <a:ext uri="{FF2B5EF4-FFF2-40B4-BE49-F238E27FC236}">
                <a16:creationId xmlns:a16="http://schemas.microsoft.com/office/drawing/2014/main" id="{2B272591-328D-FC8A-0FCC-A99A97A92D89}"/>
              </a:ext>
            </a:extLst>
          </p:cNvPr>
          <p:cNvSpPr/>
          <p:nvPr/>
        </p:nvSpPr>
        <p:spPr>
          <a:xfrm>
            <a:off x="210887" y="4168171"/>
            <a:ext cx="3402054" cy="684076"/>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Adaptive load balancing to utilize multipathing</a:t>
            </a:r>
            <a:endParaRPr lang="en-CH">
              <a:solidFill>
                <a:schemeClr val="tx1"/>
              </a:solidFill>
            </a:endParaRPr>
          </a:p>
        </p:txBody>
      </p:sp>
      <p:sp>
        <p:nvSpPr>
          <p:cNvPr id="25" name="Rectangle: Rounded Corners 24">
            <a:extLst>
              <a:ext uri="{FF2B5EF4-FFF2-40B4-BE49-F238E27FC236}">
                <a16:creationId xmlns:a16="http://schemas.microsoft.com/office/drawing/2014/main" id="{620DC481-19D4-79C7-D488-42E1A90D5837}"/>
              </a:ext>
            </a:extLst>
          </p:cNvPr>
          <p:cNvSpPr/>
          <p:nvPr/>
        </p:nvSpPr>
        <p:spPr>
          <a:xfrm>
            <a:off x="209346" y="5000132"/>
            <a:ext cx="3402054" cy="780523"/>
          </a:xfrm>
          <a:prstGeom prst="roundRect">
            <a:avLst/>
          </a:prstGeom>
          <a:solidFill>
            <a:srgbClr val="F1F1F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Tightly integrate LB with EC to ensure resiliency even with failures</a:t>
            </a:r>
            <a:endParaRPr lang="en-CH">
              <a:solidFill>
                <a:schemeClr val="tx1"/>
              </a:solidFill>
            </a:endParaRPr>
          </a:p>
        </p:txBody>
      </p:sp>
    </p:spTree>
    <p:extLst>
      <p:ext uri="{BB962C8B-B14F-4D97-AF65-F5344CB8AC3E}">
        <p14:creationId xmlns:p14="http://schemas.microsoft.com/office/powerpoint/2010/main" val="2473637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14"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56B8E-198E-3D0B-1A9B-47F8E6A2BF5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615D50-2AEA-68FF-4E1F-B2B5A18BBE7F}"/>
              </a:ext>
            </a:extLst>
          </p:cNvPr>
          <p:cNvSpPr>
            <a:spLocks noGrp="1"/>
          </p:cNvSpPr>
          <p:nvPr>
            <p:ph type="sldNum" sz="quarter" idx="12"/>
          </p:nvPr>
        </p:nvSpPr>
        <p:spPr/>
        <p:txBody>
          <a:bodyPr/>
          <a:lstStyle/>
          <a:p>
            <a:fld id="{6C6AE60A-B69C-4790-82F7-3882EDF23186}" type="slidenum">
              <a:rPr lang="en-US" noProof="0" smtClean="0"/>
              <a:pPr/>
              <a:t>3</a:t>
            </a:fld>
            <a:endParaRPr lang="en-US" noProof="0"/>
          </a:p>
        </p:txBody>
      </p:sp>
      <p:sp>
        <p:nvSpPr>
          <p:cNvPr id="4" name="Title 3">
            <a:extLst>
              <a:ext uri="{FF2B5EF4-FFF2-40B4-BE49-F238E27FC236}">
                <a16:creationId xmlns:a16="http://schemas.microsoft.com/office/drawing/2014/main" id="{AFDA1F98-2148-94F6-5FE6-4A8F89ECB802}"/>
              </a:ext>
            </a:extLst>
          </p:cNvPr>
          <p:cNvSpPr>
            <a:spLocks noGrp="1"/>
          </p:cNvSpPr>
          <p:nvPr>
            <p:ph type="title"/>
          </p:nvPr>
        </p:nvSpPr>
        <p:spPr/>
        <p:txBody>
          <a:bodyPr/>
          <a:lstStyle/>
          <a:p>
            <a:r>
              <a:rPr lang="en-US" noProof="0"/>
              <a:t>Motivation</a:t>
            </a:r>
          </a:p>
        </p:txBody>
      </p:sp>
      <p:sp>
        <p:nvSpPr>
          <p:cNvPr id="50" name="TextBox 49">
            <a:extLst>
              <a:ext uri="{FF2B5EF4-FFF2-40B4-BE49-F238E27FC236}">
                <a16:creationId xmlns:a16="http://schemas.microsoft.com/office/drawing/2014/main" id="{AF4F0999-C541-C130-083D-8E8E36EE0AC3}"/>
              </a:ext>
            </a:extLst>
          </p:cNvPr>
          <p:cNvSpPr txBox="1"/>
          <p:nvPr/>
        </p:nvSpPr>
        <p:spPr>
          <a:xfrm>
            <a:off x="191344" y="6438434"/>
            <a:ext cx="4913525" cy="246221"/>
          </a:xfrm>
          <a:prstGeom prst="rect">
            <a:avLst/>
          </a:prstGeom>
          <a:noFill/>
        </p:spPr>
        <p:txBody>
          <a:bodyPr wrap="none" rtlCol="0">
            <a:spAutoFit/>
          </a:bodyPr>
          <a:lstStyle/>
          <a:p>
            <a:r>
              <a:rPr lang="en-GB" sz="1000">
                <a:solidFill>
                  <a:schemeClr val="bg1">
                    <a:lumMod val="65000"/>
                  </a:schemeClr>
                </a:solidFill>
              </a:rPr>
              <a:t>[1] Training Compute of Frontier AI Models Grows by 4-5x per Year, Report, </a:t>
            </a:r>
            <a:r>
              <a:rPr lang="en-GB" sz="1000">
                <a:solidFill>
                  <a:schemeClr val="bg1">
                    <a:lumMod val="65000"/>
                  </a:schemeClr>
                </a:solidFill>
                <a:hlinkClick r:id="rId3">
                  <a:extLst>
                    <a:ext uri="{A12FA001-AC4F-418D-AE19-62706E023703}">
                      <ahyp:hlinkClr xmlns:ahyp="http://schemas.microsoft.com/office/drawing/2018/hyperlinkcolor" val="tx"/>
                    </a:ext>
                  </a:extLst>
                </a:hlinkClick>
              </a:rPr>
              <a:t>Epoch AI, 2024</a:t>
            </a:r>
            <a:endParaRPr lang="en-GB" sz="1000">
              <a:solidFill>
                <a:schemeClr val="bg1">
                  <a:lumMod val="65000"/>
                </a:schemeClr>
              </a:solidFill>
            </a:endParaRPr>
          </a:p>
        </p:txBody>
      </p:sp>
      <p:grpSp>
        <p:nvGrpSpPr>
          <p:cNvPr id="1075" name="Group 1074">
            <a:extLst>
              <a:ext uri="{FF2B5EF4-FFF2-40B4-BE49-F238E27FC236}">
                <a16:creationId xmlns:a16="http://schemas.microsoft.com/office/drawing/2014/main" id="{F52B66CB-1ABE-BCEF-3162-367EBD0A02FC}"/>
              </a:ext>
            </a:extLst>
          </p:cNvPr>
          <p:cNvGrpSpPr/>
          <p:nvPr/>
        </p:nvGrpSpPr>
        <p:grpSpPr>
          <a:xfrm>
            <a:off x="264398" y="1196752"/>
            <a:ext cx="5069470" cy="3680445"/>
            <a:chOff x="325778" y="1880828"/>
            <a:chExt cx="5069470" cy="3680445"/>
          </a:xfrm>
        </p:grpSpPr>
        <p:sp>
          <p:nvSpPr>
            <p:cNvPr id="36" name="TextBox 35">
              <a:extLst>
                <a:ext uri="{FF2B5EF4-FFF2-40B4-BE49-F238E27FC236}">
                  <a16:creationId xmlns:a16="http://schemas.microsoft.com/office/drawing/2014/main" id="{D1AD1E91-8033-9464-656D-71D50D5914CB}"/>
                </a:ext>
              </a:extLst>
            </p:cNvPr>
            <p:cNvSpPr txBox="1"/>
            <p:nvPr/>
          </p:nvSpPr>
          <p:spPr>
            <a:xfrm>
              <a:off x="731404" y="1880828"/>
              <a:ext cx="1724511" cy="307777"/>
            </a:xfrm>
            <a:prstGeom prst="rect">
              <a:avLst/>
            </a:prstGeom>
            <a:noFill/>
          </p:spPr>
          <p:txBody>
            <a:bodyPr wrap="none" rtlCol="0">
              <a:spAutoFit/>
            </a:bodyPr>
            <a:lstStyle/>
            <a:p>
              <a:r>
                <a:rPr lang="en-GB" sz="1400" b="1"/>
                <a:t>Frontier LLM Models</a:t>
              </a:r>
            </a:p>
          </p:txBody>
        </p:sp>
        <p:sp>
          <p:nvSpPr>
            <p:cNvPr id="38" name="TextBox 37">
              <a:extLst>
                <a:ext uri="{FF2B5EF4-FFF2-40B4-BE49-F238E27FC236}">
                  <a16:creationId xmlns:a16="http://schemas.microsoft.com/office/drawing/2014/main" id="{8951CE97-9514-2AD1-F33E-D575EB48DE3B}"/>
                </a:ext>
              </a:extLst>
            </p:cNvPr>
            <p:cNvSpPr txBox="1"/>
            <p:nvPr/>
          </p:nvSpPr>
          <p:spPr>
            <a:xfrm>
              <a:off x="2639616" y="5299663"/>
              <a:ext cx="853119" cy="261610"/>
            </a:xfrm>
            <a:prstGeom prst="rect">
              <a:avLst/>
            </a:prstGeom>
            <a:noFill/>
          </p:spPr>
          <p:txBody>
            <a:bodyPr wrap="none" rtlCol="0">
              <a:spAutoFit/>
            </a:bodyPr>
            <a:lstStyle/>
            <a:p>
              <a:r>
                <a:rPr lang="en-GB" sz="1100"/>
                <a:t>Publication</a:t>
              </a:r>
            </a:p>
          </p:txBody>
        </p:sp>
        <p:sp>
          <p:nvSpPr>
            <p:cNvPr id="39" name="TextBox 38">
              <a:extLst>
                <a:ext uri="{FF2B5EF4-FFF2-40B4-BE49-F238E27FC236}">
                  <a16:creationId xmlns:a16="http://schemas.microsoft.com/office/drawing/2014/main" id="{5676B2C9-964F-83E8-C503-67A91BA037C6}"/>
                </a:ext>
              </a:extLst>
            </p:cNvPr>
            <p:cNvSpPr txBox="1"/>
            <p:nvPr/>
          </p:nvSpPr>
          <p:spPr>
            <a:xfrm rot="16200000">
              <a:off x="-349888" y="3425952"/>
              <a:ext cx="1612942" cy="261610"/>
            </a:xfrm>
            <a:prstGeom prst="rect">
              <a:avLst/>
            </a:prstGeom>
            <a:noFill/>
          </p:spPr>
          <p:txBody>
            <a:bodyPr wrap="none" rtlCol="0">
              <a:spAutoFit/>
            </a:bodyPr>
            <a:lstStyle/>
            <a:p>
              <a:r>
                <a:rPr lang="en-GB" sz="1100"/>
                <a:t>Training Compute (FLOP)</a:t>
              </a:r>
            </a:p>
          </p:txBody>
        </p:sp>
        <p:sp>
          <p:nvSpPr>
            <p:cNvPr id="44" name="TextBox 43">
              <a:extLst>
                <a:ext uri="{FF2B5EF4-FFF2-40B4-BE49-F238E27FC236}">
                  <a16:creationId xmlns:a16="http://schemas.microsoft.com/office/drawing/2014/main" id="{E878B1DA-CE27-0E63-AB90-8316A80A955C}"/>
                </a:ext>
              </a:extLst>
            </p:cNvPr>
            <p:cNvSpPr txBox="1"/>
            <p:nvPr/>
          </p:nvSpPr>
          <p:spPr>
            <a:xfrm>
              <a:off x="5051884" y="1892369"/>
              <a:ext cx="343364" cy="261610"/>
            </a:xfrm>
            <a:prstGeom prst="rect">
              <a:avLst/>
            </a:prstGeom>
            <a:noFill/>
          </p:spPr>
          <p:txBody>
            <a:bodyPr wrap="none" rtlCol="0">
              <a:spAutoFit/>
            </a:bodyPr>
            <a:lstStyle/>
            <a:p>
              <a:r>
                <a:rPr lang="en-GB" sz="1100">
                  <a:solidFill>
                    <a:schemeClr val="bg1">
                      <a:lumMod val="65000"/>
                    </a:schemeClr>
                  </a:solidFill>
                </a:rPr>
                <a:t>[1]</a:t>
              </a:r>
            </a:p>
          </p:txBody>
        </p:sp>
        <p:pic>
          <p:nvPicPr>
            <p:cNvPr id="53" name="Picture 52">
              <a:extLst>
                <a:ext uri="{FF2B5EF4-FFF2-40B4-BE49-F238E27FC236}">
                  <a16:creationId xmlns:a16="http://schemas.microsoft.com/office/drawing/2014/main" id="{3DF09611-E408-839B-DDEA-B2D68453845E}"/>
                </a:ext>
              </a:extLst>
            </p:cNvPr>
            <p:cNvPicPr>
              <a:picLocks noChangeAspect="1"/>
            </p:cNvPicPr>
            <p:nvPr/>
          </p:nvPicPr>
          <p:blipFill>
            <a:blip r:embed="rId4"/>
            <a:stretch>
              <a:fillRect/>
            </a:stretch>
          </p:blipFill>
          <p:spPr>
            <a:xfrm>
              <a:off x="587388" y="2165520"/>
              <a:ext cx="4752528" cy="3134143"/>
            </a:xfrm>
            <a:prstGeom prst="rect">
              <a:avLst/>
            </a:prstGeom>
          </p:spPr>
        </p:pic>
      </p:grpSp>
      <p:sp>
        <p:nvSpPr>
          <p:cNvPr id="1027" name="Rectangle: Rounded Corners 1026">
            <a:extLst>
              <a:ext uri="{FF2B5EF4-FFF2-40B4-BE49-F238E27FC236}">
                <a16:creationId xmlns:a16="http://schemas.microsoft.com/office/drawing/2014/main" id="{E1A51422-CB70-34D0-D663-4F4259153D16}"/>
              </a:ext>
            </a:extLst>
          </p:cNvPr>
          <p:cNvSpPr/>
          <p:nvPr/>
        </p:nvSpPr>
        <p:spPr>
          <a:xfrm>
            <a:off x="2403397" y="3014597"/>
            <a:ext cx="2637874" cy="389492"/>
          </a:xfrm>
          <a:prstGeom prst="roundRect">
            <a:avLst>
              <a:gd name="adj" fmla="val 9036"/>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u="sng"/>
              <a:t>4-5x</a:t>
            </a:r>
            <a:r>
              <a:rPr lang="en-GB" sz="1600"/>
              <a:t> increase per year</a:t>
            </a:r>
          </a:p>
        </p:txBody>
      </p:sp>
      <p:pic>
        <p:nvPicPr>
          <p:cNvPr id="1078" name="Picture 1077">
            <a:extLst>
              <a:ext uri="{FF2B5EF4-FFF2-40B4-BE49-F238E27FC236}">
                <a16:creationId xmlns:a16="http://schemas.microsoft.com/office/drawing/2014/main" id="{A844808F-66A7-09F4-7230-AE9CD6AC009B}"/>
              </a:ext>
            </a:extLst>
          </p:cNvPr>
          <p:cNvPicPr>
            <a:picLocks noChangeAspect="1"/>
          </p:cNvPicPr>
          <p:nvPr/>
        </p:nvPicPr>
        <p:blipFill>
          <a:blip r:embed="rId5"/>
          <a:stretch>
            <a:fillRect/>
          </a:stretch>
        </p:blipFill>
        <p:spPr>
          <a:xfrm>
            <a:off x="331054" y="3789040"/>
            <a:ext cx="2704606" cy="1346202"/>
          </a:xfrm>
          <a:prstGeom prst="rect">
            <a:avLst/>
          </a:prstGeom>
          <a:effectLst>
            <a:outerShdw blurRad="63500" sx="102000" sy="102000" algn="ctr" rotWithShape="0">
              <a:prstClr val="black">
                <a:alpha val="40000"/>
              </a:prstClr>
            </a:outerShdw>
          </a:effectLst>
        </p:spPr>
      </p:pic>
      <p:pic>
        <p:nvPicPr>
          <p:cNvPr id="1080" name="Picture 1079">
            <a:extLst>
              <a:ext uri="{FF2B5EF4-FFF2-40B4-BE49-F238E27FC236}">
                <a16:creationId xmlns:a16="http://schemas.microsoft.com/office/drawing/2014/main" id="{8E38A9FA-AEA6-5E46-B27E-4F097F82B974}"/>
              </a:ext>
            </a:extLst>
          </p:cNvPr>
          <p:cNvPicPr>
            <a:picLocks noChangeAspect="1"/>
          </p:cNvPicPr>
          <p:nvPr/>
        </p:nvPicPr>
        <p:blipFill>
          <a:blip r:embed="rId6"/>
          <a:stretch>
            <a:fillRect/>
          </a:stretch>
        </p:blipFill>
        <p:spPr>
          <a:xfrm>
            <a:off x="1871265" y="4507800"/>
            <a:ext cx="3495808" cy="1045436"/>
          </a:xfrm>
          <a:prstGeom prst="rect">
            <a:avLst/>
          </a:prstGeom>
          <a:effectLst>
            <a:outerShdw blurRad="63500" sx="102000" sy="102000" algn="ctr" rotWithShape="0">
              <a:prstClr val="black">
                <a:alpha val="40000"/>
              </a:prstClr>
            </a:outerShdw>
          </a:effectLst>
        </p:spPr>
      </p:pic>
      <p:sp>
        <p:nvSpPr>
          <p:cNvPr id="6" name="Arrow: Pentagon 5">
            <a:extLst>
              <a:ext uri="{FF2B5EF4-FFF2-40B4-BE49-F238E27FC236}">
                <a16:creationId xmlns:a16="http://schemas.microsoft.com/office/drawing/2014/main" id="{317641AB-5276-3DA6-DC7A-E46868C7FC12}"/>
              </a:ext>
            </a:extLst>
          </p:cNvPr>
          <p:cNvSpPr/>
          <p:nvPr/>
        </p:nvSpPr>
        <p:spPr>
          <a:xfrm>
            <a:off x="294972" y="5825533"/>
            <a:ext cx="5873036" cy="478794"/>
          </a:xfrm>
          <a:prstGeom prst="homePlate">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t>Problem: </a:t>
            </a:r>
            <a:r>
              <a:rPr lang="en-GB" sz="1600"/>
              <a:t>local power limitation, increased complexity</a:t>
            </a:r>
          </a:p>
        </p:txBody>
      </p:sp>
      <p:sp>
        <p:nvSpPr>
          <p:cNvPr id="7" name="Arrow: Chevron 6">
            <a:extLst>
              <a:ext uri="{FF2B5EF4-FFF2-40B4-BE49-F238E27FC236}">
                <a16:creationId xmlns:a16="http://schemas.microsoft.com/office/drawing/2014/main" id="{160FE37D-A980-EE24-75B1-A938A96E7A79}"/>
              </a:ext>
            </a:extLst>
          </p:cNvPr>
          <p:cNvSpPr/>
          <p:nvPr/>
        </p:nvSpPr>
        <p:spPr>
          <a:xfrm>
            <a:off x="6023992" y="5825533"/>
            <a:ext cx="5873036" cy="483787"/>
          </a:xfrm>
          <a:prstGeom prst="chevron">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solidFill>
                  <a:schemeClr val="bg1"/>
                </a:solidFill>
              </a:rPr>
              <a:t>Solution: </a:t>
            </a:r>
            <a:r>
              <a:rPr lang="en-GB" sz="1600">
                <a:solidFill>
                  <a:schemeClr val="bg1"/>
                </a:solidFill>
              </a:rPr>
              <a:t>training across </a:t>
            </a:r>
            <a:r>
              <a:rPr lang="en-GB" sz="1600" b="1" u="sng">
                <a:solidFill>
                  <a:schemeClr val="bg1"/>
                </a:solidFill>
              </a:rPr>
              <a:t>multiple</a:t>
            </a:r>
            <a:r>
              <a:rPr lang="en-GB" sz="1600">
                <a:solidFill>
                  <a:schemeClr val="bg1"/>
                </a:solidFill>
              </a:rPr>
              <a:t> </a:t>
            </a:r>
            <a:r>
              <a:rPr lang="en-GB" sz="1600" err="1">
                <a:solidFill>
                  <a:schemeClr val="bg1"/>
                </a:solidFill>
              </a:rPr>
              <a:t>datacenters</a:t>
            </a:r>
            <a:r>
              <a:rPr lang="en-GB" sz="1600">
                <a:solidFill>
                  <a:schemeClr val="bg1"/>
                </a:solidFill>
              </a:rPr>
              <a:t> </a:t>
            </a:r>
          </a:p>
        </p:txBody>
      </p:sp>
      <p:sp>
        <p:nvSpPr>
          <p:cNvPr id="8" name="Speech Bubble: Rectangle with Corners Rounded 7">
            <a:extLst>
              <a:ext uri="{FF2B5EF4-FFF2-40B4-BE49-F238E27FC236}">
                <a16:creationId xmlns:a16="http://schemas.microsoft.com/office/drawing/2014/main" id="{60F1DD97-B69B-143E-4ABA-B80DA5ABA76F}"/>
              </a:ext>
            </a:extLst>
          </p:cNvPr>
          <p:cNvSpPr/>
          <p:nvPr/>
        </p:nvSpPr>
        <p:spPr>
          <a:xfrm>
            <a:off x="3251293" y="3676386"/>
            <a:ext cx="2084864" cy="454671"/>
          </a:xfrm>
          <a:prstGeom prst="wedgeRoundRectCallout">
            <a:avLst>
              <a:gd name="adj1" fmla="val -29282"/>
              <a:gd name="adj2" fmla="val -103507"/>
              <a:gd name="adj3" fmla="val 16667"/>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300" b="1"/>
              <a:t>Increasing power demand</a:t>
            </a:r>
            <a:endParaRPr lang="en-GB" sz="1300"/>
          </a:p>
        </p:txBody>
      </p:sp>
      <p:pic>
        <p:nvPicPr>
          <p:cNvPr id="9" name="Picture 8">
            <a:extLst>
              <a:ext uri="{FF2B5EF4-FFF2-40B4-BE49-F238E27FC236}">
                <a16:creationId xmlns:a16="http://schemas.microsoft.com/office/drawing/2014/main" id="{04EACE11-AED0-BE68-BD51-B2AA30F91D50}"/>
              </a:ext>
            </a:extLst>
          </p:cNvPr>
          <p:cNvPicPr>
            <a:picLocks noChangeAspect="1"/>
          </p:cNvPicPr>
          <p:nvPr/>
        </p:nvPicPr>
        <p:blipFill>
          <a:blip r:embed="rId7"/>
          <a:stretch>
            <a:fillRect/>
          </a:stretch>
        </p:blipFill>
        <p:spPr>
          <a:xfrm>
            <a:off x="5496411" y="925308"/>
            <a:ext cx="4344005" cy="1701828"/>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E940870D-384A-0018-D549-BA707B4A1EC9}"/>
              </a:ext>
            </a:extLst>
          </p:cNvPr>
          <p:cNvPicPr>
            <a:picLocks noChangeAspect="1"/>
          </p:cNvPicPr>
          <p:nvPr/>
        </p:nvPicPr>
        <p:blipFill>
          <a:blip r:embed="rId8"/>
          <a:stretch>
            <a:fillRect/>
          </a:stretch>
        </p:blipFill>
        <p:spPr>
          <a:xfrm>
            <a:off x="5831075" y="1609626"/>
            <a:ext cx="3490767" cy="2046704"/>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96FD7C86-9A9A-479C-FAA9-D1B32403452A}"/>
              </a:ext>
            </a:extLst>
          </p:cNvPr>
          <p:cNvPicPr>
            <a:picLocks noChangeAspect="1"/>
          </p:cNvPicPr>
          <p:nvPr/>
        </p:nvPicPr>
        <p:blipFill>
          <a:blip r:embed="rId9"/>
          <a:stretch>
            <a:fillRect/>
          </a:stretch>
        </p:blipFill>
        <p:spPr>
          <a:xfrm>
            <a:off x="7522262" y="668949"/>
            <a:ext cx="4268488" cy="2910333"/>
          </a:xfrm>
          <a:prstGeom prst="rect">
            <a:avLst/>
          </a:prstGeom>
          <a:effectLst>
            <a:outerShdw blurRad="63500" sx="102000" sy="102000" algn="ctr" rotWithShape="0">
              <a:prstClr val="black">
                <a:alpha val="40000"/>
              </a:prstClr>
            </a:outerShdw>
          </a:effectLst>
        </p:spPr>
      </p:pic>
      <p:grpSp>
        <p:nvGrpSpPr>
          <p:cNvPr id="13" name="Group 12">
            <a:extLst>
              <a:ext uri="{FF2B5EF4-FFF2-40B4-BE49-F238E27FC236}">
                <a16:creationId xmlns:a16="http://schemas.microsoft.com/office/drawing/2014/main" id="{67CD5DDE-D15D-1AE9-05DE-343CEC5AEC8B}"/>
              </a:ext>
            </a:extLst>
          </p:cNvPr>
          <p:cNvGrpSpPr/>
          <p:nvPr/>
        </p:nvGrpSpPr>
        <p:grpSpPr>
          <a:xfrm>
            <a:off x="5679873" y="3749833"/>
            <a:ext cx="6355772" cy="956898"/>
            <a:chOff x="7979161" y="3807345"/>
            <a:chExt cx="3745564" cy="1655144"/>
          </a:xfrm>
        </p:grpSpPr>
        <p:sp>
          <p:nvSpPr>
            <p:cNvPr id="14" name="Rectangle: Rounded Corners 13">
              <a:extLst>
                <a:ext uri="{FF2B5EF4-FFF2-40B4-BE49-F238E27FC236}">
                  <a16:creationId xmlns:a16="http://schemas.microsoft.com/office/drawing/2014/main" id="{453028E7-05AA-027B-752B-8B152EDD7935}"/>
                </a:ext>
              </a:extLst>
            </p:cNvPr>
            <p:cNvSpPr/>
            <p:nvPr/>
          </p:nvSpPr>
          <p:spPr>
            <a:xfrm>
              <a:off x="7979161" y="3807345"/>
              <a:ext cx="3745564" cy="1621849"/>
            </a:xfrm>
            <a:prstGeom prst="roundRect">
              <a:avLst>
                <a:gd name="adj" fmla="val 4658"/>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600" b="1">
                <a:solidFill>
                  <a:schemeClr val="tx1"/>
                </a:solidFill>
              </a:endParaRPr>
            </a:p>
          </p:txBody>
        </p:sp>
        <p:sp>
          <p:nvSpPr>
            <p:cNvPr id="15" name="TextBox 14">
              <a:extLst>
                <a:ext uri="{FF2B5EF4-FFF2-40B4-BE49-F238E27FC236}">
                  <a16:creationId xmlns:a16="http://schemas.microsoft.com/office/drawing/2014/main" id="{45369B09-D3F6-857C-94C1-349FD47CB490}"/>
                </a:ext>
              </a:extLst>
            </p:cNvPr>
            <p:cNvSpPr txBox="1"/>
            <p:nvPr/>
          </p:nvSpPr>
          <p:spPr>
            <a:xfrm>
              <a:off x="8106237" y="3967102"/>
              <a:ext cx="3510469" cy="905012"/>
            </a:xfrm>
            <a:prstGeom prst="rect">
              <a:avLst/>
            </a:prstGeom>
            <a:noFill/>
          </p:spPr>
          <p:txBody>
            <a:bodyPr wrap="square">
              <a:spAutoFit/>
            </a:bodyPr>
            <a:lstStyle/>
            <a:p>
              <a:pPr marL="0" lvl="1"/>
              <a:r>
                <a:rPr lang="en-GB" sz="1400" i="1"/>
                <a:t>"</a:t>
              </a:r>
              <a:r>
                <a:rPr lang="en-US" sz="1400"/>
                <a:t>We had to scale to more compute, and that compute was not available as part of one cluster. We had to go to </a:t>
              </a:r>
              <a:r>
                <a:rPr lang="en-US" sz="1400" b="1" u="sng"/>
                <a:t>multi-cluster training</a:t>
              </a:r>
              <a:r>
                <a:rPr lang="en-GB" sz="1400" i="1"/>
                <a:t>"</a:t>
              </a:r>
              <a:endParaRPr lang="en-US" i="1"/>
            </a:p>
          </p:txBody>
        </p:sp>
        <p:sp>
          <p:nvSpPr>
            <p:cNvPr id="16" name="TextBox 15">
              <a:extLst>
                <a:ext uri="{FF2B5EF4-FFF2-40B4-BE49-F238E27FC236}">
                  <a16:creationId xmlns:a16="http://schemas.microsoft.com/office/drawing/2014/main" id="{433FAE1E-ED74-B916-4B34-AC5F92B8D098}"/>
                </a:ext>
              </a:extLst>
            </p:cNvPr>
            <p:cNvSpPr txBox="1"/>
            <p:nvPr/>
          </p:nvSpPr>
          <p:spPr>
            <a:xfrm>
              <a:off x="8620990" y="4637330"/>
              <a:ext cx="2956884" cy="825159"/>
            </a:xfrm>
            <a:prstGeom prst="rect">
              <a:avLst/>
            </a:prstGeom>
            <a:noFill/>
          </p:spPr>
          <p:txBody>
            <a:bodyPr wrap="square">
              <a:spAutoFit/>
            </a:bodyPr>
            <a:lstStyle/>
            <a:p>
              <a:pPr marL="0" lvl="1" algn="r"/>
              <a:r>
                <a:rPr lang="en-GB" sz="1400"/>
                <a:t>GPT4.5 Team</a:t>
              </a:r>
            </a:p>
            <a:p>
              <a:pPr marL="0" lvl="1" algn="r"/>
              <a:r>
                <a:rPr lang="en-GB" sz="1100"/>
                <a:t>April 2025</a:t>
              </a:r>
              <a:endParaRPr lang="en-US" sz="1000"/>
            </a:p>
          </p:txBody>
        </p:sp>
      </p:grpSp>
      <p:grpSp>
        <p:nvGrpSpPr>
          <p:cNvPr id="2" name="Group 1">
            <a:extLst>
              <a:ext uri="{FF2B5EF4-FFF2-40B4-BE49-F238E27FC236}">
                <a16:creationId xmlns:a16="http://schemas.microsoft.com/office/drawing/2014/main" id="{6D6A6FA0-CDF7-B977-94B2-40E28E4CCC96}"/>
              </a:ext>
            </a:extLst>
          </p:cNvPr>
          <p:cNvGrpSpPr/>
          <p:nvPr/>
        </p:nvGrpSpPr>
        <p:grpSpPr>
          <a:xfrm>
            <a:off x="5692547" y="4767987"/>
            <a:ext cx="6355772" cy="937649"/>
            <a:chOff x="7979161" y="3807345"/>
            <a:chExt cx="3745564" cy="1621849"/>
          </a:xfrm>
        </p:grpSpPr>
        <p:sp>
          <p:nvSpPr>
            <p:cNvPr id="5" name="Rectangle: Rounded Corners 4">
              <a:extLst>
                <a:ext uri="{FF2B5EF4-FFF2-40B4-BE49-F238E27FC236}">
                  <a16:creationId xmlns:a16="http://schemas.microsoft.com/office/drawing/2014/main" id="{613B546A-ED53-144C-A8A5-B6A8CF980A33}"/>
                </a:ext>
              </a:extLst>
            </p:cNvPr>
            <p:cNvSpPr/>
            <p:nvPr/>
          </p:nvSpPr>
          <p:spPr>
            <a:xfrm>
              <a:off x="7979161" y="3807345"/>
              <a:ext cx="3745564" cy="1621849"/>
            </a:xfrm>
            <a:prstGeom prst="roundRect">
              <a:avLst>
                <a:gd name="adj" fmla="val 4658"/>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600" b="1">
                <a:solidFill>
                  <a:schemeClr val="tx1"/>
                </a:solidFill>
              </a:endParaRPr>
            </a:p>
          </p:txBody>
        </p:sp>
        <p:sp>
          <p:nvSpPr>
            <p:cNvPr id="12" name="TextBox 11">
              <a:extLst>
                <a:ext uri="{FF2B5EF4-FFF2-40B4-BE49-F238E27FC236}">
                  <a16:creationId xmlns:a16="http://schemas.microsoft.com/office/drawing/2014/main" id="{E6160F44-D650-78B4-4A14-1B923F998567}"/>
                </a:ext>
              </a:extLst>
            </p:cNvPr>
            <p:cNvSpPr txBox="1"/>
            <p:nvPr/>
          </p:nvSpPr>
          <p:spPr>
            <a:xfrm>
              <a:off x="8106237" y="3967101"/>
              <a:ext cx="3510469" cy="682854"/>
            </a:xfrm>
            <a:prstGeom prst="rect">
              <a:avLst/>
            </a:prstGeom>
            <a:noFill/>
          </p:spPr>
          <p:txBody>
            <a:bodyPr wrap="square">
              <a:spAutoFit/>
            </a:bodyPr>
            <a:lstStyle/>
            <a:p>
              <a:pPr marL="0" lvl="1"/>
              <a:r>
                <a:rPr lang="en-GB" sz="1400" i="1"/>
                <a:t>"</a:t>
              </a:r>
              <a:r>
                <a:rPr lang="en-GB" sz="1400" b="1" i="1"/>
                <a:t>We don't disclose exactly the details</a:t>
              </a:r>
              <a:r>
                <a:rPr lang="en-GB" sz="1400" i="1"/>
                <a:t> of how many locations but Gemini Ultra was trained </a:t>
              </a:r>
              <a:r>
                <a:rPr lang="en-GB" sz="1400" b="1" i="1" u="sng"/>
                <a:t>across multiple sites</a:t>
              </a:r>
              <a:r>
                <a:rPr lang="en-GB" sz="1400" i="1"/>
                <a:t>, and multiple clusters within those sites."</a:t>
              </a:r>
              <a:endParaRPr lang="en-US" i="1"/>
            </a:p>
          </p:txBody>
        </p:sp>
        <p:sp>
          <p:nvSpPr>
            <p:cNvPr id="17" name="TextBox 16">
              <a:extLst>
                <a:ext uri="{FF2B5EF4-FFF2-40B4-BE49-F238E27FC236}">
                  <a16:creationId xmlns:a16="http://schemas.microsoft.com/office/drawing/2014/main" id="{FF919D15-B9EE-BE0E-8BD0-9A8091460547}"/>
                </a:ext>
              </a:extLst>
            </p:cNvPr>
            <p:cNvSpPr txBox="1"/>
            <p:nvPr/>
          </p:nvSpPr>
          <p:spPr>
            <a:xfrm>
              <a:off x="8620990" y="4637330"/>
              <a:ext cx="2956884" cy="622603"/>
            </a:xfrm>
            <a:prstGeom prst="rect">
              <a:avLst/>
            </a:prstGeom>
            <a:noFill/>
          </p:spPr>
          <p:txBody>
            <a:bodyPr wrap="square">
              <a:spAutoFit/>
            </a:bodyPr>
            <a:lstStyle/>
            <a:p>
              <a:pPr marL="0" lvl="1" algn="r"/>
              <a:r>
                <a:rPr lang="en-GB" sz="1400"/>
                <a:t>Thomas Kurian, CEO Google Cloud</a:t>
              </a:r>
            </a:p>
            <a:p>
              <a:pPr marL="0" lvl="1" algn="r"/>
              <a:r>
                <a:rPr lang="en-GB" sz="1100"/>
                <a:t>December 2023</a:t>
              </a:r>
              <a:endParaRPr lang="en-US" sz="1000"/>
            </a:p>
          </p:txBody>
        </p:sp>
      </p:grpSp>
      <p:grpSp>
        <p:nvGrpSpPr>
          <p:cNvPr id="18" name="Group 17">
            <a:extLst>
              <a:ext uri="{FF2B5EF4-FFF2-40B4-BE49-F238E27FC236}">
                <a16:creationId xmlns:a16="http://schemas.microsoft.com/office/drawing/2014/main" id="{6052898E-6497-85C9-E106-059C415623C3}"/>
              </a:ext>
            </a:extLst>
          </p:cNvPr>
          <p:cNvGrpSpPr/>
          <p:nvPr/>
        </p:nvGrpSpPr>
        <p:grpSpPr>
          <a:xfrm>
            <a:off x="227348" y="669464"/>
            <a:ext cx="11778948" cy="5021962"/>
            <a:chOff x="227348" y="669464"/>
            <a:chExt cx="11778948" cy="5021962"/>
          </a:xfrm>
          <a:solidFill>
            <a:schemeClr val="bg1">
              <a:alpha val="90000"/>
            </a:schemeClr>
          </a:solidFill>
        </p:grpSpPr>
        <p:sp>
          <p:nvSpPr>
            <p:cNvPr id="19" name="Rectangle 18">
              <a:extLst>
                <a:ext uri="{FF2B5EF4-FFF2-40B4-BE49-F238E27FC236}">
                  <a16:creationId xmlns:a16="http://schemas.microsoft.com/office/drawing/2014/main" id="{BEC2E579-6AE7-1498-2015-9794C182CCAF}"/>
                </a:ext>
              </a:extLst>
            </p:cNvPr>
            <p:cNvSpPr/>
            <p:nvPr/>
          </p:nvSpPr>
          <p:spPr>
            <a:xfrm>
              <a:off x="227348" y="1196752"/>
              <a:ext cx="11773308" cy="4494674"/>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DA12590-62F7-23F4-D52E-1B4F617B2571}"/>
                </a:ext>
              </a:extLst>
            </p:cNvPr>
            <p:cNvSpPr/>
            <p:nvPr/>
          </p:nvSpPr>
          <p:spPr>
            <a:xfrm>
              <a:off x="2171564" y="669464"/>
              <a:ext cx="9834732" cy="531443"/>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sp>
        <p:nvSpPr>
          <p:cNvPr id="21" name="Rectangle: Rounded Corners 20">
            <a:extLst>
              <a:ext uri="{FF2B5EF4-FFF2-40B4-BE49-F238E27FC236}">
                <a16:creationId xmlns:a16="http://schemas.microsoft.com/office/drawing/2014/main" id="{CDF42DD5-CF60-9EAC-4489-822ED065E413}"/>
              </a:ext>
            </a:extLst>
          </p:cNvPr>
          <p:cNvSpPr/>
          <p:nvPr/>
        </p:nvSpPr>
        <p:spPr>
          <a:xfrm>
            <a:off x="294972" y="2774170"/>
            <a:ext cx="11600947" cy="834850"/>
          </a:xfrm>
          <a:prstGeom prst="roundRect">
            <a:avLst>
              <a:gd name="adj" fmla="val 9036"/>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a:t>Significant inter- and intra-DC traffic co-existence inside DCs</a:t>
            </a:r>
          </a:p>
          <a:p>
            <a:pPr algn="ctr"/>
            <a:r>
              <a:rPr lang="en-GB" sz="2400" b="1"/>
              <a:t> Efficient communication becomes challenging</a:t>
            </a:r>
          </a:p>
        </p:txBody>
      </p:sp>
    </p:spTree>
    <p:extLst>
      <p:ext uri="{BB962C8B-B14F-4D97-AF65-F5344CB8AC3E}">
        <p14:creationId xmlns:p14="http://schemas.microsoft.com/office/powerpoint/2010/main" val="24567908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E875B7-EEA5-877E-5BA2-7C0CAD0E7ACA}"/>
              </a:ext>
            </a:extLst>
          </p:cNvPr>
          <p:cNvSpPr>
            <a:spLocks noGrp="1"/>
          </p:cNvSpPr>
          <p:nvPr>
            <p:ph type="sldNum" sz="quarter" idx="12"/>
          </p:nvPr>
        </p:nvSpPr>
        <p:spPr/>
        <p:txBody>
          <a:bodyPr/>
          <a:lstStyle/>
          <a:p>
            <a:fld id="{6C6AE60A-B69C-4790-82F7-3882EDF23186}" type="slidenum">
              <a:rPr lang="de-DE" smtClean="0"/>
              <a:pPr/>
              <a:t>4</a:t>
            </a:fld>
            <a:endParaRPr lang="de-DE"/>
          </a:p>
        </p:txBody>
      </p:sp>
      <p:sp>
        <p:nvSpPr>
          <p:cNvPr id="4" name="Title 3">
            <a:extLst>
              <a:ext uri="{FF2B5EF4-FFF2-40B4-BE49-F238E27FC236}">
                <a16:creationId xmlns:a16="http://schemas.microsoft.com/office/drawing/2014/main" id="{E3ABF603-3F52-B2E3-DE38-67C9C21C252B}"/>
              </a:ext>
            </a:extLst>
          </p:cNvPr>
          <p:cNvSpPr>
            <a:spLocks noGrp="1"/>
          </p:cNvSpPr>
          <p:nvPr>
            <p:ph type="title"/>
          </p:nvPr>
        </p:nvSpPr>
        <p:spPr/>
        <p:txBody>
          <a:bodyPr/>
          <a:lstStyle/>
          <a:p>
            <a:r>
              <a:rPr lang="en-US"/>
              <a:t>Motivation</a:t>
            </a:r>
            <a:endParaRPr lang="en-CH"/>
          </a:p>
        </p:txBody>
      </p:sp>
      <p:pic>
        <p:nvPicPr>
          <p:cNvPr id="6" name="Picture 5" descr="A grey and white diagram&#10;&#10;AI-generated content may be incorrect.">
            <a:extLst>
              <a:ext uri="{FF2B5EF4-FFF2-40B4-BE49-F238E27FC236}">
                <a16:creationId xmlns:a16="http://schemas.microsoft.com/office/drawing/2014/main" id="{24BDBE71-43A1-6206-6D71-C18D1B5E72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80" y="1665528"/>
            <a:ext cx="5174940" cy="3104964"/>
          </a:xfrm>
          <a:prstGeom prst="rect">
            <a:avLst/>
          </a:prstGeom>
        </p:spPr>
      </p:pic>
      <p:sp>
        <p:nvSpPr>
          <p:cNvPr id="10" name="Rectangle: Rounded Corners 9">
            <a:extLst>
              <a:ext uri="{FF2B5EF4-FFF2-40B4-BE49-F238E27FC236}">
                <a16:creationId xmlns:a16="http://schemas.microsoft.com/office/drawing/2014/main" id="{D2815A0D-7D13-0585-6587-55064FE1C272}"/>
              </a:ext>
            </a:extLst>
          </p:cNvPr>
          <p:cNvSpPr/>
          <p:nvPr/>
        </p:nvSpPr>
        <p:spPr>
          <a:xfrm>
            <a:off x="947428" y="5301208"/>
            <a:ext cx="4104456" cy="93610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Short Cables (&lt;100m) </a:t>
            </a:r>
            <a:r>
              <a:rPr lang="en-US">
                <a:sym typeface="Wingdings" panose="05000000000000000000" pitchFamily="2" charset="2"/>
              </a:rPr>
              <a:t> ~1us latency</a:t>
            </a:r>
          </a:p>
          <a:p>
            <a:pPr algn="ctr"/>
            <a:r>
              <a:rPr lang="en-US">
                <a:sym typeface="Wingdings" panose="05000000000000000000" pitchFamily="2" charset="2"/>
              </a:rPr>
              <a:t>RTT from A to B  ~12us</a:t>
            </a:r>
            <a:endParaRPr lang="en-CH"/>
          </a:p>
        </p:txBody>
      </p:sp>
      <p:sp>
        <p:nvSpPr>
          <p:cNvPr id="11" name="Rectangle: Rounded Corners 10">
            <a:extLst>
              <a:ext uri="{FF2B5EF4-FFF2-40B4-BE49-F238E27FC236}">
                <a16:creationId xmlns:a16="http://schemas.microsoft.com/office/drawing/2014/main" id="{8A474D4F-C90D-768D-2C63-C877557366C9}"/>
              </a:ext>
            </a:extLst>
          </p:cNvPr>
          <p:cNvSpPr/>
          <p:nvPr/>
        </p:nvSpPr>
        <p:spPr>
          <a:xfrm>
            <a:off x="6996100" y="5301208"/>
            <a:ext cx="4104456" cy="93610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Long cables (&gt;100km) </a:t>
            </a:r>
            <a:r>
              <a:rPr lang="en-US">
                <a:sym typeface="Wingdings" panose="05000000000000000000" pitchFamily="2" charset="2"/>
              </a:rPr>
              <a:t> &gt;1ms latency</a:t>
            </a:r>
          </a:p>
          <a:p>
            <a:pPr algn="ctr"/>
            <a:r>
              <a:rPr lang="en-US">
                <a:sym typeface="Wingdings" panose="05000000000000000000" pitchFamily="2" charset="2"/>
              </a:rPr>
              <a:t>RTT from </a:t>
            </a:r>
            <a:r>
              <a:rPr lang="en-US"/>
              <a:t>DC</a:t>
            </a:r>
            <a:r>
              <a:rPr lang="en-US" baseline="-25000"/>
              <a:t>A</a:t>
            </a:r>
            <a:r>
              <a:rPr lang="en-US">
                <a:sym typeface="Wingdings" panose="05000000000000000000" pitchFamily="2" charset="2"/>
              </a:rPr>
              <a:t> to </a:t>
            </a:r>
            <a:r>
              <a:rPr lang="en-US"/>
              <a:t>DC</a:t>
            </a:r>
            <a:r>
              <a:rPr lang="en-US" baseline="-25000"/>
              <a:t>B</a:t>
            </a:r>
            <a:r>
              <a:rPr lang="en-US">
                <a:sym typeface="Wingdings" panose="05000000000000000000" pitchFamily="2" charset="2"/>
              </a:rPr>
              <a:t>  10ms</a:t>
            </a:r>
            <a:endParaRPr lang="en-CH"/>
          </a:p>
        </p:txBody>
      </p:sp>
      <p:sp>
        <p:nvSpPr>
          <p:cNvPr id="12" name="TextBox 11">
            <a:extLst>
              <a:ext uri="{FF2B5EF4-FFF2-40B4-BE49-F238E27FC236}">
                <a16:creationId xmlns:a16="http://schemas.microsoft.com/office/drawing/2014/main" id="{8776F925-4BA7-89DF-43E3-5B8C6314CF39}"/>
              </a:ext>
            </a:extLst>
          </p:cNvPr>
          <p:cNvSpPr txBox="1"/>
          <p:nvPr/>
        </p:nvSpPr>
        <p:spPr>
          <a:xfrm>
            <a:off x="191344" y="6567155"/>
            <a:ext cx="1367682" cy="246221"/>
          </a:xfrm>
          <a:prstGeom prst="rect">
            <a:avLst/>
          </a:prstGeom>
          <a:noFill/>
        </p:spPr>
        <p:txBody>
          <a:bodyPr wrap="none" rtlCol="0">
            <a:spAutoFit/>
          </a:bodyPr>
          <a:lstStyle/>
          <a:p>
            <a:r>
              <a:rPr lang="en-GB" sz="1000">
                <a:solidFill>
                  <a:schemeClr val="bg1">
                    <a:lumMod val="65000"/>
                  </a:schemeClr>
                </a:solidFill>
              </a:rPr>
              <a:t>RTT = Round-Trip Time</a:t>
            </a:r>
          </a:p>
        </p:txBody>
      </p:sp>
      <p:sp>
        <p:nvSpPr>
          <p:cNvPr id="2" name="Rectangle: Rounded Corners 1">
            <a:extLst>
              <a:ext uri="{FF2B5EF4-FFF2-40B4-BE49-F238E27FC236}">
                <a16:creationId xmlns:a16="http://schemas.microsoft.com/office/drawing/2014/main" id="{A14627C2-B01B-ED99-B939-A42460ACA8BC}"/>
              </a:ext>
            </a:extLst>
          </p:cNvPr>
          <p:cNvSpPr/>
          <p:nvPr/>
        </p:nvSpPr>
        <p:spPr>
          <a:xfrm>
            <a:off x="3647728" y="1665528"/>
            <a:ext cx="1656184" cy="595017"/>
          </a:xfrm>
          <a:prstGeom prst="roundRect">
            <a:avLst>
              <a:gd name="adj" fmla="val 9036"/>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t>Typical fat tree DC topology</a:t>
            </a:r>
            <a:endParaRPr lang="en-GB">
              <a:solidFill>
                <a:schemeClr val="bg1">
                  <a:lumMod val="75000"/>
                </a:schemeClr>
              </a:solidFill>
            </a:endParaRPr>
          </a:p>
        </p:txBody>
      </p:sp>
      <p:grpSp>
        <p:nvGrpSpPr>
          <p:cNvPr id="7" name="Group 6">
            <a:extLst>
              <a:ext uri="{FF2B5EF4-FFF2-40B4-BE49-F238E27FC236}">
                <a16:creationId xmlns:a16="http://schemas.microsoft.com/office/drawing/2014/main" id="{D321BCDA-0396-DFA7-D0BE-D50DDEED4748}"/>
              </a:ext>
            </a:extLst>
          </p:cNvPr>
          <p:cNvGrpSpPr/>
          <p:nvPr/>
        </p:nvGrpSpPr>
        <p:grpSpPr>
          <a:xfrm>
            <a:off x="6503658" y="1160748"/>
            <a:ext cx="4838273" cy="4114523"/>
            <a:chOff x="6503658" y="1160748"/>
            <a:chExt cx="4838273" cy="4114523"/>
          </a:xfrm>
        </p:grpSpPr>
        <p:pic>
          <p:nvPicPr>
            <p:cNvPr id="9" name="Picture 8">
              <a:extLst>
                <a:ext uri="{FF2B5EF4-FFF2-40B4-BE49-F238E27FC236}">
                  <a16:creationId xmlns:a16="http://schemas.microsoft.com/office/drawing/2014/main" id="{8583DAC6-AF6D-A9A2-C114-99F30C3BA127}"/>
                </a:ext>
              </a:extLst>
            </p:cNvPr>
            <p:cNvPicPr>
              <a:picLocks noChangeAspect="1"/>
            </p:cNvPicPr>
            <p:nvPr/>
          </p:nvPicPr>
          <p:blipFill>
            <a:blip r:embed="rId3"/>
            <a:stretch>
              <a:fillRect/>
            </a:stretch>
          </p:blipFill>
          <p:spPr>
            <a:xfrm>
              <a:off x="6503658" y="1160748"/>
              <a:ext cx="4838273" cy="4114523"/>
            </a:xfrm>
            <a:prstGeom prst="rect">
              <a:avLst/>
            </a:prstGeom>
          </p:spPr>
        </p:pic>
        <p:sp>
          <p:nvSpPr>
            <p:cNvPr id="5" name="Oval 4">
              <a:extLst>
                <a:ext uri="{FF2B5EF4-FFF2-40B4-BE49-F238E27FC236}">
                  <a16:creationId xmlns:a16="http://schemas.microsoft.com/office/drawing/2014/main" id="{94FF385D-CB43-6036-2469-902BAC8A8188}"/>
                </a:ext>
              </a:extLst>
            </p:cNvPr>
            <p:cNvSpPr/>
            <p:nvPr/>
          </p:nvSpPr>
          <p:spPr>
            <a:xfrm>
              <a:off x="6672064" y="1160748"/>
              <a:ext cx="540060" cy="504780"/>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grpSp>
      <p:sp>
        <p:nvSpPr>
          <p:cNvPr id="8" name="Rectangle: Rounded Corners 7">
            <a:extLst>
              <a:ext uri="{FF2B5EF4-FFF2-40B4-BE49-F238E27FC236}">
                <a16:creationId xmlns:a16="http://schemas.microsoft.com/office/drawing/2014/main" id="{11538728-9B0F-D047-6506-CC96A33C6C6E}"/>
              </a:ext>
            </a:extLst>
          </p:cNvPr>
          <p:cNvSpPr/>
          <p:nvPr/>
        </p:nvSpPr>
        <p:spPr>
          <a:xfrm>
            <a:off x="9552384" y="1665528"/>
            <a:ext cx="1656184" cy="595017"/>
          </a:xfrm>
          <a:prstGeom prst="roundRect">
            <a:avLst>
              <a:gd name="adj" fmla="val 9036"/>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t>Azure DCs in Europe</a:t>
            </a:r>
            <a:endParaRPr lang="en-GB">
              <a:solidFill>
                <a:schemeClr val="bg1">
                  <a:lumMod val="75000"/>
                </a:schemeClr>
              </a:solidFill>
            </a:endParaRPr>
          </a:p>
        </p:txBody>
      </p:sp>
      <p:sp>
        <p:nvSpPr>
          <p:cNvPr id="13" name="Oval 12">
            <a:extLst>
              <a:ext uri="{FF2B5EF4-FFF2-40B4-BE49-F238E27FC236}">
                <a16:creationId xmlns:a16="http://schemas.microsoft.com/office/drawing/2014/main" id="{E6904BD1-CD56-2ACB-BF42-BCA2B31570DA}"/>
              </a:ext>
            </a:extLst>
          </p:cNvPr>
          <p:cNvSpPr/>
          <p:nvPr/>
        </p:nvSpPr>
        <p:spPr>
          <a:xfrm>
            <a:off x="580039" y="4037082"/>
            <a:ext cx="540060" cy="5400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A</a:t>
            </a:r>
            <a:endParaRPr lang="en-CH"/>
          </a:p>
        </p:txBody>
      </p:sp>
      <p:sp>
        <p:nvSpPr>
          <p:cNvPr id="14" name="Oval 13">
            <a:extLst>
              <a:ext uri="{FF2B5EF4-FFF2-40B4-BE49-F238E27FC236}">
                <a16:creationId xmlns:a16="http://schemas.microsoft.com/office/drawing/2014/main" id="{51D63F79-1B1E-0C56-44F1-C951E00178B1}"/>
              </a:ext>
            </a:extLst>
          </p:cNvPr>
          <p:cNvSpPr/>
          <p:nvPr/>
        </p:nvSpPr>
        <p:spPr>
          <a:xfrm>
            <a:off x="3791744" y="4041068"/>
            <a:ext cx="540060" cy="5400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B</a:t>
            </a:r>
            <a:endParaRPr lang="en-CH"/>
          </a:p>
        </p:txBody>
      </p:sp>
      <p:cxnSp>
        <p:nvCxnSpPr>
          <p:cNvPr id="16" name="Connector: Curved 15">
            <a:extLst>
              <a:ext uri="{FF2B5EF4-FFF2-40B4-BE49-F238E27FC236}">
                <a16:creationId xmlns:a16="http://schemas.microsoft.com/office/drawing/2014/main" id="{BC191D20-6682-CFB2-D18A-26B659EEBFF7}"/>
              </a:ext>
            </a:extLst>
          </p:cNvPr>
          <p:cNvCxnSpPr>
            <a:cxnSpLocks/>
            <a:stCxn id="13" idx="4"/>
            <a:endCxn id="14" idx="4"/>
          </p:cNvCxnSpPr>
          <p:nvPr/>
        </p:nvCxnSpPr>
        <p:spPr>
          <a:xfrm rot="16200000" flipH="1">
            <a:off x="2453928" y="2973282"/>
            <a:ext cx="3986" cy="3211705"/>
          </a:xfrm>
          <a:prstGeom prst="curvedConnector3">
            <a:avLst>
              <a:gd name="adj1" fmla="val 11263698"/>
            </a:avLst>
          </a:prstGeom>
          <a:ln w="19050">
            <a:solidFill>
              <a:srgbClr val="72791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349F887-5F96-0D9A-4CD3-53DEBACC6C66}"/>
              </a:ext>
            </a:extLst>
          </p:cNvPr>
          <p:cNvSpPr/>
          <p:nvPr/>
        </p:nvSpPr>
        <p:spPr>
          <a:xfrm>
            <a:off x="10128448" y="2679113"/>
            <a:ext cx="468052" cy="468052"/>
          </a:xfrm>
          <a:prstGeom prst="ellipse">
            <a:avLst/>
          </a:prstGeom>
          <a:noFill/>
          <a:ln w="38100">
            <a:solidFill>
              <a:srgbClr val="72791C"/>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20" name="Oval 19">
            <a:extLst>
              <a:ext uri="{FF2B5EF4-FFF2-40B4-BE49-F238E27FC236}">
                <a16:creationId xmlns:a16="http://schemas.microsoft.com/office/drawing/2014/main" id="{1A5335AB-B2A9-FB1A-6DE4-FBF340D52574}"/>
              </a:ext>
            </a:extLst>
          </p:cNvPr>
          <p:cNvSpPr/>
          <p:nvPr/>
        </p:nvSpPr>
        <p:spPr>
          <a:xfrm>
            <a:off x="9012324" y="3753036"/>
            <a:ext cx="468052" cy="468052"/>
          </a:xfrm>
          <a:prstGeom prst="ellipse">
            <a:avLst/>
          </a:prstGeom>
          <a:noFill/>
          <a:ln w="38100">
            <a:solidFill>
              <a:srgbClr val="72791C"/>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cxnSp>
        <p:nvCxnSpPr>
          <p:cNvPr id="21" name="Connector: Curved 20">
            <a:extLst>
              <a:ext uri="{FF2B5EF4-FFF2-40B4-BE49-F238E27FC236}">
                <a16:creationId xmlns:a16="http://schemas.microsoft.com/office/drawing/2014/main" id="{6892A123-081D-5134-1972-F684BA526FD5}"/>
              </a:ext>
            </a:extLst>
          </p:cNvPr>
          <p:cNvCxnSpPr>
            <a:cxnSpLocks/>
            <a:stCxn id="19" idx="4"/>
            <a:endCxn id="20" idx="6"/>
          </p:cNvCxnSpPr>
          <p:nvPr/>
        </p:nvCxnSpPr>
        <p:spPr>
          <a:xfrm rot="5400000">
            <a:off x="9501477" y="3126064"/>
            <a:ext cx="839897" cy="882098"/>
          </a:xfrm>
          <a:prstGeom prst="curvedConnector2">
            <a:avLst/>
          </a:prstGeom>
          <a:ln w="19050">
            <a:solidFill>
              <a:srgbClr val="72791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59FFB5A-C8C8-5885-A310-9CCD74F6C81F}"/>
              </a:ext>
            </a:extLst>
          </p:cNvPr>
          <p:cNvSpPr txBox="1"/>
          <p:nvPr/>
        </p:nvSpPr>
        <p:spPr>
          <a:xfrm>
            <a:off x="10345471" y="3121227"/>
            <a:ext cx="612068" cy="369332"/>
          </a:xfrm>
          <a:prstGeom prst="rect">
            <a:avLst/>
          </a:prstGeom>
          <a:noFill/>
        </p:spPr>
        <p:txBody>
          <a:bodyPr wrap="square" rtlCol="0">
            <a:spAutoFit/>
          </a:bodyPr>
          <a:lstStyle/>
          <a:p>
            <a:r>
              <a:rPr lang="en-US">
                <a:solidFill>
                  <a:srgbClr val="485A2C"/>
                </a:solidFill>
              </a:rPr>
              <a:t>DC</a:t>
            </a:r>
            <a:r>
              <a:rPr lang="en-US" baseline="-25000">
                <a:solidFill>
                  <a:srgbClr val="485A2C"/>
                </a:solidFill>
              </a:rPr>
              <a:t>A</a:t>
            </a:r>
            <a:endParaRPr lang="en-CH" baseline="-25000">
              <a:solidFill>
                <a:srgbClr val="485A2C"/>
              </a:solidFill>
            </a:endParaRPr>
          </a:p>
        </p:txBody>
      </p:sp>
      <p:sp>
        <p:nvSpPr>
          <p:cNvPr id="25" name="TextBox 24">
            <a:extLst>
              <a:ext uri="{FF2B5EF4-FFF2-40B4-BE49-F238E27FC236}">
                <a16:creationId xmlns:a16="http://schemas.microsoft.com/office/drawing/2014/main" id="{58E7E549-EE31-688E-28D7-DBDFB8A4F373}"/>
              </a:ext>
            </a:extLst>
          </p:cNvPr>
          <p:cNvSpPr txBox="1"/>
          <p:nvPr/>
        </p:nvSpPr>
        <p:spPr>
          <a:xfrm>
            <a:off x="9349937" y="4062359"/>
            <a:ext cx="612068" cy="369332"/>
          </a:xfrm>
          <a:prstGeom prst="rect">
            <a:avLst/>
          </a:prstGeom>
          <a:noFill/>
        </p:spPr>
        <p:txBody>
          <a:bodyPr wrap="square" rtlCol="0">
            <a:spAutoFit/>
          </a:bodyPr>
          <a:lstStyle/>
          <a:p>
            <a:r>
              <a:rPr lang="en-US">
                <a:solidFill>
                  <a:srgbClr val="485A2C"/>
                </a:solidFill>
              </a:rPr>
              <a:t>DC</a:t>
            </a:r>
            <a:r>
              <a:rPr lang="en-US" baseline="-25000">
                <a:solidFill>
                  <a:srgbClr val="485A2C"/>
                </a:solidFill>
              </a:rPr>
              <a:t>B</a:t>
            </a:r>
            <a:endParaRPr lang="en-CH" baseline="-25000">
              <a:solidFill>
                <a:srgbClr val="485A2C"/>
              </a:solidFill>
            </a:endParaRPr>
          </a:p>
        </p:txBody>
      </p:sp>
      <p:cxnSp>
        <p:nvCxnSpPr>
          <p:cNvPr id="17" name="Connector: Curved 16">
            <a:extLst>
              <a:ext uri="{FF2B5EF4-FFF2-40B4-BE49-F238E27FC236}">
                <a16:creationId xmlns:a16="http://schemas.microsoft.com/office/drawing/2014/main" id="{6F06574D-01C0-B750-0149-651DF992B69B}"/>
              </a:ext>
            </a:extLst>
          </p:cNvPr>
          <p:cNvCxnSpPr>
            <a:stCxn id="10" idx="2"/>
            <a:endCxn id="11" idx="2"/>
          </p:cNvCxnSpPr>
          <p:nvPr/>
        </p:nvCxnSpPr>
        <p:spPr>
          <a:xfrm rot="16200000" flipH="1">
            <a:off x="6023992" y="3212976"/>
            <a:ext cx="12700" cy="6048672"/>
          </a:xfrm>
          <a:prstGeom prst="curvedConnector3">
            <a:avLst>
              <a:gd name="adj1" fmla="val 3283969"/>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0790073-E49C-7887-6616-24C2334DF165}"/>
              </a:ext>
            </a:extLst>
          </p:cNvPr>
          <p:cNvSpPr txBox="1"/>
          <p:nvPr/>
        </p:nvSpPr>
        <p:spPr>
          <a:xfrm>
            <a:off x="4799856" y="6281222"/>
            <a:ext cx="2736304" cy="369332"/>
          </a:xfrm>
          <a:prstGeom prst="rect">
            <a:avLst/>
          </a:prstGeom>
          <a:noFill/>
        </p:spPr>
        <p:txBody>
          <a:bodyPr wrap="square" rtlCol="0">
            <a:spAutoFit/>
          </a:bodyPr>
          <a:lstStyle/>
          <a:p>
            <a:r>
              <a:rPr lang="en-US"/>
              <a:t>1000x latency difference</a:t>
            </a:r>
            <a:endParaRPr lang="en-CH"/>
          </a:p>
        </p:txBody>
      </p:sp>
    </p:spTree>
    <p:extLst>
      <p:ext uri="{BB962C8B-B14F-4D97-AF65-F5344CB8AC3E}">
        <p14:creationId xmlns:p14="http://schemas.microsoft.com/office/powerpoint/2010/main" val="1426989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5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fade">
                                      <p:cBhvr>
                                        <p:cTn id="54" dur="500"/>
                                        <p:tgtEl>
                                          <p:spTgt spid="1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1">
                                            <p:txEl>
                                              <p:pRg st="1" end="1"/>
                                            </p:txEl>
                                          </p:spTgt>
                                        </p:tgtEl>
                                        <p:attrNameLst>
                                          <p:attrName>style.visibility</p:attrName>
                                        </p:attrNameLst>
                                      </p:cBhvr>
                                      <p:to>
                                        <p:strVal val="visible"/>
                                      </p:to>
                                    </p:set>
                                    <p:animEffect transition="in" filter="fade">
                                      <p:cBhvr>
                                        <p:cTn id="75" dur="500"/>
                                        <p:tgtEl>
                                          <p:spTgt spid="11">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animBg="1"/>
      <p:bldP spid="11" grpId="0" animBg="1"/>
      <p:bldP spid="2" grpId="0" animBg="1"/>
      <p:bldP spid="8" grpId="0" animBg="1"/>
      <p:bldP spid="13" grpId="0" animBg="1"/>
      <p:bldP spid="14" grpId="0" animBg="1"/>
      <p:bldP spid="19" grpId="0" animBg="1"/>
      <p:bldP spid="20" grpId="0" animBg="1"/>
      <p:bldP spid="24" grpId="0"/>
      <p:bldP spid="25"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42D9-5B74-010D-2256-DB5914148BF7}"/>
            </a:ext>
          </a:extLst>
        </p:cNvPr>
        <p:cNvGrpSpPr/>
        <p:nvPr/>
      </p:nvGrpSpPr>
      <p:grpSpPr>
        <a:xfrm>
          <a:off x="0" y="0"/>
          <a:ext cx="0" cy="0"/>
          <a:chOff x="0" y="0"/>
          <a:chExt cx="0" cy="0"/>
        </a:xfrm>
      </p:grpSpPr>
      <p:pic>
        <p:nvPicPr>
          <p:cNvPr id="49" name="Picture 48">
            <a:extLst>
              <a:ext uri="{FF2B5EF4-FFF2-40B4-BE49-F238E27FC236}">
                <a16:creationId xmlns:a16="http://schemas.microsoft.com/office/drawing/2014/main" id="{E0677364-4356-6C29-1F11-1D246B3089AA}"/>
              </a:ext>
            </a:extLst>
          </p:cNvPr>
          <p:cNvPicPr>
            <a:picLocks noChangeAspect="1"/>
          </p:cNvPicPr>
          <p:nvPr/>
        </p:nvPicPr>
        <p:blipFill>
          <a:blip r:embed="rId3"/>
          <a:srcRect l="2125"/>
          <a:stretch>
            <a:fillRect/>
          </a:stretch>
        </p:blipFill>
        <p:spPr>
          <a:xfrm>
            <a:off x="6420337" y="4183944"/>
            <a:ext cx="3529795" cy="2521538"/>
          </a:xfrm>
          <a:prstGeom prst="rect">
            <a:avLst/>
          </a:prstGeom>
        </p:spPr>
      </p:pic>
      <p:pic>
        <p:nvPicPr>
          <p:cNvPr id="52" name="Picture 51">
            <a:extLst>
              <a:ext uri="{FF2B5EF4-FFF2-40B4-BE49-F238E27FC236}">
                <a16:creationId xmlns:a16="http://schemas.microsoft.com/office/drawing/2014/main" id="{DCB32B4C-1526-456D-CB94-8392CDBF0733}"/>
              </a:ext>
            </a:extLst>
          </p:cNvPr>
          <p:cNvPicPr>
            <a:picLocks noChangeAspect="1"/>
          </p:cNvPicPr>
          <p:nvPr/>
        </p:nvPicPr>
        <p:blipFill>
          <a:blip r:embed="rId4"/>
          <a:stretch>
            <a:fillRect/>
          </a:stretch>
        </p:blipFill>
        <p:spPr>
          <a:xfrm>
            <a:off x="2358446" y="4260196"/>
            <a:ext cx="3715019" cy="2387044"/>
          </a:xfrm>
          <a:prstGeom prst="rect">
            <a:avLst/>
          </a:prstGeom>
        </p:spPr>
      </p:pic>
      <p:pic>
        <p:nvPicPr>
          <p:cNvPr id="10" name="Picture 9">
            <a:extLst>
              <a:ext uri="{FF2B5EF4-FFF2-40B4-BE49-F238E27FC236}">
                <a16:creationId xmlns:a16="http://schemas.microsoft.com/office/drawing/2014/main" id="{2687D180-EB42-7095-33F8-36F1D4F1A07E}"/>
              </a:ext>
            </a:extLst>
          </p:cNvPr>
          <p:cNvPicPr>
            <a:picLocks noChangeAspect="1"/>
          </p:cNvPicPr>
          <p:nvPr/>
        </p:nvPicPr>
        <p:blipFill>
          <a:blip r:embed="rId5"/>
          <a:stretch>
            <a:fillRect/>
          </a:stretch>
        </p:blipFill>
        <p:spPr>
          <a:xfrm>
            <a:off x="839079" y="957581"/>
            <a:ext cx="5041231" cy="2634413"/>
          </a:xfrm>
          <a:prstGeom prst="rect">
            <a:avLst/>
          </a:prstGeom>
        </p:spPr>
      </p:pic>
      <p:sp>
        <p:nvSpPr>
          <p:cNvPr id="3" name="Slide Number Placeholder 2">
            <a:extLst>
              <a:ext uri="{FF2B5EF4-FFF2-40B4-BE49-F238E27FC236}">
                <a16:creationId xmlns:a16="http://schemas.microsoft.com/office/drawing/2014/main" id="{ACBC28B8-23D5-BF66-0BAF-9B5EAF025A48}"/>
              </a:ext>
            </a:extLst>
          </p:cNvPr>
          <p:cNvSpPr>
            <a:spLocks noGrp="1"/>
          </p:cNvSpPr>
          <p:nvPr>
            <p:ph type="sldNum" sz="quarter" idx="12"/>
          </p:nvPr>
        </p:nvSpPr>
        <p:spPr/>
        <p:txBody>
          <a:bodyPr/>
          <a:lstStyle/>
          <a:p>
            <a:fld id="{6C6AE60A-B69C-4790-82F7-3882EDF23186}" type="slidenum">
              <a:rPr lang="de-DE" smtClean="0"/>
              <a:pPr/>
              <a:t>5</a:t>
            </a:fld>
            <a:endParaRPr lang="de-DE"/>
          </a:p>
        </p:txBody>
      </p:sp>
      <p:sp>
        <p:nvSpPr>
          <p:cNvPr id="4" name="Title 3">
            <a:extLst>
              <a:ext uri="{FF2B5EF4-FFF2-40B4-BE49-F238E27FC236}">
                <a16:creationId xmlns:a16="http://schemas.microsoft.com/office/drawing/2014/main" id="{47FBFF7E-EA5F-41BA-DA5A-3261F24F9E03}"/>
              </a:ext>
            </a:extLst>
          </p:cNvPr>
          <p:cNvSpPr>
            <a:spLocks noGrp="1"/>
          </p:cNvSpPr>
          <p:nvPr>
            <p:ph type="title"/>
          </p:nvPr>
        </p:nvSpPr>
        <p:spPr>
          <a:xfrm>
            <a:off x="209346" y="534683"/>
            <a:ext cx="11773308" cy="368353"/>
          </a:xfrm>
        </p:spPr>
        <p:txBody>
          <a:bodyPr>
            <a:normAutofit fontScale="90000"/>
          </a:bodyPr>
          <a:lstStyle/>
          <a:p>
            <a:r>
              <a:rPr lang="en-US"/>
              <a:t>Inter- and intra-DC RTTs have </a:t>
            </a:r>
            <a:r>
              <a:rPr lang="en-US" b="1"/>
              <a:t>huge gaps</a:t>
            </a:r>
            <a:endParaRPr lang="en-CH"/>
          </a:p>
        </p:txBody>
      </p:sp>
      <p:sp>
        <p:nvSpPr>
          <p:cNvPr id="41" name="TextBox 40">
            <a:extLst>
              <a:ext uri="{FF2B5EF4-FFF2-40B4-BE49-F238E27FC236}">
                <a16:creationId xmlns:a16="http://schemas.microsoft.com/office/drawing/2014/main" id="{B464A691-06B3-3E14-AF7C-ED0521D9F755}"/>
              </a:ext>
            </a:extLst>
          </p:cNvPr>
          <p:cNvSpPr txBox="1"/>
          <p:nvPr/>
        </p:nvSpPr>
        <p:spPr>
          <a:xfrm>
            <a:off x="6096000" y="1377448"/>
            <a:ext cx="2640338" cy="338554"/>
          </a:xfrm>
          <a:prstGeom prst="rect">
            <a:avLst/>
          </a:prstGeom>
          <a:noFill/>
        </p:spPr>
        <p:txBody>
          <a:bodyPr wrap="none" rtlCol="0">
            <a:spAutoFit/>
          </a:bodyPr>
          <a:lstStyle/>
          <a:p>
            <a:r>
              <a:rPr lang="en-US" sz="1600" b="1"/>
              <a:t>&gt;1 </a:t>
            </a:r>
            <a:r>
              <a:rPr lang="en-US" sz="1600" b="1" err="1"/>
              <a:t>ms</a:t>
            </a:r>
            <a:r>
              <a:rPr lang="en-US" sz="1600" b="1"/>
              <a:t> </a:t>
            </a:r>
            <a:r>
              <a:rPr lang="en-US" sz="1600"/>
              <a:t>RTT across datacenters</a:t>
            </a:r>
          </a:p>
        </p:txBody>
      </p:sp>
      <p:sp>
        <p:nvSpPr>
          <p:cNvPr id="43" name="TextBox 42">
            <a:extLst>
              <a:ext uri="{FF2B5EF4-FFF2-40B4-BE49-F238E27FC236}">
                <a16:creationId xmlns:a16="http://schemas.microsoft.com/office/drawing/2014/main" id="{5FFBC0A6-6496-3BD2-C53C-E648E6C91C2C}"/>
              </a:ext>
            </a:extLst>
          </p:cNvPr>
          <p:cNvSpPr txBox="1"/>
          <p:nvPr/>
        </p:nvSpPr>
        <p:spPr>
          <a:xfrm>
            <a:off x="6096000" y="2091424"/>
            <a:ext cx="4697120" cy="338554"/>
          </a:xfrm>
          <a:prstGeom prst="rect">
            <a:avLst/>
          </a:prstGeom>
          <a:noFill/>
        </p:spPr>
        <p:txBody>
          <a:bodyPr wrap="none" rtlCol="0">
            <a:spAutoFit/>
          </a:bodyPr>
          <a:lstStyle/>
          <a:p>
            <a:r>
              <a:rPr lang="en-US" sz="1600" b="1"/>
              <a:t>~ 100 MB </a:t>
            </a:r>
            <a:r>
              <a:rPr lang="en-US" sz="1600"/>
              <a:t>buffering </a:t>
            </a:r>
            <a:r>
              <a:rPr lang="en-US" sz="1600" b="1"/>
              <a:t>per port </a:t>
            </a:r>
            <a:r>
              <a:rPr lang="en-US" sz="1600"/>
              <a:t>with 10 </a:t>
            </a:r>
            <a:r>
              <a:rPr lang="en-US" sz="1600" err="1"/>
              <a:t>ms</a:t>
            </a:r>
            <a:r>
              <a:rPr lang="en-US" sz="1600"/>
              <a:t> inter-DC RTT</a:t>
            </a:r>
          </a:p>
        </p:txBody>
      </p:sp>
      <p:sp>
        <p:nvSpPr>
          <p:cNvPr id="45" name="TextBox 44">
            <a:extLst>
              <a:ext uri="{FF2B5EF4-FFF2-40B4-BE49-F238E27FC236}">
                <a16:creationId xmlns:a16="http://schemas.microsoft.com/office/drawing/2014/main" id="{03942FE4-C92B-0C05-F4FA-963B804CBA44}"/>
              </a:ext>
            </a:extLst>
          </p:cNvPr>
          <p:cNvSpPr txBox="1"/>
          <p:nvPr/>
        </p:nvSpPr>
        <p:spPr>
          <a:xfrm>
            <a:off x="6081179" y="2802702"/>
            <a:ext cx="5901475" cy="584775"/>
          </a:xfrm>
          <a:prstGeom prst="rect">
            <a:avLst/>
          </a:prstGeom>
          <a:noFill/>
        </p:spPr>
        <p:txBody>
          <a:bodyPr wrap="square" rtlCol="0">
            <a:spAutoFit/>
          </a:bodyPr>
          <a:lstStyle/>
          <a:p>
            <a:r>
              <a:rPr lang="en-US" sz="1600" b="1"/>
              <a:t>Huge gap </a:t>
            </a:r>
            <a:r>
              <a:rPr lang="en-US" sz="1600"/>
              <a:t>in congestion notification and reaction granularity</a:t>
            </a:r>
          </a:p>
          <a:p>
            <a:r>
              <a:rPr lang="en-US" sz="1600"/>
              <a:t>Existing solutions fall short in </a:t>
            </a:r>
            <a:r>
              <a:rPr lang="en-US" sz="1600" b="1"/>
              <a:t>efficiently</a:t>
            </a:r>
            <a:r>
              <a:rPr lang="en-US" sz="1600"/>
              <a:t> converging to fairness</a:t>
            </a:r>
          </a:p>
        </p:txBody>
      </p:sp>
      <p:sp>
        <p:nvSpPr>
          <p:cNvPr id="46" name="Rectangle: Rounded Corners 45">
            <a:extLst>
              <a:ext uri="{FF2B5EF4-FFF2-40B4-BE49-F238E27FC236}">
                <a16:creationId xmlns:a16="http://schemas.microsoft.com/office/drawing/2014/main" id="{F01F8704-D0C2-80CF-25FC-A242A31E3F94}"/>
              </a:ext>
            </a:extLst>
          </p:cNvPr>
          <p:cNvSpPr/>
          <p:nvPr/>
        </p:nvSpPr>
        <p:spPr>
          <a:xfrm>
            <a:off x="5880309" y="1101600"/>
            <a:ext cx="6102345" cy="324775"/>
          </a:xfrm>
          <a:prstGeom prst="roundRect">
            <a:avLst/>
          </a:prstGeom>
          <a:solidFill>
            <a:srgbClr val="72791C"/>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b="1">
                <a:solidFill>
                  <a:schemeClr val="bg1"/>
                </a:solidFill>
                <a:latin typeface="+mj-lt"/>
                <a:cs typeface="Calibri" panose="020F0502020204030204" pitchFamily="34" charset="0"/>
              </a:rPr>
              <a:t>Slow loss detection and recovery</a:t>
            </a:r>
          </a:p>
        </p:txBody>
      </p:sp>
      <p:sp>
        <p:nvSpPr>
          <p:cNvPr id="47" name="Rectangle: Rounded Corners 46">
            <a:extLst>
              <a:ext uri="{FF2B5EF4-FFF2-40B4-BE49-F238E27FC236}">
                <a16:creationId xmlns:a16="http://schemas.microsoft.com/office/drawing/2014/main" id="{BF52B159-D7F8-FBBC-7F9B-59298AC78DBF}"/>
              </a:ext>
            </a:extLst>
          </p:cNvPr>
          <p:cNvSpPr/>
          <p:nvPr/>
        </p:nvSpPr>
        <p:spPr>
          <a:xfrm>
            <a:off x="5880309" y="1813945"/>
            <a:ext cx="6102345" cy="324775"/>
          </a:xfrm>
          <a:prstGeom prst="roundRect">
            <a:avLst/>
          </a:prstGeom>
          <a:solidFill>
            <a:srgbClr val="72791C"/>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b="1">
                <a:solidFill>
                  <a:schemeClr val="bg1"/>
                </a:solidFill>
                <a:latin typeface="+mj-lt"/>
              </a:rPr>
              <a:t>BDP &lt;-&gt; B</a:t>
            </a:r>
            <a:r>
              <a:rPr lang="en-US" b="1">
                <a:solidFill>
                  <a:schemeClr val="bg1"/>
                </a:solidFill>
                <a:latin typeface="+mj-lt"/>
                <a:sym typeface="Wingdings" panose="05000000000000000000" pitchFamily="2" charset="2"/>
              </a:rPr>
              <a:t>uffer sizes mismatch</a:t>
            </a:r>
            <a:endParaRPr lang="en-US" b="1">
              <a:solidFill>
                <a:schemeClr val="bg1"/>
              </a:solidFill>
              <a:latin typeface="+mj-lt"/>
              <a:cs typeface="Calibri" panose="020F0502020204030204" pitchFamily="34" charset="0"/>
            </a:endParaRPr>
          </a:p>
        </p:txBody>
      </p:sp>
      <p:sp>
        <p:nvSpPr>
          <p:cNvPr id="48" name="Rectangle: Rounded Corners 47">
            <a:extLst>
              <a:ext uri="{FF2B5EF4-FFF2-40B4-BE49-F238E27FC236}">
                <a16:creationId xmlns:a16="http://schemas.microsoft.com/office/drawing/2014/main" id="{A5FFF516-372F-3E65-0768-85D153D3C1F6}"/>
              </a:ext>
            </a:extLst>
          </p:cNvPr>
          <p:cNvSpPr/>
          <p:nvPr/>
        </p:nvSpPr>
        <p:spPr>
          <a:xfrm>
            <a:off x="5880309" y="2499050"/>
            <a:ext cx="6102345" cy="324775"/>
          </a:xfrm>
          <a:prstGeom prst="roundRect">
            <a:avLst/>
          </a:prstGeom>
          <a:solidFill>
            <a:srgbClr val="72791C"/>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b="1">
                <a:solidFill>
                  <a:schemeClr val="bg1"/>
                </a:solidFill>
                <a:latin typeface="+mj-lt"/>
                <a:cs typeface="Calibri" panose="020F0502020204030204" pitchFamily="34" charset="0"/>
              </a:rPr>
              <a:t>Unfairness / slow convergence to fairness</a:t>
            </a:r>
          </a:p>
        </p:txBody>
      </p:sp>
      <p:sp>
        <p:nvSpPr>
          <p:cNvPr id="50" name="Rectangle: Rounded Corners 49">
            <a:extLst>
              <a:ext uri="{FF2B5EF4-FFF2-40B4-BE49-F238E27FC236}">
                <a16:creationId xmlns:a16="http://schemas.microsoft.com/office/drawing/2014/main" id="{B25F105B-06AF-8329-65AC-10E9D09FC2A1}"/>
              </a:ext>
            </a:extLst>
          </p:cNvPr>
          <p:cNvSpPr/>
          <p:nvPr/>
        </p:nvSpPr>
        <p:spPr>
          <a:xfrm>
            <a:off x="3100193" y="3568973"/>
            <a:ext cx="2867751" cy="771392"/>
          </a:xfrm>
          <a:prstGeom prst="roundRect">
            <a:avLst>
              <a:gd name="adj" fmla="val 26666"/>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a:p>
            <a:pPr algn="ctr"/>
            <a:r>
              <a:rPr lang="en-US">
                <a:solidFill>
                  <a:schemeClr val="tx1"/>
                </a:solidFill>
              </a:rPr>
              <a:t>Separate control loops</a:t>
            </a:r>
          </a:p>
        </p:txBody>
      </p:sp>
      <p:sp>
        <p:nvSpPr>
          <p:cNvPr id="51" name="Rectangle: Rounded Corners 50">
            <a:extLst>
              <a:ext uri="{FF2B5EF4-FFF2-40B4-BE49-F238E27FC236}">
                <a16:creationId xmlns:a16="http://schemas.microsoft.com/office/drawing/2014/main" id="{9D7DE73C-4BC5-8F08-75D8-27146FEB9954}"/>
              </a:ext>
            </a:extLst>
          </p:cNvPr>
          <p:cNvSpPr/>
          <p:nvPr/>
        </p:nvSpPr>
        <p:spPr>
          <a:xfrm>
            <a:off x="7010684" y="3591994"/>
            <a:ext cx="2867751" cy="743002"/>
          </a:xfrm>
          <a:prstGeom prst="roundRect">
            <a:avLst>
              <a:gd name="adj" fmla="val 12830"/>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a:p>
            <a:pPr algn="ctr"/>
            <a:r>
              <a:rPr lang="en-US">
                <a:solidFill>
                  <a:schemeClr val="tx1"/>
                </a:solidFill>
              </a:rPr>
              <a:t>Unified control loops</a:t>
            </a:r>
          </a:p>
        </p:txBody>
      </p:sp>
      <p:sp>
        <p:nvSpPr>
          <p:cNvPr id="54" name="Oval 53">
            <a:extLst>
              <a:ext uri="{FF2B5EF4-FFF2-40B4-BE49-F238E27FC236}">
                <a16:creationId xmlns:a16="http://schemas.microsoft.com/office/drawing/2014/main" id="{6B4927E8-0F9E-97A3-47D7-C8D51B72C51D}"/>
              </a:ext>
            </a:extLst>
          </p:cNvPr>
          <p:cNvSpPr/>
          <p:nvPr/>
        </p:nvSpPr>
        <p:spPr>
          <a:xfrm>
            <a:off x="2709658" y="6064889"/>
            <a:ext cx="648072" cy="58292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55" name="Oval 54">
            <a:extLst>
              <a:ext uri="{FF2B5EF4-FFF2-40B4-BE49-F238E27FC236}">
                <a16:creationId xmlns:a16="http://schemas.microsoft.com/office/drawing/2014/main" id="{C46C5538-F797-FD31-3048-D0427B735FF6}"/>
              </a:ext>
            </a:extLst>
          </p:cNvPr>
          <p:cNvSpPr/>
          <p:nvPr/>
        </p:nvSpPr>
        <p:spPr>
          <a:xfrm>
            <a:off x="6498076" y="6075998"/>
            <a:ext cx="648072" cy="58292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cxnSp>
        <p:nvCxnSpPr>
          <p:cNvPr id="57" name="Straight Connector 56">
            <a:extLst>
              <a:ext uri="{FF2B5EF4-FFF2-40B4-BE49-F238E27FC236}">
                <a16:creationId xmlns:a16="http://schemas.microsoft.com/office/drawing/2014/main" id="{EBBB7E60-5C89-579A-0E98-DC33B4EAAB65}"/>
              </a:ext>
            </a:extLst>
          </p:cNvPr>
          <p:cNvCxnSpPr/>
          <p:nvPr/>
        </p:nvCxnSpPr>
        <p:spPr>
          <a:xfrm>
            <a:off x="2667000" y="1353442"/>
            <a:ext cx="0" cy="1976871"/>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 name="Speech Bubble: Rectangle with Corners Rounded 1">
            <a:extLst>
              <a:ext uri="{FF2B5EF4-FFF2-40B4-BE49-F238E27FC236}">
                <a16:creationId xmlns:a16="http://schemas.microsoft.com/office/drawing/2014/main" id="{12B22FA5-CD07-98C1-19C2-36E091B4488E}"/>
              </a:ext>
            </a:extLst>
          </p:cNvPr>
          <p:cNvSpPr/>
          <p:nvPr/>
        </p:nvSpPr>
        <p:spPr>
          <a:xfrm>
            <a:off x="525318" y="4260196"/>
            <a:ext cx="1405143" cy="1321218"/>
          </a:xfrm>
          <a:prstGeom prst="wedgeRoundRectCallout">
            <a:avLst>
              <a:gd name="adj1" fmla="val 157033"/>
              <a:gd name="adj2" fmla="val -31437"/>
              <a:gd name="adj3" fmla="val 16667"/>
            </a:avLst>
          </a:prstGeom>
          <a:noFill/>
          <a:ln w="38100">
            <a:solidFill>
              <a:srgbClr val="C7D2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Reaching guaranteed fairness is </a:t>
            </a:r>
            <a:r>
              <a:rPr lang="en-US" b="1">
                <a:solidFill>
                  <a:schemeClr val="tx1"/>
                </a:solidFill>
              </a:rPr>
              <a:t>challenging</a:t>
            </a:r>
          </a:p>
        </p:txBody>
      </p:sp>
      <p:cxnSp>
        <p:nvCxnSpPr>
          <p:cNvPr id="6" name="Straight Connector 5">
            <a:extLst>
              <a:ext uri="{FF2B5EF4-FFF2-40B4-BE49-F238E27FC236}">
                <a16:creationId xmlns:a16="http://schemas.microsoft.com/office/drawing/2014/main" id="{2C0A3BF0-E158-EECC-E38D-378D45DB8FAF}"/>
              </a:ext>
            </a:extLst>
          </p:cNvPr>
          <p:cNvCxnSpPr/>
          <p:nvPr/>
        </p:nvCxnSpPr>
        <p:spPr>
          <a:xfrm>
            <a:off x="2667000" y="1353442"/>
            <a:ext cx="0" cy="197687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EC0583F-8F53-7A9C-8C14-E3C2E36C6E01}"/>
              </a:ext>
            </a:extLst>
          </p:cNvPr>
          <p:cNvCxnSpPr/>
          <p:nvPr/>
        </p:nvCxnSpPr>
        <p:spPr>
          <a:xfrm>
            <a:off x="2667000" y="2164300"/>
            <a:ext cx="1723890" cy="0"/>
          </a:xfrm>
          <a:prstGeom prst="straightConnector1">
            <a:avLst/>
          </a:prstGeom>
          <a:ln w="38100">
            <a:solidFill>
              <a:srgbClr val="7030A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A88C1E-EF74-A1F5-07D6-7AAB4FD3D9BB}"/>
              </a:ext>
            </a:extLst>
          </p:cNvPr>
          <p:cNvSpPr txBox="1"/>
          <p:nvPr/>
        </p:nvSpPr>
        <p:spPr>
          <a:xfrm>
            <a:off x="3202874" y="2164300"/>
            <a:ext cx="670376" cy="369332"/>
          </a:xfrm>
          <a:prstGeom prst="rect">
            <a:avLst/>
          </a:prstGeom>
          <a:noFill/>
        </p:spPr>
        <p:txBody>
          <a:bodyPr wrap="none" rtlCol="0">
            <a:spAutoFit/>
          </a:bodyPr>
          <a:lstStyle/>
          <a:p>
            <a:r>
              <a:rPr lang="en-US" b="1" i="1">
                <a:solidFill>
                  <a:srgbClr val="7030A0"/>
                </a:solidFill>
              </a:rPr>
              <a:t>512x</a:t>
            </a:r>
          </a:p>
        </p:txBody>
      </p:sp>
      <p:sp>
        <p:nvSpPr>
          <p:cNvPr id="12" name="TextBox 11">
            <a:extLst>
              <a:ext uri="{FF2B5EF4-FFF2-40B4-BE49-F238E27FC236}">
                <a16:creationId xmlns:a16="http://schemas.microsoft.com/office/drawing/2014/main" id="{413E3556-373B-DC8B-EE9A-CBB50C22DA04}"/>
              </a:ext>
            </a:extLst>
          </p:cNvPr>
          <p:cNvSpPr txBox="1"/>
          <p:nvPr/>
        </p:nvSpPr>
        <p:spPr>
          <a:xfrm>
            <a:off x="6420337" y="6387648"/>
            <a:ext cx="4214615" cy="276999"/>
          </a:xfrm>
          <a:prstGeom prst="rect">
            <a:avLst/>
          </a:prstGeom>
          <a:noFill/>
        </p:spPr>
        <p:txBody>
          <a:bodyPr wrap="none" rtlCol="0">
            <a:spAutoFit/>
          </a:bodyPr>
          <a:lstStyle/>
          <a:p>
            <a:r>
              <a:rPr lang="en-US" sz="1200" dirty="0">
                <a:solidFill>
                  <a:schemeClr val="bg1">
                    <a:lumMod val="65000"/>
                  </a:schemeClr>
                </a:solidFill>
              </a:rPr>
              <a:t>[Congestion Control for Cross-Datacenter Networks, </a:t>
            </a:r>
            <a:r>
              <a:rPr lang="en-US" sz="1200" dirty="0" err="1">
                <a:solidFill>
                  <a:schemeClr val="bg1">
                    <a:lumMod val="65000"/>
                  </a:schemeClr>
                </a:solidFill>
              </a:rPr>
              <a:t>ToN</a:t>
            </a:r>
            <a:r>
              <a:rPr lang="en-US" sz="1200" dirty="0">
                <a:solidFill>
                  <a:schemeClr val="bg1">
                    <a:lumMod val="65000"/>
                  </a:schemeClr>
                </a:solidFill>
              </a:rPr>
              <a:t> 2022]</a:t>
            </a:r>
          </a:p>
        </p:txBody>
      </p:sp>
      <p:sp>
        <p:nvSpPr>
          <p:cNvPr id="13" name="TextBox 12">
            <a:extLst>
              <a:ext uri="{FF2B5EF4-FFF2-40B4-BE49-F238E27FC236}">
                <a16:creationId xmlns:a16="http://schemas.microsoft.com/office/drawing/2014/main" id="{08B0F936-DC4B-6D30-CC05-BD0A3494EC69}"/>
              </a:ext>
            </a:extLst>
          </p:cNvPr>
          <p:cNvSpPr txBox="1"/>
          <p:nvPr/>
        </p:nvSpPr>
        <p:spPr>
          <a:xfrm>
            <a:off x="1955540" y="6373464"/>
            <a:ext cx="4395755" cy="276999"/>
          </a:xfrm>
          <a:prstGeom prst="rect">
            <a:avLst/>
          </a:prstGeom>
          <a:noFill/>
        </p:spPr>
        <p:txBody>
          <a:bodyPr wrap="none" rtlCol="0">
            <a:spAutoFit/>
          </a:bodyPr>
          <a:lstStyle/>
          <a:p>
            <a:r>
              <a:rPr lang="en-US" sz="1200">
                <a:solidFill>
                  <a:schemeClr val="bg1">
                    <a:lumMod val="65000"/>
                  </a:schemeClr>
                </a:solidFill>
              </a:rPr>
              <a:t>[BBR: Congestion-based congestion control., Commun. ACM 2017]</a:t>
            </a:r>
          </a:p>
        </p:txBody>
      </p:sp>
      <p:sp>
        <p:nvSpPr>
          <p:cNvPr id="14" name="TextBox 13">
            <a:extLst>
              <a:ext uri="{FF2B5EF4-FFF2-40B4-BE49-F238E27FC236}">
                <a16:creationId xmlns:a16="http://schemas.microsoft.com/office/drawing/2014/main" id="{BF97A1AC-2DA6-F38B-0099-22385BEAFF16}"/>
              </a:ext>
            </a:extLst>
          </p:cNvPr>
          <p:cNvSpPr txBox="1"/>
          <p:nvPr/>
        </p:nvSpPr>
        <p:spPr>
          <a:xfrm>
            <a:off x="1955540" y="6601293"/>
            <a:ext cx="4341953" cy="276999"/>
          </a:xfrm>
          <a:prstGeom prst="rect">
            <a:avLst/>
          </a:prstGeom>
          <a:noFill/>
        </p:spPr>
        <p:txBody>
          <a:bodyPr wrap="square" rtlCol="0">
            <a:spAutoFit/>
          </a:bodyPr>
          <a:lstStyle/>
          <a:p>
            <a:pPr algn="ctr"/>
            <a:r>
              <a:rPr lang="en-US" sz="1200">
                <a:solidFill>
                  <a:schemeClr val="bg1">
                    <a:lumMod val="65000"/>
                  </a:schemeClr>
                </a:solidFill>
              </a:rPr>
              <a:t>[Multi-Path transport for RDMA in datacenters, NSDI 2018]</a:t>
            </a:r>
          </a:p>
        </p:txBody>
      </p:sp>
      <p:sp>
        <p:nvSpPr>
          <p:cNvPr id="19" name="Rectangle: Rounded Corners 18">
            <a:extLst>
              <a:ext uri="{FF2B5EF4-FFF2-40B4-BE49-F238E27FC236}">
                <a16:creationId xmlns:a16="http://schemas.microsoft.com/office/drawing/2014/main" id="{A0B649A1-8FD8-2B91-CEA4-A0BCE08EE89D}"/>
              </a:ext>
            </a:extLst>
          </p:cNvPr>
          <p:cNvSpPr/>
          <p:nvPr/>
        </p:nvSpPr>
        <p:spPr>
          <a:xfrm>
            <a:off x="1373879" y="1129446"/>
            <a:ext cx="1006883" cy="368353"/>
          </a:xfrm>
          <a:prstGeom prst="roundRect">
            <a:avLst>
              <a:gd name="adj" fmla="val 15524"/>
            </a:avLst>
          </a:prstGeom>
          <a:solidFill>
            <a:schemeClr val="bg2">
              <a:lumMod val="75000"/>
              <a:alpha val="4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solidFill>
                  <a:schemeClr val="tx1"/>
                </a:solidFill>
              </a:rPr>
              <a:t>Intra-DC</a:t>
            </a:r>
          </a:p>
        </p:txBody>
      </p:sp>
      <p:sp>
        <p:nvSpPr>
          <p:cNvPr id="20" name="Rectangle: Rounded Corners 19">
            <a:extLst>
              <a:ext uri="{FF2B5EF4-FFF2-40B4-BE49-F238E27FC236}">
                <a16:creationId xmlns:a16="http://schemas.microsoft.com/office/drawing/2014/main" id="{5FB686A7-5C67-FAE9-732A-11BC64231B38}"/>
              </a:ext>
            </a:extLst>
          </p:cNvPr>
          <p:cNvSpPr/>
          <p:nvPr/>
        </p:nvSpPr>
        <p:spPr>
          <a:xfrm>
            <a:off x="4628806" y="2844623"/>
            <a:ext cx="1006883" cy="368353"/>
          </a:xfrm>
          <a:prstGeom prst="roundRect">
            <a:avLst>
              <a:gd name="adj" fmla="val 15524"/>
            </a:avLst>
          </a:prstGeom>
          <a:solidFill>
            <a:schemeClr val="bg2">
              <a:lumMod val="75000"/>
              <a:alpha val="4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solidFill>
                  <a:schemeClr val="tx1"/>
                </a:solidFill>
              </a:rPr>
              <a:t>Inter-DC</a:t>
            </a:r>
          </a:p>
        </p:txBody>
      </p:sp>
      <p:sp>
        <p:nvSpPr>
          <p:cNvPr id="7" name="Rectangle: Rounded Corners 6">
            <a:extLst>
              <a:ext uri="{FF2B5EF4-FFF2-40B4-BE49-F238E27FC236}">
                <a16:creationId xmlns:a16="http://schemas.microsoft.com/office/drawing/2014/main" id="{7E447B84-CD32-03D5-568B-0472D43B3DED}"/>
              </a:ext>
            </a:extLst>
          </p:cNvPr>
          <p:cNvSpPr/>
          <p:nvPr/>
        </p:nvSpPr>
        <p:spPr>
          <a:xfrm>
            <a:off x="3100193" y="3572196"/>
            <a:ext cx="6778242" cy="389378"/>
          </a:xfrm>
          <a:prstGeom prst="roundRect">
            <a:avLst>
              <a:gd name="adj" fmla="val 20414"/>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rPr>
              <a:t>8:1 </a:t>
            </a:r>
            <a:r>
              <a:rPr lang="en-US" sz="2000" err="1">
                <a:solidFill>
                  <a:schemeClr val="tx1"/>
                </a:solidFill>
              </a:rPr>
              <a:t>incast</a:t>
            </a:r>
            <a:r>
              <a:rPr lang="en-US" sz="2000">
                <a:solidFill>
                  <a:schemeClr val="tx1"/>
                </a:solidFill>
              </a:rPr>
              <a:t> from senders both inside and across datacenters</a:t>
            </a:r>
          </a:p>
        </p:txBody>
      </p:sp>
      <p:sp>
        <p:nvSpPr>
          <p:cNvPr id="5" name="Speech Bubble: Rectangle with Corners Rounded 4">
            <a:extLst>
              <a:ext uri="{FF2B5EF4-FFF2-40B4-BE49-F238E27FC236}">
                <a16:creationId xmlns:a16="http://schemas.microsoft.com/office/drawing/2014/main" id="{D3777034-7F76-AFA1-19DD-B6E29A866032}"/>
              </a:ext>
            </a:extLst>
          </p:cNvPr>
          <p:cNvSpPr/>
          <p:nvPr/>
        </p:nvSpPr>
        <p:spPr>
          <a:xfrm>
            <a:off x="10135167" y="4258338"/>
            <a:ext cx="1651153" cy="1614031"/>
          </a:xfrm>
          <a:prstGeom prst="wedgeRoundRectCallout">
            <a:avLst>
              <a:gd name="adj1" fmla="val -99065"/>
              <a:gd name="adj2" fmla="val -38241"/>
              <a:gd name="adj3" fmla="val 16667"/>
            </a:avLst>
          </a:prstGeom>
          <a:noFill/>
          <a:ln w="38100">
            <a:solidFill>
              <a:srgbClr val="C7D2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Reaches </a:t>
            </a:r>
            <a:r>
              <a:rPr lang="en-US" b="1">
                <a:solidFill>
                  <a:schemeClr val="tx1"/>
                </a:solidFill>
              </a:rPr>
              <a:t>fairness</a:t>
            </a:r>
            <a:r>
              <a:rPr lang="en-US">
                <a:solidFill>
                  <a:schemeClr val="tx1"/>
                </a:solidFill>
              </a:rPr>
              <a:t> but convergences is </a:t>
            </a:r>
            <a:r>
              <a:rPr lang="en-US" b="1">
                <a:solidFill>
                  <a:schemeClr val="tx1"/>
                </a:solidFill>
              </a:rPr>
              <a:t>very slow</a:t>
            </a:r>
            <a:endParaRPr lang="en-US">
              <a:solidFill>
                <a:schemeClr val="tx1"/>
              </a:solidFill>
            </a:endParaRPr>
          </a:p>
        </p:txBody>
      </p:sp>
      <p:sp>
        <p:nvSpPr>
          <p:cNvPr id="9" name="TextBox 8">
            <a:extLst>
              <a:ext uri="{FF2B5EF4-FFF2-40B4-BE49-F238E27FC236}">
                <a16:creationId xmlns:a16="http://schemas.microsoft.com/office/drawing/2014/main" id="{155E064B-7450-23EF-34CD-77E79494F47D}"/>
              </a:ext>
            </a:extLst>
          </p:cNvPr>
          <p:cNvSpPr txBox="1"/>
          <p:nvPr/>
        </p:nvSpPr>
        <p:spPr>
          <a:xfrm>
            <a:off x="3197742" y="5145024"/>
            <a:ext cx="1652226" cy="369332"/>
          </a:xfrm>
          <a:prstGeom prst="rect">
            <a:avLst/>
          </a:prstGeom>
          <a:noFill/>
        </p:spPr>
        <p:txBody>
          <a:bodyPr wrap="square" rtlCol="0">
            <a:spAutoFit/>
          </a:bodyPr>
          <a:lstStyle/>
          <a:p>
            <a:r>
              <a:rPr lang="en-US" dirty="0">
                <a:solidFill>
                  <a:srgbClr val="74D29D"/>
                </a:solidFill>
              </a:rPr>
              <a:t>Intra-DC flow</a:t>
            </a:r>
            <a:endParaRPr lang="en-CH" dirty="0">
              <a:solidFill>
                <a:srgbClr val="74D29D"/>
              </a:solidFill>
            </a:endParaRPr>
          </a:p>
        </p:txBody>
      </p:sp>
      <p:sp>
        <p:nvSpPr>
          <p:cNvPr id="15" name="TextBox 14">
            <a:extLst>
              <a:ext uri="{FF2B5EF4-FFF2-40B4-BE49-F238E27FC236}">
                <a16:creationId xmlns:a16="http://schemas.microsoft.com/office/drawing/2014/main" id="{11541427-2720-828B-9501-67B409FE4095}"/>
              </a:ext>
            </a:extLst>
          </p:cNvPr>
          <p:cNvSpPr txBox="1"/>
          <p:nvPr/>
        </p:nvSpPr>
        <p:spPr>
          <a:xfrm>
            <a:off x="4370727" y="4920190"/>
            <a:ext cx="1652226" cy="369332"/>
          </a:xfrm>
          <a:prstGeom prst="rect">
            <a:avLst/>
          </a:prstGeom>
          <a:noFill/>
        </p:spPr>
        <p:txBody>
          <a:bodyPr wrap="square" rtlCol="0">
            <a:spAutoFit/>
          </a:bodyPr>
          <a:lstStyle/>
          <a:p>
            <a:r>
              <a:rPr lang="en-US" dirty="0">
                <a:solidFill>
                  <a:srgbClr val="BF274E"/>
                </a:solidFill>
              </a:rPr>
              <a:t>Inter-DC flow</a:t>
            </a:r>
            <a:endParaRPr lang="en-CH" dirty="0">
              <a:solidFill>
                <a:srgbClr val="BF274E"/>
              </a:solidFill>
            </a:endParaRPr>
          </a:p>
        </p:txBody>
      </p:sp>
      <p:cxnSp>
        <p:nvCxnSpPr>
          <p:cNvPr id="23" name="Straight Connector 22">
            <a:extLst>
              <a:ext uri="{FF2B5EF4-FFF2-40B4-BE49-F238E27FC236}">
                <a16:creationId xmlns:a16="http://schemas.microsoft.com/office/drawing/2014/main" id="{D58EDB67-3441-A24D-A67C-E762780A76AA}"/>
              </a:ext>
            </a:extLst>
          </p:cNvPr>
          <p:cNvCxnSpPr>
            <a:cxnSpLocks/>
          </p:cNvCxnSpPr>
          <p:nvPr/>
        </p:nvCxnSpPr>
        <p:spPr>
          <a:xfrm>
            <a:off x="5007128" y="5227846"/>
            <a:ext cx="270825" cy="216867"/>
          </a:xfrm>
          <a:prstGeom prst="line">
            <a:avLst/>
          </a:prstGeom>
          <a:ln w="28575">
            <a:solidFill>
              <a:srgbClr val="BF274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7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77556E-17 4.81481E-6 L 0.14141 0.00231 " pathEditMode="relative" rAng="0" ptsTypes="AA">
                                      <p:cBhvr>
                                        <p:cTn id="24" dur="1000" fill="hold"/>
                                        <p:tgtEl>
                                          <p:spTgt spid="57"/>
                                        </p:tgtEl>
                                        <p:attrNameLst>
                                          <p:attrName>ppt_x</p:attrName>
                                          <p:attrName>ppt_y</p:attrName>
                                        </p:attrNameLst>
                                      </p:cBhvr>
                                      <p:rCtr x="7070" y="116"/>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par>
                                <p:cTn id="82" presetID="10" presetClass="entr" presetSubtype="0"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wipe(right)">
                                      <p:cBhvr>
                                        <p:cTn id="98" dur="500"/>
                                        <p:tgtEl>
                                          <p:spTgt spid="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500"/>
                                        <p:tgtEl>
                                          <p:spTgt spid="1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wipe(left)">
                                      <p:cBhvr>
                                        <p:cTn id="1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5" grpId="0"/>
      <p:bldP spid="46" grpId="0" animBg="1"/>
      <p:bldP spid="47" grpId="0" animBg="1"/>
      <p:bldP spid="48" grpId="0" animBg="1"/>
      <p:bldP spid="50" grpId="0" animBg="1"/>
      <p:bldP spid="51" grpId="0" animBg="1"/>
      <p:bldP spid="2" grpId="0" animBg="1"/>
      <p:bldP spid="11" grpId="0"/>
      <p:bldP spid="12" grpId="0"/>
      <p:bldP spid="13" grpId="0"/>
      <p:bldP spid="14" grpId="0"/>
      <p:bldP spid="19" grpId="0" animBg="1"/>
      <p:bldP spid="20" grpId="0" animBg="1"/>
      <p:bldP spid="7" grpId="0" animBg="1"/>
      <p:bldP spid="5" grpId="0" animBg="1"/>
      <p:bldP spid="9"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42D9-5B74-010D-2256-DB5914148BF7}"/>
            </a:ext>
          </a:extLst>
        </p:cNvPr>
        <p:cNvGrpSpPr/>
        <p:nvPr/>
      </p:nvGrpSpPr>
      <p:grpSpPr>
        <a:xfrm>
          <a:off x="0" y="0"/>
          <a:ext cx="0" cy="0"/>
          <a:chOff x="0" y="0"/>
          <a:chExt cx="0" cy="0"/>
        </a:xfrm>
      </p:grpSpPr>
      <p:pic>
        <p:nvPicPr>
          <p:cNvPr id="49" name="Picture 48">
            <a:extLst>
              <a:ext uri="{FF2B5EF4-FFF2-40B4-BE49-F238E27FC236}">
                <a16:creationId xmlns:a16="http://schemas.microsoft.com/office/drawing/2014/main" id="{E0677364-4356-6C29-1F11-1D246B3089AA}"/>
              </a:ext>
            </a:extLst>
          </p:cNvPr>
          <p:cNvPicPr>
            <a:picLocks noChangeAspect="1"/>
          </p:cNvPicPr>
          <p:nvPr/>
        </p:nvPicPr>
        <p:blipFill>
          <a:blip r:embed="rId3"/>
          <a:srcRect l="2125"/>
          <a:stretch>
            <a:fillRect/>
          </a:stretch>
        </p:blipFill>
        <p:spPr>
          <a:xfrm>
            <a:off x="6420337" y="4183944"/>
            <a:ext cx="3529795" cy="2521538"/>
          </a:xfrm>
          <a:prstGeom prst="rect">
            <a:avLst/>
          </a:prstGeom>
        </p:spPr>
      </p:pic>
      <p:pic>
        <p:nvPicPr>
          <p:cNvPr id="52" name="Picture 51">
            <a:extLst>
              <a:ext uri="{FF2B5EF4-FFF2-40B4-BE49-F238E27FC236}">
                <a16:creationId xmlns:a16="http://schemas.microsoft.com/office/drawing/2014/main" id="{DCB32B4C-1526-456D-CB94-8392CDBF0733}"/>
              </a:ext>
            </a:extLst>
          </p:cNvPr>
          <p:cNvPicPr>
            <a:picLocks noChangeAspect="1"/>
          </p:cNvPicPr>
          <p:nvPr/>
        </p:nvPicPr>
        <p:blipFill>
          <a:blip r:embed="rId4"/>
          <a:stretch>
            <a:fillRect/>
          </a:stretch>
        </p:blipFill>
        <p:spPr>
          <a:xfrm>
            <a:off x="2358446" y="4260196"/>
            <a:ext cx="3715019" cy="2387044"/>
          </a:xfrm>
          <a:prstGeom prst="rect">
            <a:avLst/>
          </a:prstGeom>
        </p:spPr>
      </p:pic>
      <p:pic>
        <p:nvPicPr>
          <p:cNvPr id="10" name="Picture 9">
            <a:extLst>
              <a:ext uri="{FF2B5EF4-FFF2-40B4-BE49-F238E27FC236}">
                <a16:creationId xmlns:a16="http://schemas.microsoft.com/office/drawing/2014/main" id="{2687D180-EB42-7095-33F8-36F1D4F1A07E}"/>
              </a:ext>
            </a:extLst>
          </p:cNvPr>
          <p:cNvPicPr>
            <a:picLocks noChangeAspect="1"/>
          </p:cNvPicPr>
          <p:nvPr/>
        </p:nvPicPr>
        <p:blipFill>
          <a:blip r:embed="rId5"/>
          <a:stretch>
            <a:fillRect/>
          </a:stretch>
        </p:blipFill>
        <p:spPr>
          <a:xfrm>
            <a:off x="839079" y="957581"/>
            <a:ext cx="5041231" cy="2634413"/>
          </a:xfrm>
          <a:prstGeom prst="rect">
            <a:avLst/>
          </a:prstGeom>
        </p:spPr>
      </p:pic>
      <p:sp>
        <p:nvSpPr>
          <p:cNvPr id="3" name="Slide Number Placeholder 2">
            <a:extLst>
              <a:ext uri="{FF2B5EF4-FFF2-40B4-BE49-F238E27FC236}">
                <a16:creationId xmlns:a16="http://schemas.microsoft.com/office/drawing/2014/main" id="{ACBC28B8-23D5-BF66-0BAF-9B5EAF025A48}"/>
              </a:ext>
            </a:extLst>
          </p:cNvPr>
          <p:cNvSpPr>
            <a:spLocks noGrp="1"/>
          </p:cNvSpPr>
          <p:nvPr>
            <p:ph type="sldNum" sz="quarter" idx="12"/>
          </p:nvPr>
        </p:nvSpPr>
        <p:spPr/>
        <p:txBody>
          <a:bodyPr/>
          <a:lstStyle/>
          <a:p>
            <a:fld id="{6C6AE60A-B69C-4790-82F7-3882EDF23186}" type="slidenum">
              <a:rPr lang="de-DE" smtClean="0"/>
              <a:pPr/>
              <a:t>5</a:t>
            </a:fld>
            <a:endParaRPr lang="de-DE"/>
          </a:p>
        </p:txBody>
      </p:sp>
      <p:sp>
        <p:nvSpPr>
          <p:cNvPr id="4" name="Title 3">
            <a:extLst>
              <a:ext uri="{FF2B5EF4-FFF2-40B4-BE49-F238E27FC236}">
                <a16:creationId xmlns:a16="http://schemas.microsoft.com/office/drawing/2014/main" id="{47FBFF7E-EA5F-41BA-DA5A-3261F24F9E03}"/>
              </a:ext>
            </a:extLst>
          </p:cNvPr>
          <p:cNvSpPr>
            <a:spLocks noGrp="1"/>
          </p:cNvSpPr>
          <p:nvPr>
            <p:ph type="title"/>
          </p:nvPr>
        </p:nvSpPr>
        <p:spPr>
          <a:xfrm>
            <a:off x="209346" y="534683"/>
            <a:ext cx="11773308" cy="368353"/>
          </a:xfrm>
        </p:spPr>
        <p:txBody>
          <a:bodyPr>
            <a:normAutofit fontScale="90000"/>
          </a:bodyPr>
          <a:lstStyle/>
          <a:p>
            <a:r>
              <a:rPr lang="en-US"/>
              <a:t>Inter- and intra-DC RTTs have </a:t>
            </a:r>
            <a:r>
              <a:rPr lang="en-US" b="1"/>
              <a:t>huge gaps</a:t>
            </a:r>
            <a:endParaRPr lang="en-CH"/>
          </a:p>
        </p:txBody>
      </p:sp>
      <p:sp>
        <p:nvSpPr>
          <p:cNvPr id="41" name="TextBox 40">
            <a:extLst>
              <a:ext uri="{FF2B5EF4-FFF2-40B4-BE49-F238E27FC236}">
                <a16:creationId xmlns:a16="http://schemas.microsoft.com/office/drawing/2014/main" id="{B464A691-06B3-3E14-AF7C-ED0521D9F755}"/>
              </a:ext>
            </a:extLst>
          </p:cNvPr>
          <p:cNvSpPr txBox="1"/>
          <p:nvPr/>
        </p:nvSpPr>
        <p:spPr>
          <a:xfrm>
            <a:off x="6096000" y="1377448"/>
            <a:ext cx="2640338" cy="338554"/>
          </a:xfrm>
          <a:prstGeom prst="rect">
            <a:avLst/>
          </a:prstGeom>
          <a:noFill/>
        </p:spPr>
        <p:txBody>
          <a:bodyPr wrap="none" rtlCol="0">
            <a:spAutoFit/>
          </a:bodyPr>
          <a:lstStyle/>
          <a:p>
            <a:r>
              <a:rPr lang="en-US" sz="1600" b="1"/>
              <a:t>&gt;1 </a:t>
            </a:r>
            <a:r>
              <a:rPr lang="en-US" sz="1600" b="1" err="1"/>
              <a:t>ms</a:t>
            </a:r>
            <a:r>
              <a:rPr lang="en-US" sz="1600" b="1"/>
              <a:t> </a:t>
            </a:r>
            <a:r>
              <a:rPr lang="en-US" sz="1600"/>
              <a:t>RTT across datacenters</a:t>
            </a:r>
          </a:p>
        </p:txBody>
      </p:sp>
      <p:sp>
        <p:nvSpPr>
          <p:cNvPr id="43" name="TextBox 42">
            <a:extLst>
              <a:ext uri="{FF2B5EF4-FFF2-40B4-BE49-F238E27FC236}">
                <a16:creationId xmlns:a16="http://schemas.microsoft.com/office/drawing/2014/main" id="{5FFBC0A6-6496-3BD2-C53C-E648E6C91C2C}"/>
              </a:ext>
            </a:extLst>
          </p:cNvPr>
          <p:cNvSpPr txBox="1"/>
          <p:nvPr/>
        </p:nvSpPr>
        <p:spPr>
          <a:xfrm>
            <a:off x="6096000" y="2091424"/>
            <a:ext cx="4697120" cy="338554"/>
          </a:xfrm>
          <a:prstGeom prst="rect">
            <a:avLst/>
          </a:prstGeom>
          <a:noFill/>
        </p:spPr>
        <p:txBody>
          <a:bodyPr wrap="none" rtlCol="0">
            <a:spAutoFit/>
          </a:bodyPr>
          <a:lstStyle/>
          <a:p>
            <a:r>
              <a:rPr lang="en-US" sz="1600" b="1"/>
              <a:t>~ 100 MB </a:t>
            </a:r>
            <a:r>
              <a:rPr lang="en-US" sz="1600"/>
              <a:t>buffering </a:t>
            </a:r>
            <a:r>
              <a:rPr lang="en-US" sz="1600" b="1"/>
              <a:t>per port </a:t>
            </a:r>
            <a:r>
              <a:rPr lang="en-US" sz="1600"/>
              <a:t>with 10 </a:t>
            </a:r>
            <a:r>
              <a:rPr lang="en-US" sz="1600" err="1"/>
              <a:t>ms</a:t>
            </a:r>
            <a:r>
              <a:rPr lang="en-US" sz="1600"/>
              <a:t> inter-DC RTT</a:t>
            </a:r>
          </a:p>
        </p:txBody>
      </p:sp>
      <p:sp>
        <p:nvSpPr>
          <p:cNvPr id="45" name="TextBox 44">
            <a:extLst>
              <a:ext uri="{FF2B5EF4-FFF2-40B4-BE49-F238E27FC236}">
                <a16:creationId xmlns:a16="http://schemas.microsoft.com/office/drawing/2014/main" id="{03942FE4-C92B-0C05-F4FA-963B804CBA44}"/>
              </a:ext>
            </a:extLst>
          </p:cNvPr>
          <p:cNvSpPr txBox="1"/>
          <p:nvPr/>
        </p:nvSpPr>
        <p:spPr>
          <a:xfrm>
            <a:off x="6081179" y="2802702"/>
            <a:ext cx="5901475" cy="584775"/>
          </a:xfrm>
          <a:prstGeom prst="rect">
            <a:avLst/>
          </a:prstGeom>
          <a:noFill/>
        </p:spPr>
        <p:txBody>
          <a:bodyPr wrap="square" rtlCol="0">
            <a:spAutoFit/>
          </a:bodyPr>
          <a:lstStyle/>
          <a:p>
            <a:r>
              <a:rPr lang="en-US" sz="1600" b="1"/>
              <a:t>Huge gap </a:t>
            </a:r>
            <a:r>
              <a:rPr lang="en-US" sz="1600"/>
              <a:t>in congestion notification and reaction granularity</a:t>
            </a:r>
          </a:p>
          <a:p>
            <a:r>
              <a:rPr lang="en-US" sz="1600"/>
              <a:t>Existing solutions fall short in </a:t>
            </a:r>
            <a:r>
              <a:rPr lang="en-US" sz="1600" b="1"/>
              <a:t>efficiently</a:t>
            </a:r>
            <a:r>
              <a:rPr lang="en-US" sz="1600"/>
              <a:t> converging to fairness</a:t>
            </a:r>
          </a:p>
        </p:txBody>
      </p:sp>
      <p:sp>
        <p:nvSpPr>
          <p:cNvPr id="46" name="Rectangle: Rounded Corners 45">
            <a:extLst>
              <a:ext uri="{FF2B5EF4-FFF2-40B4-BE49-F238E27FC236}">
                <a16:creationId xmlns:a16="http://schemas.microsoft.com/office/drawing/2014/main" id="{F01F8704-D0C2-80CF-25FC-A242A31E3F94}"/>
              </a:ext>
            </a:extLst>
          </p:cNvPr>
          <p:cNvSpPr/>
          <p:nvPr/>
        </p:nvSpPr>
        <p:spPr>
          <a:xfrm>
            <a:off x="5880309" y="1101600"/>
            <a:ext cx="6102345" cy="324775"/>
          </a:xfrm>
          <a:prstGeom prst="roundRect">
            <a:avLst/>
          </a:prstGeom>
          <a:solidFill>
            <a:srgbClr val="72791C"/>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b="1">
                <a:solidFill>
                  <a:schemeClr val="bg1"/>
                </a:solidFill>
                <a:latin typeface="+mj-lt"/>
                <a:cs typeface="Calibri" panose="020F0502020204030204" pitchFamily="34" charset="0"/>
              </a:rPr>
              <a:t>Slow loss detection and recovery</a:t>
            </a:r>
          </a:p>
        </p:txBody>
      </p:sp>
      <p:sp>
        <p:nvSpPr>
          <p:cNvPr id="47" name="Rectangle: Rounded Corners 46">
            <a:extLst>
              <a:ext uri="{FF2B5EF4-FFF2-40B4-BE49-F238E27FC236}">
                <a16:creationId xmlns:a16="http://schemas.microsoft.com/office/drawing/2014/main" id="{BF52B159-D7F8-FBBC-7F9B-59298AC78DBF}"/>
              </a:ext>
            </a:extLst>
          </p:cNvPr>
          <p:cNvSpPr/>
          <p:nvPr/>
        </p:nvSpPr>
        <p:spPr>
          <a:xfrm>
            <a:off x="5880309" y="1813945"/>
            <a:ext cx="6102345" cy="324775"/>
          </a:xfrm>
          <a:prstGeom prst="roundRect">
            <a:avLst/>
          </a:prstGeom>
          <a:solidFill>
            <a:srgbClr val="72791C"/>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b="1">
                <a:solidFill>
                  <a:schemeClr val="bg1"/>
                </a:solidFill>
                <a:latin typeface="+mj-lt"/>
              </a:rPr>
              <a:t>BDP &lt;-&gt; B</a:t>
            </a:r>
            <a:r>
              <a:rPr lang="en-US" b="1">
                <a:solidFill>
                  <a:schemeClr val="bg1"/>
                </a:solidFill>
                <a:latin typeface="+mj-lt"/>
                <a:sym typeface="Wingdings" panose="05000000000000000000" pitchFamily="2" charset="2"/>
              </a:rPr>
              <a:t>uffer sizes mismatch</a:t>
            </a:r>
            <a:endParaRPr lang="en-US" b="1">
              <a:solidFill>
                <a:schemeClr val="bg1"/>
              </a:solidFill>
              <a:latin typeface="+mj-lt"/>
              <a:cs typeface="Calibri" panose="020F0502020204030204" pitchFamily="34" charset="0"/>
            </a:endParaRPr>
          </a:p>
        </p:txBody>
      </p:sp>
      <p:sp>
        <p:nvSpPr>
          <p:cNvPr id="48" name="Rectangle: Rounded Corners 47">
            <a:extLst>
              <a:ext uri="{FF2B5EF4-FFF2-40B4-BE49-F238E27FC236}">
                <a16:creationId xmlns:a16="http://schemas.microsoft.com/office/drawing/2014/main" id="{A5FFF516-372F-3E65-0768-85D153D3C1F6}"/>
              </a:ext>
            </a:extLst>
          </p:cNvPr>
          <p:cNvSpPr/>
          <p:nvPr/>
        </p:nvSpPr>
        <p:spPr>
          <a:xfrm>
            <a:off x="5880309" y="2499050"/>
            <a:ext cx="6102345" cy="324775"/>
          </a:xfrm>
          <a:prstGeom prst="roundRect">
            <a:avLst/>
          </a:prstGeom>
          <a:solidFill>
            <a:srgbClr val="72791C"/>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b="1">
                <a:solidFill>
                  <a:schemeClr val="bg1"/>
                </a:solidFill>
                <a:latin typeface="+mj-lt"/>
                <a:cs typeface="Calibri" panose="020F0502020204030204" pitchFamily="34" charset="0"/>
              </a:rPr>
              <a:t>Unfairness / slow convergence to fairness</a:t>
            </a:r>
          </a:p>
        </p:txBody>
      </p:sp>
      <p:sp>
        <p:nvSpPr>
          <p:cNvPr id="50" name="Rectangle: Rounded Corners 49">
            <a:extLst>
              <a:ext uri="{FF2B5EF4-FFF2-40B4-BE49-F238E27FC236}">
                <a16:creationId xmlns:a16="http://schemas.microsoft.com/office/drawing/2014/main" id="{B25F105B-06AF-8329-65AC-10E9D09FC2A1}"/>
              </a:ext>
            </a:extLst>
          </p:cNvPr>
          <p:cNvSpPr/>
          <p:nvPr/>
        </p:nvSpPr>
        <p:spPr>
          <a:xfrm>
            <a:off x="3100193" y="3568973"/>
            <a:ext cx="2867751" cy="771392"/>
          </a:xfrm>
          <a:prstGeom prst="roundRect">
            <a:avLst>
              <a:gd name="adj" fmla="val 26666"/>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a:p>
            <a:pPr algn="ctr"/>
            <a:r>
              <a:rPr lang="en-US">
                <a:solidFill>
                  <a:schemeClr val="tx1"/>
                </a:solidFill>
              </a:rPr>
              <a:t>Separate control loops</a:t>
            </a:r>
          </a:p>
        </p:txBody>
      </p:sp>
      <p:sp>
        <p:nvSpPr>
          <p:cNvPr id="51" name="Rectangle: Rounded Corners 50">
            <a:extLst>
              <a:ext uri="{FF2B5EF4-FFF2-40B4-BE49-F238E27FC236}">
                <a16:creationId xmlns:a16="http://schemas.microsoft.com/office/drawing/2014/main" id="{9D7DE73C-4BC5-8F08-75D8-27146FEB9954}"/>
              </a:ext>
            </a:extLst>
          </p:cNvPr>
          <p:cNvSpPr/>
          <p:nvPr/>
        </p:nvSpPr>
        <p:spPr>
          <a:xfrm>
            <a:off x="7010684" y="3591994"/>
            <a:ext cx="2867751" cy="743002"/>
          </a:xfrm>
          <a:prstGeom prst="roundRect">
            <a:avLst>
              <a:gd name="adj" fmla="val 12830"/>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a:p>
            <a:pPr algn="ctr"/>
            <a:r>
              <a:rPr lang="en-US">
                <a:solidFill>
                  <a:schemeClr val="tx1"/>
                </a:solidFill>
              </a:rPr>
              <a:t>Unified control loops</a:t>
            </a:r>
          </a:p>
        </p:txBody>
      </p:sp>
      <p:sp>
        <p:nvSpPr>
          <p:cNvPr id="54" name="Oval 53">
            <a:extLst>
              <a:ext uri="{FF2B5EF4-FFF2-40B4-BE49-F238E27FC236}">
                <a16:creationId xmlns:a16="http://schemas.microsoft.com/office/drawing/2014/main" id="{6B4927E8-0F9E-97A3-47D7-C8D51B72C51D}"/>
              </a:ext>
            </a:extLst>
          </p:cNvPr>
          <p:cNvSpPr/>
          <p:nvPr/>
        </p:nvSpPr>
        <p:spPr>
          <a:xfrm>
            <a:off x="2709658" y="6064889"/>
            <a:ext cx="648072" cy="58292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55" name="Oval 54">
            <a:extLst>
              <a:ext uri="{FF2B5EF4-FFF2-40B4-BE49-F238E27FC236}">
                <a16:creationId xmlns:a16="http://schemas.microsoft.com/office/drawing/2014/main" id="{C46C5538-F797-FD31-3048-D0427B735FF6}"/>
              </a:ext>
            </a:extLst>
          </p:cNvPr>
          <p:cNvSpPr/>
          <p:nvPr/>
        </p:nvSpPr>
        <p:spPr>
          <a:xfrm>
            <a:off x="6498076" y="6075998"/>
            <a:ext cx="648072" cy="58292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cxnSp>
        <p:nvCxnSpPr>
          <p:cNvPr id="57" name="Straight Connector 56">
            <a:extLst>
              <a:ext uri="{FF2B5EF4-FFF2-40B4-BE49-F238E27FC236}">
                <a16:creationId xmlns:a16="http://schemas.microsoft.com/office/drawing/2014/main" id="{EBBB7E60-5C89-579A-0E98-DC33B4EAAB65}"/>
              </a:ext>
            </a:extLst>
          </p:cNvPr>
          <p:cNvCxnSpPr/>
          <p:nvPr/>
        </p:nvCxnSpPr>
        <p:spPr>
          <a:xfrm>
            <a:off x="2667000" y="1353442"/>
            <a:ext cx="0" cy="1976871"/>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 name="Speech Bubble: Rectangle with Corners Rounded 1">
            <a:extLst>
              <a:ext uri="{FF2B5EF4-FFF2-40B4-BE49-F238E27FC236}">
                <a16:creationId xmlns:a16="http://schemas.microsoft.com/office/drawing/2014/main" id="{12B22FA5-CD07-98C1-19C2-36E091B4488E}"/>
              </a:ext>
            </a:extLst>
          </p:cNvPr>
          <p:cNvSpPr/>
          <p:nvPr/>
        </p:nvSpPr>
        <p:spPr>
          <a:xfrm>
            <a:off x="525318" y="4260196"/>
            <a:ext cx="1405143" cy="1321218"/>
          </a:xfrm>
          <a:prstGeom prst="wedgeRoundRectCallout">
            <a:avLst>
              <a:gd name="adj1" fmla="val 157033"/>
              <a:gd name="adj2" fmla="val -31437"/>
              <a:gd name="adj3" fmla="val 16667"/>
            </a:avLst>
          </a:prstGeom>
          <a:noFill/>
          <a:ln w="38100">
            <a:solidFill>
              <a:srgbClr val="C7D2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Reaching guaranteed fairness is </a:t>
            </a:r>
            <a:r>
              <a:rPr lang="en-US" b="1">
                <a:solidFill>
                  <a:schemeClr val="tx1"/>
                </a:solidFill>
              </a:rPr>
              <a:t>challenging</a:t>
            </a:r>
          </a:p>
        </p:txBody>
      </p:sp>
      <p:cxnSp>
        <p:nvCxnSpPr>
          <p:cNvPr id="6" name="Straight Connector 5">
            <a:extLst>
              <a:ext uri="{FF2B5EF4-FFF2-40B4-BE49-F238E27FC236}">
                <a16:creationId xmlns:a16="http://schemas.microsoft.com/office/drawing/2014/main" id="{2C0A3BF0-E158-EECC-E38D-378D45DB8FAF}"/>
              </a:ext>
            </a:extLst>
          </p:cNvPr>
          <p:cNvCxnSpPr/>
          <p:nvPr/>
        </p:nvCxnSpPr>
        <p:spPr>
          <a:xfrm>
            <a:off x="2667000" y="1353442"/>
            <a:ext cx="0" cy="197687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EC0583F-8F53-7A9C-8C14-E3C2E36C6E01}"/>
              </a:ext>
            </a:extLst>
          </p:cNvPr>
          <p:cNvCxnSpPr/>
          <p:nvPr/>
        </p:nvCxnSpPr>
        <p:spPr>
          <a:xfrm>
            <a:off x="2667000" y="2164300"/>
            <a:ext cx="1723890" cy="0"/>
          </a:xfrm>
          <a:prstGeom prst="straightConnector1">
            <a:avLst/>
          </a:prstGeom>
          <a:ln w="38100">
            <a:solidFill>
              <a:srgbClr val="7030A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A88C1E-EF74-A1F5-07D6-7AAB4FD3D9BB}"/>
              </a:ext>
            </a:extLst>
          </p:cNvPr>
          <p:cNvSpPr txBox="1"/>
          <p:nvPr/>
        </p:nvSpPr>
        <p:spPr>
          <a:xfrm>
            <a:off x="3202874" y="2164300"/>
            <a:ext cx="670376" cy="369332"/>
          </a:xfrm>
          <a:prstGeom prst="rect">
            <a:avLst/>
          </a:prstGeom>
          <a:noFill/>
        </p:spPr>
        <p:txBody>
          <a:bodyPr wrap="none" rtlCol="0">
            <a:spAutoFit/>
          </a:bodyPr>
          <a:lstStyle/>
          <a:p>
            <a:r>
              <a:rPr lang="en-US" b="1" i="1">
                <a:solidFill>
                  <a:srgbClr val="7030A0"/>
                </a:solidFill>
              </a:rPr>
              <a:t>512x</a:t>
            </a:r>
          </a:p>
        </p:txBody>
      </p:sp>
      <p:sp>
        <p:nvSpPr>
          <p:cNvPr id="12" name="TextBox 11">
            <a:extLst>
              <a:ext uri="{FF2B5EF4-FFF2-40B4-BE49-F238E27FC236}">
                <a16:creationId xmlns:a16="http://schemas.microsoft.com/office/drawing/2014/main" id="{413E3556-373B-DC8B-EE9A-CBB50C22DA04}"/>
              </a:ext>
            </a:extLst>
          </p:cNvPr>
          <p:cNvSpPr txBox="1"/>
          <p:nvPr/>
        </p:nvSpPr>
        <p:spPr>
          <a:xfrm>
            <a:off x="6420337" y="6387648"/>
            <a:ext cx="4214615" cy="276999"/>
          </a:xfrm>
          <a:prstGeom prst="rect">
            <a:avLst/>
          </a:prstGeom>
          <a:noFill/>
        </p:spPr>
        <p:txBody>
          <a:bodyPr wrap="none" rtlCol="0">
            <a:spAutoFit/>
          </a:bodyPr>
          <a:lstStyle/>
          <a:p>
            <a:r>
              <a:rPr lang="en-US" sz="1200" dirty="0">
                <a:solidFill>
                  <a:schemeClr val="bg1">
                    <a:lumMod val="65000"/>
                  </a:schemeClr>
                </a:solidFill>
              </a:rPr>
              <a:t>[Congestion Control for Cross-Datacenter Networks, </a:t>
            </a:r>
            <a:r>
              <a:rPr lang="en-US" sz="1200" dirty="0" err="1">
                <a:solidFill>
                  <a:schemeClr val="bg1">
                    <a:lumMod val="65000"/>
                  </a:schemeClr>
                </a:solidFill>
              </a:rPr>
              <a:t>ToN</a:t>
            </a:r>
            <a:r>
              <a:rPr lang="en-US" sz="1200" dirty="0">
                <a:solidFill>
                  <a:schemeClr val="bg1">
                    <a:lumMod val="65000"/>
                  </a:schemeClr>
                </a:solidFill>
              </a:rPr>
              <a:t> 2022]</a:t>
            </a:r>
          </a:p>
        </p:txBody>
      </p:sp>
      <p:sp>
        <p:nvSpPr>
          <p:cNvPr id="13" name="TextBox 12">
            <a:extLst>
              <a:ext uri="{FF2B5EF4-FFF2-40B4-BE49-F238E27FC236}">
                <a16:creationId xmlns:a16="http://schemas.microsoft.com/office/drawing/2014/main" id="{08B0F936-DC4B-6D30-CC05-BD0A3494EC69}"/>
              </a:ext>
            </a:extLst>
          </p:cNvPr>
          <p:cNvSpPr txBox="1"/>
          <p:nvPr/>
        </p:nvSpPr>
        <p:spPr>
          <a:xfrm>
            <a:off x="1955540" y="6373464"/>
            <a:ext cx="4395755" cy="276999"/>
          </a:xfrm>
          <a:prstGeom prst="rect">
            <a:avLst/>
          </a:prstGeom>
          <a:noFill/>
        </p:spPr>
        <p:txBody>
          <a:bodyPr wrap="none" rtlCol="0">
            <a:spAutoFit/>
          </a:bodyPr>
          <a:lstStyle/>
          <a:p>
            <a:r>
              <a:rPr lang="en-US" sz="1200">
                <a:solidFill>
                  <a:schemeClr val="bg1">
                    <a:lumMod val="65000"/>
                  </a:schemeClr>
                </a:solidFill>
              </a:rPr>
              <a:t>[BBR: Congestion-based congestion control., Commun. ACM 2017]</a:t>
            </a:r>
          </a:p>
        </p:txBody>
      </p:sp>
      <p:sp>
        <p:nvSpPr>
          <p:cNvPr id="14" name="TextBox 13">
            <a:extLst>
              <a:ext uri="{FF2B5EF4-FFF2-40B4-BE49-F238E27FC236}">
                <a16:creationId xmlns:a16="http://schemas.microsoft.com/office/drawing/2014/main" id="{BF97A1AC-2DA6-F38B-0099-22385BEAFF16}"/>
              </a:ext>
            </a:extLst>
          </p:cNvPr>
          <p:cNvSpPr txBox="1"/>
          <p:nvPr/>
        </p:nvSpPr>
        <p:spPr>
          <a:xfrm>
            <a:off x="1955540" y="6601293"/>
            <a:ext cx="4341953" cy="276999"/>
          </a:xfrm>
          <a:prstGeom prst="rect">
            <a:avLst/>
          </a:prstGeom>
          <a:noFill/>
        </p:spPr>
        <p:txBody>
          <a:bodyPr wrap="square" rtlCol="0">
            <a:spAutoFit/>
          </a:bodyPr>
          <a:lstStyle/>
          <a:p>
            <a:pPr algn="ctr"/>
            <a:r>
              <a:rPr lang="en-US" sz="1200">
                <a:solidFill>
                  <a:schemeClr val="bg1">
                    <a:lumMod val="65000"/>
                  </a:schemeClr>
                </a:solidFill>
              </a:rPr>
              <a:t>[Multi-Path transport for RDMA in datacenters, NSDI 2018]</a:t>
            </a:r>
          </a:p>
        </p:txBody>
      </p:sp>
      <p:sp>
        <p:nvSpPr>
          <p:cNvPr id="19" name="Rectangle: Rounded Corners 18">
            <a:extLst>
              <a:ext uri="{FF2B5EF4-FFF2-40B4-BE49-F238E27FC236}">
                <a16:creationId xmlns:a16="http://schemas.microsoft.com/office/drawing/2014/main" id="{A0B649A1-8FD8-2B91-CEA4-A0BCE08EE89D}"/>
              </a:ext>
            </a:extLst>
          </p:cNvPr>
          <p:cNvSpPr/>
          <p:nvPr/>
        </p:nvSpPr>
        <p:spPr>
          <a:xfrm>
            <a:off x="1373879" y="1129446"/>
            <a:ext cx="1006883" cy="368353"/>
          </a:xfrm>
          <a:prstGeom prst="roundRect">
            <a:avLst>
              <a:gd name="adj" fmla="val 15524"/>
            </a:avLst>
          </a:prstGeom>
          <a:solidFill>
            <a:schemeClr val="bg2">
              <a:lumMod val="75000"/>
              <a:alpha val="4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solidFill>
                  <a:schemeClr val="tx1"/>
                </a:solidFill>
              </a:rPr>
              <a:t>Intra-DC</a:t>
            </a:r>
          </a:p>
        </p:txBody>
      </p:sp>
      <p:sp>
        <p:nvSpPr>
          <p:cNvPr id="20" name="Rectangle: Rounded Corners 19">
            <a:extLst>
              <a:ext uri="{FF2B5EF4-FFF2-40B4-BE49-F238E27FC236}">
                <a16:creationId xmlns:a16="http://schemas.microsoft.com/office/drawing/2014/main" id="{5FB686A7-5C67-FAE9-732A-11BC64231B38}"/>
              </a:ext>
            </a:extLst>
          </p:cNvPr>
          <p:cNvSpPr/>
          <p:nvPr/>
        </p:nvSpPr>
        <p:spPr>
          <a:xfrm>
            <a:off x="4628806" y="2844623"/>
            <a:ext cx="1006883" cy="368353"/>
          </a:xfrm>
          <a:prstGeom prst="roundRect">
            <a:avLst>
              <a:gd name="adj" fmla="val 15524"/>
            </a:avLst>
          </a:prstGeom>
          <a:solidFill>
            <a:schemeClr val="bg2">
              <a:lumMod val="75000"/>
              <a:alpha val="4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solidFill>
                  <a:schemeClr val="tx1"/>
                </a:solidFill>
              </a:rPr>
              <a:t>Inter-DC</a:t>
            </a:r>
          </a:p>
        </p:txBody>
      </p:sp>
      <p:sp>
        <p:nvSpPr>
          <p:cNvPr id="7" name="Rectangle: Rounded Corners 6">
            <a:extLst>
              <a:ext uri="{FF2B5EF4-FFF2-40B4-BE49-F238E27FC236}">
                <a16:creationId xmlns:a16="http://schemas.microsoft.com/office/drawing/2014/main" id="{7E447B84-CD32-03D5-568B-0472D43B3DED}"/>
              </a:ext>
            </a:extLst>
          </p:cNvPr>
          <p:cNvSpPr/>
          <p:nvPr/>
        </p:nvSpPr>
        <p:spPr>
          <a:xfrm>
            <a:off x="3100193" y="3572196"/>
            <a:ext cx="6778242" cy="389378"/>
          </a:xfrm>
          <a:prstGeom prst="roundRect">
            <a:avLst>
              <a:gd name="adj" fmla="val 20414"/>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rPr>
              <a:t>8:1 </a:t>
            </a:r>
            <a:r>
              <a:rPr lang="en-US" sz="2000" err="1">
                <a:solidFill>
                  <a:schemeClr val="tx1"/>
                </a:solidFill>
              </a:rPr>
              <a:t>incast</a:t>
            </a:r>
            <a:r>
              <a:rPr lang="en-US" sz="2000">
                <a:solidFill>
                  <a:schemeClr val="tx1"/>
                </a:solidFill>
              </a:rPr>
              <a:t> from senders both inside and across datacenters</a:t>
            </a:r>
          </a:p>
        </p:txBody>
      </p:sp>
      <p:sp>
        <p:nvSpPr>
          <p:cNvPr id="5" name="Speech Bubble: Rectangle with Corners Rounded 4">
            <a:extLst>
              <a:ext uri="{FF2B5EF4-FFF2-40B4-BE49-F238E27FC236}">
                <a16:creationId xmlns:a16="http://schemas.microsoft.com/office/drawing/2014/main" id="{D3777034-7F76-AFA1-19DD-B6E29A866032}"/>
              </a:ext>
            </a:extLst>
          </p:cNvPr>
          <p:cNvSpPr/>
          <p:nvPr/>
        </p:nvSpPr>
        <p:spPr>
          <a:xfrm>
            <a:off x="10135167" y="4258338"/>
            <a:ext cx="1651153" cy="1614031"/>
          </a:xfrm>
          <a:prstGeom prst="wedgeRoundRectCallout">
            <a:avLst>
              <a:gd name="adj1" fmla="val -99065"/>
              <a:gd name="adj2" fmla="val -38241"/>
              <a:gd name="adj3" fmla="val 16667"/>
            </a:avLst>
          </a:prstGeom>
          <a:noFill/>
          <a:ln w="38100">
            <a:solidFill>
              <a:srgbClr val="C7D2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Reaches </a:t>
            </a:r>
            <a:r>
              <a:rPr lang="en-US" b="1">
                <a:solidFill>
                  <a:schemeClr val="tx1"/>
                </a:solidFill>
              </a:rPr>
              <a:t>fairness</a:t>
            </a:r>
            <a:r>
              <a:rPr lang="en-US">
                <a:solidFill>
                  <a:schemeClr val="tx1"/>
                </a:solidFill>
              </a:rPr>
              <a:t> but convergences is </a:t>
            </a:r>
            <a:r>
              <a:rPr lang="en-US" b="1">
                <a:solidFill>
                  <a:schemeClr val="tx1"/>
                </a:solidFill>
              </a:rPr>
              <a:t>very slow</a:t>
            </a:r>
            <a:endParaRPr lang="en-US">
              <a:solidFill>
                <a:schemeClr val="tx1"/>
              </a:solidFill>
            </a:endParaRPr>
          </a:p>
        </p:txBody>
      </p:sp>
      <p:sp>
        <p:nvSpPr>
          <p:cNvPr id="9" name="TextBox 8">
            <a:extLst>
              <a:ext uri="{FF2B5EF4-FFF2-40B4-BE49-F238E27FC236}">
                <a16:creationId xmlns:a16="http://schemas.microsoft.com/office/drawing/2014/main" id="{155E064B-7450-23EF-34CD-77E79494F47D}"/>
              </a:ext>
            </a:extLst>
          </p:cNvPr>
          <p:cNvSpPr txBox="1"/>
          <p:nvPr/>
        </p:nvSpPr>
        <p:spPr>
          <a:xfrm>
            <a:off x="3197742" y="5145024"/>
            <a:ext cx="1652226" cy="369332"/>
          </a:xfrm>
          <a:prstGeom prst="rect">
            <a:avLst/>
          </a:prstGeom>
          <a:noFill/>
        </p:spPr>
        <p:txBody>
          <a:bodyPr wrap="square" rtlCol="0">
            <a:spAutoFit/>
          </a:bodyPr>
          <a:lstStyle/>
          <a:p>
            <a:r>
              <a:rPr lang="en-US" dirty="0">
                <a:solidFill>
                  <a:srgbClr val="74D29D"/>
                </a:solidFill>
              </a:rPr>
              <a:t>Intra-DC flow</a:t>
            </a:r>
            <a:endParaRPr lang="en-CH" dirty="0">
              <a:solidFill>
                <a:srgbClr val="74D29D"/>
              </a:solidFill>
            </a:endParaRPr>
          </a:p>
        </p:txBody>
      </p:sp>
      <p:sp>
        <p:nvSpPr>
          <p:cNvPr id="15" name="TextBox 14">
            <a:extLst>
              <a:ext uri="{FF2B5EF4-FFF2-40B4-BE49-F238E27FC236}">
                <a16:creationId xmlns:a16="http://schemas.microsoft.com/office/drawing/2014/main" id="{11541427-2720-828B-9501-67B409FE4095}"/>
              </a:ext>
            </a:extLst>
          </p:cNvPr>
          <p:cNvSpPr txBox="1"/>
          <p:nvPr/>
        </p:nvSpPr>
        <p:spPr>
          <a:xfrm>
            <a:off x="4370727" y="4920190"/>
            <a:ext cx="1652226" cy="369332"/>
          </a:xfrm>
          <a:prstGeom prst="rect">
            <a:avLst/>
          </a:prstGeom>
          <a:noFill/>
        </p:spPr>
        <p:txBody>
          <a:bodyPr wrap="square" rtlCol="0">
            <a:spAutoFit/>
          </a:bodyPr>
          <a:lstStyle/>
          <a:p>
            <a:r>
              <a:rPr lang="en-US" dirty="0">
                <a:solidFill>
                  <a:srgbClr val="BF274E"/>
                </a:solidFill>
              </a:rPr>
              <a:t>Inter-DC flow</a:t>
            </a:r>
            <a:endParaRPr lang="en-CH" dirty="0">
              <a:solidFill>
                <a:srgbClr val="BF274E"/>
              </a:solidFill>
            </a:endParaRPr>
          </a:p>
        </p:txBody>
      </p:sp>
      <p:cxnSp>
        <p:nvCxnSpPr>
          <p:cNvPr id="23" name="Straight Connector 22">
            <a:extLst>
              <a:ext uri="{FF2B5EF4-FFF2-40B4-BE49-F238E27FC236}">
                <a16:creationId xmlns:a16="http://schemas.microsoft.com/office/drawing/2014/main" id="{D58EDB67-3441-A24D-A67C-E762780A76AA}"/>
              </a:ext>
            </a:extLst>
          </p:cNvPr>
          <p:cNvCxnSpPr>
            <a:cxnSpLocks/>
          </p:cNvCxnSpPr>
          <p:nvPr/>
        </p:nvCxnSpPr>
        <p:spPr>
          <a:xfrm>
            <a:off x="5007128" y="5227846"/>
            <a:ext cx="270825" cy="216867"/>
          </a:xfrm>
          <a:prstGeom prst="line">
            <a:avLst/>
          </a:prstGeom>
          <a:ln w="28575">
            <a:solidFill>
              <a:srgbClr val="BF274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7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77556E-17 4.81481E-6 L 0.14141 0.00231 " pathEditMode="relative" rAng="0" ptsTypes="AA">
                                      <p:cBhvr>
                                        <p:cTn id="24" dur="1000" fill="hold"/>
                                        <p:tgtEl>
                                          <p:spTgt spid="57"/>
                                        </p:tgtEl>
                                        <p:attrNameLst>
                                          <p:attrName>ppt_x</p:attrName>
                                          <p:attrName>ppt_y</p:attrName>
                                        </p:attrNameLst>
                                      </p:cBhvr>
                                      <p:rCtr x="7070" y="116"/>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par>
                                <p:cTn id="82" presetID="10" presetClass="entr" presetSubtype="0"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wipe(right)">
                                      <p:cBhvr>
                                        <p:cTn id="98" dur="500"/>
                                        <p:tgtEl>
                                          <p:spTgt spid="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500"/>
                                        <p:tgtEl>
                                          <p:spTgt spid="1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wipe(left)">
                                      <p:cBhvr>
                                        <p:cTn id="1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5" grpId="0"/>
      <p:bldP spid="46" grpId="0" animBg="1"/>
      <p:bldP spid="47" grpId="0" animBg="1"/>
      <p:bldP spid="48" grpId="0" animBg="1"/>
      <p:bldP spid="50" grpId="0" animBg="1"/>
      <p:bldP spid="51" grpId="0" animBg="1"/>
      <p:bldP spid="2" grpId="0" animBg="1"/>
      <p:bldP spid="11" grpId="0"/>
      <p:bldP spid="12" grpId="0"/>
      <p:bldP spid="13" grpId="0"/>
      <p:bldP spid="14" grpId="0"/>
      <p:bldP spid="19" grpId="0" animBg="1"/>
      <p:bldP spid="20" grpId="0" animBg="1"/>
      <p:bldP spid="7" grpId="0" animBg="1"/>
      <p:bldP spid="5" grpId="0" animBg="1"/>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42D9-5B74-010D-2256-DB5914148BF7}"/>
            </a:ext>
          </a:extLst>
        </p:cNvPr>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446AC077-C6FF-DEB2-4EE8-EF06420E064E}"/>
              </a:ext>
            </a:extLst>
          </p:cNvPr>
          <p:cNvSpPr/>
          <p:nvPr/>
        </p:nvSpPr>
        <p:spPr>
          <a:xfrm rot="16200000">
            <a:off x="4613118" y="1657193"/>
            <a:ext cx="3092764" cy="7035800"/>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i="1">
                <a:solidFill>
                  <a:schemeClr val="tx1"/>
                </a:solidFill>
              </a:rPr>
              <a:t>Uno</a:t>
            </a:r>
          </a:p>
        </p:txBody>
      </p:sp>
      <p:pic>
        <p:nvPicPr>
          <p:cNvPr id="10" name="Picture 9">
            <a:extLst>
              <a:ext uri="{FF2B5EF4-FFF2-40B4-BE49-F238E27FC236}">
                <a16:creationId xmlns:a16="http://schemas.microsoft.com/office/drawing/2014/main" id="{2687D180-EB42-7095-33F8-36F1D4F1A07E}"/>
              </a:ext>
            </a:extLst>
          </p:cNvPr>
          <p:cNvPicPr>
            <a:picLocks noChangeAspect="1"/>
          </p:cNvPicPr>
          <p:nvPr/>
        </p:nvPicPr>
        <p:blipFill>
          <a:blip r:embed="rId3"/>
          <a:stretch>
            <a:fillRect/>
          </a:stretch>
        </p:blipFill>
        <p:spPr>
          <a:xfrm>
            <a:off x="839079" y="957581"/>
            <a:ext cx="5041231" cy="2634413"/>
          </a:xfrm>
          <a:prstGeom prst="rect">
            <a:avLst/>
          </a:prstGeom>
        </p:spPr>
      </p:pic>
      <p:sp>
        <p:nvSpPr>
          <p:cNvPr id="3" name="Slide Number Placeholder 2">
            <a:extLst>
              <a:ext uri="{FF2B5EF4-FFF2-40B4-BE49-F238E27FC236}">
                <a16:creationId xmlns:a16="http://schemas.microsoft.com/office/drawing/2014/main" id="{ACBC28B8-23D5-BF66-0BAF-9B5EAF025A48}"/>
              </a:ext>
            </a:extLst>
          </p:cNvPr>
          <p:cNvSpPr>
            <a:spLocks noGrp="1"/>
          </p:cNvSpPr>
          <p:nvPr>
            <p:ph type="sldNum" sz="quarter" idx="12"/>
          </p:nvPr>
        </p:nvSpPr>
        <p:spPr/>
        <p:txBody>
          <a:bodyPr/>
          <a:lstStyle/>
          <a:p>
            <a:fld id="{6C6AE60A-B69C-4790-82F7-3882EDF23186}" type="slidenum">
              <a:rPr lang="de-DE" smtClean="0"/>
              <a:pPr/>
              <a:t>6</a:t>
            </a:fld>
            <a:endParaRPr lang="de-DE"/>
          </a:p>
        </p:txBody>
      </p:sp>
      <p:sp>
        <p:nvSpPr>
          <p:cNvPr id="4" name="Title 3">
            <a:extLst>
              <a:ext uri="{FF2B5EF4-FFF2-40B4-BE49-F238E27FC236}">
                <a16:creationId xmlns:a16="http://schemas.microsoft.com/office/drawing/2014/main" id="{47FBFF7E-EA5F-41BA-DA5A-3261F24F9E03}"/>
              </a:ext>
            </a:extLst>
          </p:cNvPr>
          <p:cNvSpPr>
            <a:spLocks noGrp="1"/>
          </p:cNvSpPr>
          <p:nvPr>
            <p:ph type="title"/>
          </p:nvPr>
        </p:nvSpPr>
        <p:spPr>
          <a:xfrm>
            <a:off x="209346" y="534683"/>
            <a:ext cx="11773308" cy="368353"/>
          </a:xfrm>
        </p:spPr>
        <p:txBody>
          <a:bodyPr>
            <a:normAutofit fontScale="90000"/>
          </a:bodyPr>
          <a:lstStyle/>
          <a:p>
            <a:r>
              <a:rPr lang="en-US"/>
              <a:t>Inter- and intra-DC RTTs have </a:t>
            </a:r>
            <a:r>
              <a:rPr lang="en-US" b="1"/>
              <a:t>huge gaps</a:t>
            </a:r>
            <a:endParaRPr lang="en-CH"/>
          </a:p>
        </p:txBody>
      </p:sp>
      <p:sp>
        <p:nvSpPr>
          <p:cNvPr id="41" name="TextBox 40">
            <a:extLst>
              <a:ext uri="{FF2B5EF4-FFF2-40B4-BE49-F238E27FC236}">
                <a16:creationId xmlns:a16="http://schemas.microsoft.com/office/drawing/2014/main" id="{B464A691-06B3-3E14-AF7C-ED0521D9F755}"/>
              </a:ext>
            </a:extLst>
          </p:cNvPr>
          <p:cNvSpPr txBox="1"/>
          <p:nvPr/>
        </p:nvSpPr>
        <p:spPr>
          <a:xfrm>
            <a:off x="6096000" y="1377448"/>
            <a:ext cx="2640338" cy="338554"/>
          </a:xfrm>
          <a:prstGeom prst="rect">
            <a:avLst/>
          </a:prstGeom>
          <a:noFill/>
        </p:spPr>
        <p:txBody>
          <a:bodyPr wrap="none" rtlCol="0">
            <a:spAutoFit/>
          </a:bodyPr>
          <a:lstStyle/>
          <a:p>
            <a:r>
              <a:rPr lang="en-US" sz="1600" b="1"/>
              <a:t>&gt;1 </a:t>
            </a:r>
            <a:r>
              <a:rPr lang="en-US" sz="1600" b="1" err="1"/>
              <a:t>ms</a:t>
            </a:r>
            <a:r>
              <a:rPr lang="en-US" sz="1600" b="1"/>
              <a:t> </a:t>
            </a:r>
            <a:r>
              <a:rPr lang="en-US" sz="1600"/>
              <a:t>RTT across datacenters</a:t>
            </a:r>
          </a:p>
        </p:txBody>
      </p:sp>
      <p:sp>
        <p:nvSpPr>
          <p:cNvPr id="43" name="TextBox 42">
            <a:extLst>
              <a:ext uri="{FF2B5EF4-FFF2-40B4-BE49-F238E27FC236}">
                <a16:creationId xmlns:a16="http://schemas.microsoft.com/office/drawing/2014/main" id="{5FFBC0A6-6496-3BD2-C53C-E648E6C91C2C}"/>
              </a:ext>
            </a:extLst>
          </p:cNvPr>
          <p:cNvSpPr txBox="1"/>
          <p:nvPr/>
        </p:nvSpPr>
        <p:spPr>
          <a:xfrm>
            <a:off x="6096000" y="2091424"/>
            <a:ext cx="4697120" cy="338554"/>
          </a:xfrm>
          <a:prstGeom prst="rect">
            <a:avLst/>
          </a:prstGeom>
          <a:noFill/>
        </p:spPr>
        <p:txBody>
          <a:bodyPr wrap="none" rtlCol="0">
            <a:spAutoFit/>
          </a:bodyPr>
          <a:lstStyle/>
          <a:p>
            <a:r>
              <a:rPr lang="en-US" sz="1600" b="1"/>
              <a:t>~ 100 MB </a:t>
            </a:r>
            <a:r>
              <a:rPr lang="en-US" sz="1600"/>
              <a:t>buffering </a:t>
            </a:r>
            <a:r>
              <a:rPr lang="en-US" sz="1600" b="1"/>
              <a:t>per port </a:t>
            </a:r>
            <a:r>
              <a:rPr lang="en-US" sz="1600"/>
              <a:t>with 10 </a:t>
            </a:r>
            <a:r>
              <a:rPr lang="en-US" sz="1600" err="1"/>
              <a:t>ms</a:t>
            </a:r>
            <a:r>
              <a:rPr lang="en-US" sz="1600"/>
              <a:t> inter-DC RTT</a:t>
            </a:r>
          </a:p>
        </p:txBody>
      </p:sp>
      <p:sp>
        <p:nvSpPr>
          <p:cNvPr id="45" name="TextBox 44">
            <a:extLst>
              <a:ext uri="{FF2B5EF4-FFF2-40B4-BE49-F238E27FC236}">
                <a16:creationId xmlns:a16="http://schemas.microsoft.com/office/drawing/2014/main" id="{03942FE4-C92B-0C05-F4FA-963B804CBA44}"/>
              </a:ext>
            </a:extLst>
          </p:cNvPr>
          <p:cNvSpPr txBox="1"/>
          <p:nvPr/>
        </p:nvSpPr>
        <p:spPr>
          <a:xfrm>
            <a:off x="6081179" y="2802702"/>
            <a:ext cx="5901475" cy="584775"/>
          </a:xfrm>
          <a:prstGeom prst="rect">
            <a:avLst/>
          </a:prstGeom>
          <a:noFill/>
        </p:spPr>
        <p:txBody>
          <a:bodyPr wrap="square" rtlCol="0">
            <a:spAutoFit/>
          </a:bodyPr>
          <a:lstStyle/>
          <a:p>
            <a:r>
              <a:rPr lang="en-US" sz="1600" b="1"/>
              <a:t>Huge gap </a:t>
            </a:r>
            <a:r>
              <a:rPr lang="en-US" sz="1600"/>
              <a:t>in congestion notification and reaction granularity</a:t>
            </a:r>
          </a:p>
          <a:p>
            <a:r>
              <a:rPr lang="en-US" sz="1600"/>
              <a:t>Existing solutions fall short in </a:t>
            </a:r>
            <a:r>
              <a:rPr lang="en-US" sz="1600" b="1"/>
              <a:t>efficiently</a:t>
            </a:r>
            <a:r>
              <a:rPr lang="en-US" sz="1600"/>
              <a:t> converging to fairness</a:t>
            </a:r>
          </a:p>
        </p:txBody>
      </p:sp>
      <p:grpSp>
        <p:nvGrpSpPr>
          <p:cNvPr id="2" name="组合 216">
            <a:extLst>
              <a:ext uri="{FF2B5EF4-FFF2-40B4-BE49-F238E27FC236}">
                <a16:creationId xmlns:a16="http://schemas.microsoft.com/office/drawing/2014/main" id="{BDBD41B0-D700-2D92-A746-9AB7BBEE5058}"/>
              </a:ext>
            </a:extLst>
          </p:cNvPr>
          <p:cNvGrpSpPr/>
          <p:nvPr/>
        </p:nvGrpSpPr>
        <p:grpSpPr>
          <a:xfrm>
            <a:off x="6413384" y="3732126"/>
            <a:ext cx="2844316" cy="2916324"/>
            <a:chOff x="3560774" y="880024"/>
            <a:chExt cx="1772315" cy="1510132"/>
          </a:xfrm>
        </p:grpSpPr>
        <p:sp>
          <p:nvSpPr>
            <p:cNvPr id="5" name="圆角矩形 217">
              <a:extLst>
                <a:ext uri="{FF2B5EF4-FFF2-40B4-BE49-F238E27FC236}">
                  <a16:creationId xmlns:a16="http://schemas.microsoft.com/office/drawing/2014/main" id="{80F91C49-B780-6D9E-6032-7592AF3DC5E4}"/>
                </a:ext>
              </a:extLst>
            </p:cNvPr>
            <p:cNvSpPr/>
            <p:nvPr/>
          </p:nvSpPr>
          <p:spPr>
            <a:xfrm>
              <a:off x="3560775" y="1153841"/>
              <a:ext cx="1772314" cy="1236315"/>
            </a:xfrm>
            <a:prstGeom prst="roundRect">
              <a:avLst>
                <a:gd name="adj" fmla="val 3541"/>
              </a:avLst>
            </a:prstGeom>
            <a:solidFill>
              <a:srgbClr val="F1F1F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同侧圆角矩形 218">
              <a:extLst>
                <a:ext uri="{FF2B5EF4-FFF2-40B4-BE49-F238E27FC236}">
                  <a16:creationId xmlns:a16="http://schemas.microsoft.com/office/drawing/2014/main" id="{8A15C51E-0F12-E29B-512C-7282941E60D4}"/>
                </a:ext>
              </a:extLst>
            </p:cNvPr>
            <p:cNvSpPr/>
            <p:nvPr/>
          </p:nvSpPr>
          <p:spPr>
            <a:xfrm>
              <a:off x="3560774" y="880024"/>
              <a:ext cx="1772315" cy="302508"/>
            </a:xfrm>
            <a:prstGeom prst="round2SameRect">
              <a:avLst/>
            </a:prstGeom>
            <a:solidFill>
              <a:srgbClr val="A6CAEC"/>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433887"/>
                  </a:solidFill>
                </a:rPr>
                <a:t>Latency Bound</a:t>
              </a:r>
              <a:endParaRPr lang="en-US" sz="2000" b="1">
                <a:solidFill>
                  <a:srgbClr val="433887"/>
                </a:solidFill>
              </a:endParaRPr>
            </a:p>
          </p:txBody>
        </p:sp>
      </p:grpSp>
      <p:sp>
        <p:nvSpPr>
          <p:cNvPr id="7" name="圆角矩形 297">
            <a:extLst>
              <a:ext uri="{FF2B5EF4-FFF2-40B4-BE49-F238E27FC236}">
                <a16:creationId xmlns:a16="http://schemas.microsoft.com/office/drawing/2014/main" id="{3F61B95F-640C-2B7C-2D4E-51B27DCB0609}"/>
              </a:ext>
            </a:extLst>
          </p:cNvPr>
          <p:cNvSpPr/>
          <p:nvPr/>
        </p:nvSpPr>
        <p:spPr>
          <a:xfrm>
            <a:off x="6642292" y="5592481"/>
            <a:ext cx="2395233" cy="835977"/>
          </a:xfrm>
          <a:prstGeom prst="roundRect">
            <a:avLst>
              <a:gd name="adj" fmla="val 7249"/>
            </a:avLst>
          </a:prstGeom>
          <a:solidFill>
            <a:srgbClr val="A6CAEC"/>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err="1">
                <a:solidFill>
                  <a:srgbClr val="433887"/>
                </a:solidFill>
                <a:latin typeface="Calibri" panose="020F0502020204030204" pitchFamily="34" charset="0"/>
                <a:cs typeface="Calibri" panose="020F0502020204030204" pitchFamily="34" charset="0"/>
              </a:rPr>
              <a:t>UnoRC</a:t>
            </a:r>
            <a:r>
              <a:rPr lang="en-US" sz="1400">
                <a:solidFill>
                  <a:srgbClr val="58589D"/>
                </a:solidFill>
                <a:latin typeface="Calibri" panose="020F0502020204030204" pitchFamily="34" charset="0"/>
                <a:cs typeface="Calibri" panose="020F0502020204030204" pitchFamily="34" charset="0"/>
              </a:rPr>
              <a:t> </a:t>
            </a:r>
          </a:p>
          <a:p>
            <a:pPr algn="ctr"/>
            <a:r>
              <a:rPr lang="en-US" sz="1400">
                <a:latin typeface="Calibri" panose="020F0502020204030204" pitchFamily="34" charset="0"/>
                <a:cs typeface="Calibri" panose="020F0502020204030204" pitchFamily="34" charset="0"/>
              </a:rPr>
              <a:t>Incorporates erasure coding with load balancing (</a:t>
            </a:r>
            <a:r>
              <a:rPr lang="en-US" sz="1400" err="1">
                <a:latin typeface="Calibri" panose="020F0502020204030204" pitchFamily="34" charset="0"/>
                <a:cs typeface="Calibri" panose="020F0502020204030204" pitchFamily="34" charset="0"/>
              </a:rPr>
              <a:t>UnoLB</a:t>
            </a:r>
            <a:r>
              <a:rPr lang="en-US" sz="1400">
                <a:latin typeface="Calibri" panose="020F0502020204030204" pitchFamily="34" charset="0"/>
                <a:cs typeface="Calibri" panose="020F0502020204030204" pitchFamily="34" charset="0"/>
              </a:rPr>
              <a:t>) to limit drops.</a:t>
            </a:r>
            <a:endParaRPr lang="en-US">
              <a:latin typeface="Calibri" panose="020F0502020204030204" pitchFamily="34" charset="0"/>
              <a:cs typeface="Calibri" panose="020F0502020204030204" pitchFamily="34" charset="0"/>
            </a:endParaRPr>
          </a:p>
        </p:txBody>
      </p:sp>
      <p:grpSp>
        <p:nvGrpSpPr>
          <p:cNvPr id="8" name="组合 216">
            <a:extLst>
              <a:ext uri="{FF2B5EF4-FFF2-40B4-BE49-F238E27FC236}">
                <a16:creationId xmlns:a16="http://schemas.microsoft.com/office/drawing/2014/main" id="{AF3244A1-A7AA-7837-38D3-50B8905C07DE}"/>
              </a:ext>
            </a:extLst>
          </p:cNvPr>
          <p:cNvGrpSpPr/>
          <p:nvPr/>
        </p:nvGrpSpPr>
        <p:grpSpPr>
          <a:xfrm>
            <a:off x="3309782" y="3732126"/>
            <a:ext cx="2844316" cy="2924018"/>
            <a:chOff x="3560774" y="880023"/>
            <a:chExt cx="1772315" cy="1510133"/>
          </a:xfrm>
          <a:solidFill>
            <a:srgbClr val="FFF0EE"/>
          </a:solidFill>
        </p:grpSpPr>
        <p:sp>
          <p:nvSpPr>
            <p:cNvPr id="11" name="圆角矩形 217">
              <a:extLst>
                <a:ext uri="{FF2B5EF4-FFF2-40B4-BE49-F238E27FC236}">
                  <a16:creationId xmlns:a16="http://schemas.microsoft.com/office/drawing/2014/main" id="{EC75093E-0D0E-DDD2-500E-BA0A89F49EF2}"/>
                </a:ext>
              </a:extLst>
            </p:cNvPr>
            <p:cNvSpPr/>
            <p:nvPr/>
          </p:nvSpPr>
          <p:spPr>
            <a:xfrm>
              <a:off x="3560775" y="1153841"/>
              <a:ext cx="1772314" cy="1236315"/>
            </a:xfrm>
            <a:prstGeom prst="roundRect">
              <a:avLst>
                <a:gd name="adj" fmla="val 3541"/>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同侧圆角矩形 218">
              <a:extLst>
                <a:ext uri="{FF2B5EF4-FFF2-40B4-BE49-F238E27FC236}">
                  <a16:creationId xmlns:a16="http://schemas.microsoft.com/office/drawing/2014/main" id="{4CF2D5CB-5235-3693-A3D5-240AB9321A4C}"/>
                </a:ext>
              </a:extLst>
            </p:cNvPr>
            <p:cNvSpPr/>
            <p:nvPr/>
          </p:nvSpPr>
          <p:spPr>
            <a:xfrm>
              <a:off x="3560774" y="880023"/>
              <a:ext cx="1772315" cy="314480"/>
            </a:xfrm>
            <a:prstGeom prst="round2SameRect">
              <a:avLst/>
            </a:prstGeom>
            <a:solidFill>
              <a:srgbClr val="F6C6A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971919"/>
                  </a:solidFill>
                </a:rPr>
                <a:t>Throughput Bound</a:t>
              </a:r>
              <a:endParaRPr lang="en-US" sz="2000" b="1">
                <a:solidFill>
                  <a:srgbClr val="971919"/>
                </a:solidFill>
              </a:endParaRPr>
            </a:p>
          </p:txBody>
        </p:sp>
      </p:grpSp>
      <p:sp>
        <p:nvSpPr>
          <p:cNvPr id="13" name="圆角矩形 297">
            <a:extLst>
              <a:ext uri="{FF2B5EF4-FFF2-40B4-BE49-F238E27FC236}">
                <a16:creationId xmlns:a16="http://schemas.microsoft.com/office/drawing/2014/main" id="{6405BF13-8F00-8701-BF01-475C47D00B0F}"/>
              </a:ext>
            </a:extLst>
          </p:cNvPr>
          <p:cNvSpPr/>
          <p:nvPr/>
        </p:nvSpPr>
        <p:spPr>
          <a:xfrm>
            <a:off x="3533982" y="5612028"/>
            <a:ext cx="2395233" cy="835977"/>
          </a:xfrm>
          <a:prstGeom prst="roundRect">
            <a:avLst>
              <a:gd name="adj" fmla="val 7249"/>
            </a:avLst>
          </a:prstGeom>
          <a:solidFill>
            <a:srgbClr val="F6C6A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err="1">
                <a:solidFill>
                  <a:srgbClr val="971919"/>
                </a:solidFill>
                <a:cs typeface="Calibri" panose="020F0502020204030204" pitchFamily="34" charset="0"/>
              </a:rPr>
              <a:t>UnoCC</a:t>
            </a:r>
            <a:endParaRPr lang="en-US" sz="1400" b="1">
              <a:solidFill>
                <a:srgbClr val="971919"/>
              </a:solidFill>
              <a:cs typeface="Calibri" panose="020F0502020204030204" pitchFamily="34" charset="0"/>
            </a:endParaRPr>
          </a:p>
          <a:p>
            <a:pPr algn="ctr"/>
            <a:r>
              <a:rPr lang="en-US" sz="1400">
                <a:latin typeface="Calibri" panose="020F0502020204030204" pitchFamily="34" charset="0"/>
                <a:cs typeface="Calibri" panose="020F0502020204030204" pitchFamily="34" charset="0"/>
              </a:rPr>
              <a:t>Fair between different RTTs. Uses phantom queues to mitigate BDP mismatch.</a:t>
            </a:r>
            <a:endParaRPr lang="en-US">
              <a:latin typeface="Calibri" panose="020F0502020204030204" pitchFamily="34" charset="0"/>
              <a:cs typeface="Calibri" panose="020F0502020204030204" pitchFamily="34" charset="0"/>
            </a:endParaRPr>
          </a:p>
        </p:txBody>
      </p:sp>
      <p:sp>
        <p:nvSpPr>
          <p:cNvPr id="14" name="圆角矩形 236">
            <a:extLst>
              <a:ext uri="{FF2B5EF4-FFF2-40B4-BE49-F238E27FC236}">
                <a16:creationId xmlns:a16="http://schemas.microsoft.com/office/drawing/2014/main" id="{0D192072-A772-918F-F213-29A66D3E83CA}"/>
              </a:ext>
            </a:extLst>
          </p:cNvPr>
          <p:cNvSpPr/>
          <p:nvPr/>
        </p:nvSpPr>
        <p:spPr>
          <a:xfrm>
            <a:off x="3525249" y="4363741"/>
            <a:ext cx="2402435" cy="458435"/>
          </a:xfrm>
          <a:prstGeom prst="roundRect">
            <a:avLst>
              <a:gd name="adj" fmla="val 7249"/>
            </a:avLst>
          </a:prstGeom>
          <a:solidFill>
            <a:srgbClr val="F6C6A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Calibri" panose="020F0502020204030204" pitchFamily="34" charset="0"/>
                <a:cs typeface="Calibri" panose="020F0502020204030204" pitchFamily="34" charset="0"/>
              </a:rPr>
              <a:t>Vastly diverse RTTs and delayed feedback</a:t>
            </a:r>
            <a:endParaRPr lang="en-US">
              <a:latin typeface="Calibri" panose="020F0502020204030204" pitchFamily="34" charset="0"/>
              <a:cs typeface="Calibri" panose="020F0502020204030204" pitchFamily="34" charset="0"/>
            </a:endParaRPr>
          </a:p>
        </p:txBody>
      </p:sp>
      <p:sp>
        <p:nvSpPr>
          <p:cNvPr id="15" name="圆角矩形 296">
            <a:extLst>
              <a:ext uri="{FF2B5EF4-FFF2-40B4-BE49-F238E27FC236}">
                <a16:creationId xmlns:a16="http://schemas.microsoft.com/office/drawing/2014/main" id="{02149E53-8EF7-E378-CD84-429D14B943C7}"/>
              </a:ext>
            </a:extLst>
          </p:cNvPr>
          <p:cNvSpPr/>
          <p:nvPr/>
        </p:nvSpPr>
        <p:spPr>
          <a:xfrm>
            <a:off x="3525249" y="4851907"/>
            <a:ext cx="2395233" cy="458435"/>
          </a:xfrm>
          <a:prstGeom prst="roundRect">
            <a:avLst>
              <a:gd name="adj" fmla="val 7249"/>
            </a:avLst>
          </a:prstGeom>
          <a:solidFill>
            <a:srgbClr val="F6C6A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Calibri" panose="020F0502020204030204" pitchFamily="34" charset="0"/>
                <a:cs typeface="Calibri" panose="020F0502020204030204" pitchFamily="34" charset="0"/>
              </a:rPr>
              <a:t>Mismatch between BDP and buffer capacity.</a:t>
            </a:r>
            <a:endParaRPr lang="en-US">
              <a:latin typeface="Calibri" panose="020F0502020204030204" pitchFamily="34" charset="0"/>
              <a:cs typeface="Calibri" panose="020F0502020204030204" pitchFamily="34" charset="0"/>
            </a:endParaRPr>
          </a:p>
        </p:txBody>
      </p:sp>
      <p:sp>
        <p:nvSpPr>
          <p:cNvPr id="16" name="Arrow: Down 15">
            <a:extLst>
              <a:ext uri="{FF2B5EF4-FFF2-40B4-BE49-F238E27FC236}">
                <a16:creationId xmlns:a16="http://schemas.microsoft.com/office/drawing/2014/main" id="{B5015848-7068-7AB7-2A16-C1779530DCF8}"/>
              </a:ext>
            </a:extLst>
          </p:cNvPr>
          <p:cNvSpPr/>
          <p:nvPr/>
        </p:nvSpPr>
        <p:spPr>
          <a:xfrm>
            <a:off x="4345040" y="5310343"/>
            <a:ext cx="694064" cy="312945"/>
          </a:xfrm>
          <a:prstGeom prst="downArrow">
            <a:avLst/>
          </a:prstGeom>
          <a:solidFill>
            <a:srgbClr val="F6C6A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7" name="圆角矩形 236">
            <a:extLst>
              <a:ext uri="{FF2B5EF4-FFF2-40B4-BE49-F238E27FC236}">
                <a16:creationId xmlns:a16="http://schemas.microsoft.com/office/drawing/2014/main" id="{E700293F-FDBB-97D8-6D83-B385D4B76830}"/>
              </a:ext>
            </a:extLst>
          </p:cNvPr>
          <p:cNvSpPr/>
          <p:nvPr/>
        </p:nvSpPr>
        <p:spPr>
          <a:xfrm>
            <a:off x="6633559" y="4344194"/>
            <a:ext cx="2402435" cy="458435"/>
          </a:xfrm>
          <a:prstGeom prst="roundRect">
            <a:avLst>
              <a:gd name="adj" fmla="val 7249"/>
            </a:avLst>
          </a:prstGeom>
          <a:solidFill>
            <a:srgbClr val="A6CAEC"/>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Calibri" panose="020F0502020204030204" pitchFamily="34" charset="0"/>
                <a:cs typeface="Calibri" panose="020F0502020204030204" pitchFamily="34" charset="0"/>
              </a:rPr>
              <a:t>Most messages are latency bound.</a:t>
            </a:r>
            <a:endParaRPr lang="en-US">
              <a:latin typeface="Calibri" panose="020F0502020204030204" pitchFamily="34" charset="0"/>
              <a:cs typeface="Calibri" panose="020F0502020204030204" pitchFamily="34" charset="0"/>
            </a:endParaRPr>
          </a:p>
        </p:txBody>
      </p:sp>
      <p:sp>
        <p:nvSpPr>
          <p:cNvPr id="18" name="圆角矩形 296">
            <a:extLst>
              <a:ext uri="{FF2B5EF4-FFF2-40B4-BE49-F238E27FC236}">
                <a16:creationId xmlns:a16="http://schemas.microsoft.com/office/drawing/2014/main" id="{FE59524C-902A-1445-405F-C509B3C0D84F}"/>
              </a:ext>
            </a:extLst>
          </p:cNvPr>
          <p:cNvSpPr/>
          <p:nvPr/>
        </p:nvSpPr>
        <p:spPr>
          <a:xfrm>
            <a:off x="6633559" y="4832360"/>
            <a:ext cx="2395233" cy="458435"/>
          </a:xfrm>
          <a:prstGeom prst="roundRect">
            <a:avLst>
              <a:gd name="adj" fmla="val 7249"/>
            </a:avLst>
          </a:prstGeom>
          <a:solidFill>
            <a:srgbClr val="A6CAEC"/>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latin typeface="Calibri" panose="020F0502020204030204" pitchFamily="34" charset="0"/>
                <a:cs typeface="Calibri" panose="020F0502020204030204" pitchFamily="34" charset="0"/>
              </a:rPr>
              <a:t>Single loss can have a dramatic impact.</a:t>
            </a:r>
            <a:endParaRPr lang="en-US">
              <a:latin typeface="Calibri" panose="020F0502020204030204" pitchFamily="34" charset="0"/>
              <a:cs typeface="Calibri" panose="020F0502020204030204" pitchFamily="34" charset="0"/>
            </a:endParaRPr>
          </a:p>
        </p:txBody>
      </p:sp>
      <p:sp>
        <p:nvSpPr>
          <p:cNvPr id="19" name="Arrow: Down 18">
            <a:extLst>
              <a:ext uri="{FF2B5EF4-FFF2-40B4-BE49-F238E27FC236}">
                <a16:creationId xmlns:a16="http://schemas.microsoft.com/office/drawing/2014/main" id="{89DDAA3C-0B72-1FBC-BFE2-31167E3C98A0}"/>
              </a:ext>
            </a:extLst>
          </p:cNvPr>
          <p:cNvSpPr/>
          <p:nvPr/>
        </p:nvSpPr>
        <p:spPr>
          <a:xfrm>
            <a:off x="7447512" y="5280298"/>
            <a:ext cx="694064" cy="312945"/>
          </a:xfrm>
          <a:prstGeom prst="downArrow">
            <a:avLst/>
          </a:prstGeom>
          <a:solidFill>
            <a:srgbClr val="A6CAE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26" name="Speech Bubble: Rectangle with Corners Rounded 25">
            <a:extLst>
              <a:ext uri="{FF2B5EF4-FFF2-40B4-BE49-F238E27FC236}">
                <a16:creationId xmlns:a16="http://schemas.microsoft.com/office/drawing/2014/main" id="{A3D093B9-53A5-33F8-BE31-D237354BA1FA}"/>
              </a:ext>
            </a:extLst>
          </p:cNvPr>
          <p:cNvSpPr/>
          <p:nvPr/>
        </p:nvSpPr>
        <p:spPr>
          <a:xfrm>
            <a:off x="222045" y="3920293"/>
            <a:ext cx="2213220" cy="939255"/>
          </a:xfrm>
          <a:prstGeom prst="wedgeRoundRectCallout">
            <a:avLst>
              <a:gd name="adj1" fmla="val 83603"/>
              <a:gd name="adj2" fmla="val -38910"/>
              <a:gd name="adj3" fmla="val 16667"/>
            </a:avLst>
          </a:prstGeom>
          <a:solidFill>
            <a:srgbClr val="FF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971919"/>
                </a:solidFill>
              </a:rPr>
              <a:t>Congestion Control is crucial</a:t>
            </a:r>
          </a:p>
        </p:txBody>
      </p:sp>
      <p:sp>
        <p:nvSpPr>
          <p:cNvPr id="28" name="Speech Bubble: Rectangle with Corners Rounded 27">
            <a:extLst>
              <a:ext uri="{FF2B5EF4-FFF2-40B4-BE49-F238E27FC236}">
                <a16:creationId xmlns:a16="http://schemas.microsoft.com/office/drawing/2014/main" id="{66E4AE33-F9CA-7CDA-D3FB-16933F5362B6}"/>
              </a:ext>
            </a:extLst>
          </p:cNvPr>
          <p:cNvSpPr/>
          <p:nvPr/>
        </p:nvSpPr>
        <p:spPr>
          <a:xfrm>
            <a:off x="9883734" y="3530752"/>
            <a:ext cx="2213220" cy="939255"/>
          </a:xfrm>
          <a:prstGeom prst="wedgeRoundRectCallout">
            <a:avLst>
              <a:gd name="adj1" fmla="val -77068"/>
              <a:gd name="adj2" fmla="val 302"/>
              <a:gd name="adj3" fmla="val 16667"/>
            </a:avLst>
          </a:prstGeom>
          <a:solidFill>
            <a:srgbClr val="F1F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33887"/>
                </a:solidFill>
              </a:rPr>
              <a:t>Reliability is the most important aspect</a:t>
            </a:r>
          </a:p>
        </p:txBody>
      </p:sp>
      <p:sp>
        <p:nvSpPr>
          <p:cNvPr id="20" name="Rectangle: Rounded Corners 19">
            <a:extLst>
              <a:ext uri="{FF2B5EF4-FFF2-40B4-BE49-F238E27FC236}">
                <a16:creationId xmlns:a16="http://schemas.microsoft.com/office/drawing/2014/main" id="{284B8D26-F7F5-8AD7-50FC-49A7B9CC723A}"/>
              </a:ext>
            </a:extLst>
          </p:cNvPr>
          <p:cNvSpPr/>
          <p:nvPr/>
        </p:nvSpPr>
        <p:spPr>
          <a:xfrm>
            <a:off x="1373879" y="1129446"/>
            <a:ext cx="1006883" cy="368353"/>
          </a:xfrm>
          <a:prstGeom prst="roundRect">
            <a:avLst>
              <a:gd name="adj" fmla="val 15524"/>
            </a:avLst>
          </a:prstGeom>
          <a:solidFill>
            <a:schemeClr val="bg2">
              <a:lumMod val="75000"/>
              <a:alpha val="4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solidFill>
                  <a:schemeClr val="tx1"/>
                </a:solidFill>
              </a:rPr>
              <a:t>Intra-DC</a:t>
            </a:r>
          </a:p>
        </p:txBody>
      </p:sp>
      <p:sp>
        <p:nvSpPr>
          <p:cNvPr id="21" name="Rectangle: Rounded Corners 20">
            <a:extLst>
              <a:ext uri="{FF2B5EF4-FFF2-40B4-BE49-F238E27FC236}">
                <a16:creationId xmlns:a16="http://schemas.microsoft.com/office/drawing/2014/main" id="{136F1CBA-C64C-70FF-7C89-6EB060AFA09E}"/>
              </a:ext>
            </a:extLst>
          </p:cNvPr>
          <p:cNvSpPr/>
          <p:nvPr/>
        </p:nvSpPr>
        <p:spPr>
          <a:xfrm>
            <a:off x="4628806" y="2844623"/>
            <a:ext cx="1006883" cy="368353"/>
          </a:xfrm>
          <a:prstGeom prst="roundRect">
            <a:avLst>
              <a:gd name="adj" fmla="val 15524"/>
            </a:avLst>
          </a:prstGeom>
          <a:solidFill>
            <a:schemeClr val="bg2">
              <a:lumMod val="75000"/>
              <a:alpha val="4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a:solidFill>
                  <a:schemeClr val="tx1"/>
                </a:solidFill>
              </a:rPr>
              <a:t>Inter-DC</a:t>
            </a:r>
          </a:p>
        </p:txBody>
      </p:sp>
      <p:sp>
        <p:nvSpPr>
          <p:cNvPr id="22" name="Rectangle: Rounded Corners 21">
            <a:extLst>
              <a:ext uri="{FF2B5EF4-FFF2-40B4-BE49-F238E27FC236}">
                <a16:creationId xmlns:a16="http://schemas.microsoft.com/office/drawing/2014/main" id="{67D70F23-1D45-F491-B2ED-6B33372E3F07}"/>
              </a:ext>
            </a:extLst>
          </p:cNvPr>
          <p:cNvSpPr/>
          <p:nvPr/>
        </p:nvSpPr>
        <p:spPr>
          <a:xfrm>
            <a:off x="5880309" y="1101600"/>
            <a:ext cx="6102345" cy="324775"/>
          </a:xfrm>
          <a:prstGeom prst="roundRect">
            <a:avLst/>
          </a:prstGeom>
          <a:solidFill>
            <a:srgbClr val="72791C"/>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b="1">
                <a:solidFill>
                  <a:schemeClr val="bg1"/>
                </a:solidFill>
                <a:latin typeface="+mj-lt"/>
                <a:cs typeface="Calibri" panose="020F0502020204030204" pitchFamily="34" charset="0"/>
              </a:rPr>
              <a:t>Slow loss detection and recovery</a:t>
            </a:r>
          </a:p>
        </p:txBody>
      </p:sp>
      <p:sp>
        <p:nvSpPr>
          <p:cNvPr id="23" name="Rectangle: Rounded Corners 22">
            <a:extLst>
              <a:ext uri="{FF2B5EF4-FFF2-40B4-BE49-F238E27FC236}">
                <a16:creationId xmlns:a16="http://schemas.microsoft.com/office/drawing/2014/main" id="{81CEE37D-3FFF-D44F-EEAF-D359C1C92AAE}"/>
              </a:ext>
            </a:extLst>
          </p:cNvPr>
          <p:cNvSpPr/>
          <p:nvPr/>
        </p:nvSpPr>
        <p:spPr>
          <a:xfrm>
            <a:off x="5880309" y="1813945"/>
            <a:ext cx="6102345" cy="324775"/>
          </a:xfrm>
          <a:prstGeom prst="roundRect">
            <a:avLst/>
          </a:prstGeom>
          <a:solidFill>
            <a:srgbClr val="72791C"/>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b="1">
                <a:solidFill>
                  <a:schemeClr val="bg1"/>
                </a:solidFill>
                <a:latin typeface="+mj-lt"/>
              </a:rPr>
              <a:t>BDP &lt;-&gt; B</a:t>
            </a:r>
            <a:r>
              <a:rPr lang="en-US" b="1">
                <a:solidFill>
                  <a:schemeClr val="bg1"/>
                </a:solidFill>
                <a:latin typeface="+mj-lt"/>
                <a:sym typeface="Wingdings" panose="05000000000000000000" pitchFamily="2" charset="2"/>
              </a:rPr>
              <a:t>uffer sizes mismatch</a:t>
            </a:r>
            <a:endParaRPr lang="en-US" b="1">
              <a:solidFill>
                <a:schemeClr val="bg1"/>
              </a:solidFill>
              <a:latin typeface="+mj-lt"/>
              <a:cs typeface="Calibri" panose="020F0502020204030204" pitchFamily="34" charset="0"/>
            </a:endParaRPr>
          </a:p>
        </p:txBody>
      </p:sp>
      <p:sp>
        <p:nvSpPr>
          <p:cNvPr id="25" name="Rectangle: Rounded Corners 24">
            <a:extLst>
              <a:ext uri="{FF2B5EF4-FFF2-40B4-BE49-F238E27FC236}">
                <a16:creationId xmlns:a16="http://schemas.microsoft.com/office/drawing/2014/main" id="{AEC309F6-7FE4-25D3-ADDB-A1F9B1F0D033}"/>
              </a:ext>
            </a:extLst>
          </p:cNvPr>
          <p:cNvSpPr/>
          <p:nvPr/>
        </p:nvSpPr>
        <p:spPr>
          <a:xfrm>
            <a:off x="5880309" y="2499050"/>
            <a:ext cx="6102345" cy="324775"/>
          </a:xfrm>
          <a:prstGeom prst="roundRect">
            <a:avLst/>
          </a:prstGeom>
          <a:solidFill>
            <a:srgbClr val="72791C"/>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US" b="1">
                <a:solidFill>
                  <a:schemeClr val="bg1"/>
                </a:solidFill>
                <a:latin typeface="+mj-lt"/>
                <a:cs typeface="Calibri" panose="020F0502020204030204" pitchFamily="34" charset="0"/>
              </a:rPr>
              <a:t>Unfairness / slow convergence to fairness</a:t>
            </a:r>
          </a:p>
        </p:txBody>
      </p:sp>
    </p:spTree>
    <p:extLst>
      <p:ext uri="{BB962C8B-B14F-4D97-AF65-F5344CB8AC3E}">
        <p14:creationId xmlns:p14="http://schemas.microsoft.com/office/powerpoint/2010/main" val="304715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3" grpId="0" animBg="1"/>
      <p:bldP spid="14" grpId="0" animBg="1"/>
      <p:bldP spid="15" grpId="0" animBg="1"/>
      <p:bldP spid="16" grpId="0" animBg="1"/>
      <p:bldP spid="17" grpId="0" animBg="1"/>
      <p:bldP spid="18" grpId="0" animBg="1"/>
      <p:bldP spid="19" grpId="0" animBg="1"/>
      <p:bldP spid="26"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6D02-CAA7-CCB4-069E-99981DBADA6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FA7490-5096-E986-DFDD-3F0350657A8D}"/>
              </a:ext>
            </a:extLst>
          </p:cNvPr>
          <p:cNvSpPr>
            <a:spLocks noGrp="1"/>
          </p:cNvSpPr>
          <p:nvPr>
            <p:ph type="sldNum" sz="quarter" idx="12"/>
          </p:nvPr>
        </p:nvSpPr>
        <p:spPr/>
        <p:txBody>
          <a:bodyPr/>
          <a:lstStyle/>
          <a:p>
            <a:fld id="{6C6AE60A-B69C-4790-82F7-3882EDF23186}" type="slidenum">
              <a:rPr lang="de-DE" smtClean="0"/>
              <a:pPr/>
              <a:t>7</a:t>
            </a:fld>
            <a:endParaRPr lang="de-DE"/>
          </a:p>
        </p:txBody>
      </p:sp>
      <p:sp>
        <p:nvSpPr>
          <p:cNvPr id="4" name="Title 3">
            <a:extLst>
              <a:ext uri="{FF2B5EF4-FFF2-40B4-BE49-F238E27FC236}">
                <a16:creationId xmlns:a16="http://schemas.microsoft.com/office/drawing/2014/main" id="{BAA32299-39D0-E3EB-E3D9-742EB822B00F}"/>
              </a:ext>
            </a:extLst>
          </p:cNvPr>
          <p:cNvSpPr>
            <a:spLocks noGrp="1"/>
          </p:cNvSpPr>
          <p:nvPr>
            <p:ph type="title"/>
          </p:nvPr>
        </p:nvSpPr>
        <p:spPr>
          <a:xfrm>
            <a:off x="209346" y="626638"/>
            <a:ext cx="11773308" cy="368353"/>
          </a:xfrm>
        </p:spPr>
        <p:txBody>
          <a:bodyPr>
            <a:normAutofit fontScale="90000"/>
          </a:bodyPr>
          <a:lstStyle/>
          <a:p>
            <a:r>
              <a:rPr lang="en-US" err="1">
                <a:solidFill>
                  <a:srgbClr val="971919"/>
                </a:solidFill>
              </a:rPr>
              <a:t>UnoCC</a:t>
            </a:r>
            <a:r>
              <a:rPr lang="en-US">
                <a:solidFill>
                  <a:srgbClr val="971919"/>
                </a:solidFill>
              </a:rPr>
              <a:t>: </a:t>
            </a:r>
            <a:r>
              <a:rPr lang="en-US"/>
              <a:t>fast and fair congestion control for intra- and inter-DC traffic</a:t>
            </a:r>
            <a:endParaRPr lang="en-CH"/>
          </a:p>
        </p:txBody>
      </p:sp>
      <p:sp>
        <p:nvSpPr>
          <p:cNvPr id="2" name="Rectangle: Rounded Corners 1">
            <a:extLst>
              <a:ext uri="{FF2B5EF4-FFF2-40B4-BE49-F238E27FC236}">
                <a16:creationId xmlns:a16="http://schemas.microsoft.com/office/drawing/2014/main" id="{67356B28-D0E1-A223-ECB6-9EC87BEF1F77}"/>
              </a:ext>
            </a:extLst>
          </p:cNvPr>
          <p:cNvSpPr/>
          <p:nvPr/>
        </p:nvSpPr>
        <p:spPr>
          <a:xfrm>
            <a:off x="245350" y="1694752"/>
            <a:ext cx="3087343" cy="684076"/>
          </a:xfrm>
          <a:prstGeom prst="roundRect">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BDP </a:t>
            </a:r>
            <a:r>
              <a:rPr lang="en-US">
                <a:solidFill>
                  <a:schemeClr val="tx1"/>
                </a:solidFill>
                <a:sym typeface="Wingdings" panose="05000000000000000000" pitchFamily="2" charset="2"/>
              </a:rPr>
              <a:t>&lt;-&gt; buffer size mismatch</a:t>
            </a:r>
            <a:endParaRPr lang="en-CH">
              <a:solidFill>
                <a:schemeClr val="tx1"/>
              </a:solidFill>
            </a:endParaRPr>
          </a:p>
        </p:txBody>
      </p:sp>
      <p:sp>
        <p:nvSpPr>
          <p:cNvPr id="7" name="Rectangle: Rounded Corners 6">
            <a:extLst>
              <a:ext uri="{FF2B5EF4-FFF2-40B4-BE49-F238E27FC236}">
                <a16:creationId xmlns:a16="http://schemas.microsoft.com/office/drawing/2014/main" id="{8C78EB42-EE82-407A-8C32-C94ED88DEDC2}"/>
              </a:ext>
            </a:extLst>
          </p:cNvPr>
          <p:cNvSpPr/>
          <p:nvPr/>
        </p:nvSpPr>
        <p:spPr>
          <a:xfrm>
            <a:off x="209346" y="2538716"/>
            <a:ext cx="3123347" cy="6840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Phantom Queues (PQs)</a:t>
            </a:r>
            <a:endParaRPr lang="en-CH">
              <a:solidFill>
                <a:schemeClr val="tx1"/>
              </a:solidFill>
            </a:endParaRPr>
          </a:p>
        </p:txBody>
      </p:sp>
      <p:sp>
        <p:nvSpPr>
          <p:cNvPr id="11" name="Arrow: Down 10">
            <a:extLst>
              <a:ext uri="{FF2B5EF4-FFF2-40B4-BE49-F238E27FC236}">
                <a16:creationId xmlns:a16="http://schemas.microsoft.com/office/drawing/2014/main" id="{6AF4B3DF-6E84-AE39-1CB1-48189735D13F}"/>
              </a:ext>
            </a:extLst>
          </p:cNvPr>
          <p:cNvSpPr/>
          <p:nvPr/>
        </p:nvSpPr>
        <p:spPr>
          <a:xfrm>
            <a:off x="1692590" y="2350456"/>
            <a:ext cx="198022" cy="197869"/>
          </a:xfrm>
          <a:prstGeom prst="downArrow">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8" name="Rectangle: Rounded Corners 7">
            <a:extLst>
              <a:ext uri="{FF2B5EF4-FFF2-40B4-BE49-F238E27FC236}">
                <a16:creationId xmlns:a16="http://schemas.microsoft.com/office/drawing/2014/main" id="{75085293-D159-BA89-B7CF-52B9AE6A0EF8}"/>
              </a:ext>
            </a:extLst>
          </p:cNvPr>
          <p:cNvSpPr/>
          <p:nvPr/>
        </p:nvSpPr>
        <p:spPr>
          <a:xfrm>
            <a:off x="4304680" y="2180025"/>
            <a:ext cx="4176464" cy="2268252"/>
          </a:xfrm>
          <a:prstGeom prst="roundRect">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4" name="Rectangle: Rounded Corners 13">
            <a:extLst>
              <a:ext uri="{FF2B5EF4-FFF2-40B4-BE49-F238E27FC236}">
                <a16:creationId xmlns:a16="http://schemas.microsoft.com/office/drawing/2014/main" id="{3FC648BE-7849-BDEE-8355-3125062321E3}"/>
              </a:ext>
            </a:extLst>
          </p:cNvPr>
          <p:cNvSpPr/>
          <p:nvPr/>
        </p:nvSpPr>
        <p:spPr>
          <a:xfrm>
            <a:off x="4592712" y="2522063"/>
            <a:ext cx="3564396" cy="533400"/>
          </a:xfrm>
          <a:prstGeom prst="roundRect">
            <a:avLst/>
          </a:prstGeom>
          <a:solidFill>
            <a:srgbClr val="FFF0EE"/>
          </a:solidFill>
          <a:ln w="28575">
            <a:solidFill>
              <a:schemeClr val="tx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Physical Queue</a:t>
            </a:r>
            <a:endParaRPr lang="en-CH">
              <a:solidFill>
                <a:schemeClr val="tx1"/>
              </a:solidFill>
            </a:endParaRPr>
          </a:p>
        </p:txBody>
      </p:sp>
      <p:sp>
        <p:nvSpPr>
          <p:cNvPr id="15" name="Rectangle: Rounded Corners 14">
            <a:extLst>
              <a:ext uri="{FF2B5EF4-FFF2-40B4-BE49-F238E27FC236}">
                <a16:creationId xmlns:a16="http://schemas.microsoft.com/office/drawing/2014/main" id="{D1718A7A-DDBA-F73C-2C7F-8C47CF17E0EE}"/>
              </a:ext>
            </a:extLst>
          </p:cNvPr>
          <p:cNvSpPr/>
          <p:nvPr/>
        </p:nvSpPr>
        <p:spPr>
          <a:xfrm>
            <a:off x="4556708" y="3386294"/>
            <a:ext cx="3564396" cy="533400"/>
          </a:xfrm>
          <a:prstGeom prst="roundRect">
            <a:avLst/>
          </a:prstGeom>
          <a:solidFill>
            <a:srgbClr val="FFF0EE"/>
          </a:solidFill>
          <a:ln w="28575">
            <a:solidFill>
              <a:schemeClr val="tx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Physical Queue</a:t>
            </a:r>
            <a:endParaRPr lang="en-CH">
              <a:solidFill>
                <a:schemeClr val="tx1"/>
              </a:solidFill>
            </a:endParaRPr>
          </a:p>
        </p:txBody>
      </p:sp>
      <p:cxnSp>
        <p:nvCxnSpPr>
          <p:cNvPr id="16" name="Straight Arrow Connector 15">
            <a:extLst>
              <a:ext uri="{FF2B5EF4-FFF2-40B4-BE49-F238E27FC236}">
                <a16:creationId xmlns:a16="http://schemas.microsoft.com/office/drawing/2014/main" id="{70459868-F6CB-A017-C222-10A20BAC6F70}"/>
              </a:ext>
            </a:extLst>
          </p:cNvPr>
          <p:cNvCxnSpPr>
            <a:cxnSpLocks/>
            <a:endCxn id="8" idx="1"/>
          </p:cNvCxnSpPr>
          <p:nvPr/>
        </p:nvCxnSpPr>
        <p:spPr>
          <a:xfrm>
            <a:off x="3749335" y="3314151"/>
            <a:ext cx="555345"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A3CBF9E-0737-202E-7D76-DBEAD5300D01}"/>
              </a:ext>
            </a:extLst>
          </p:cNvPr>
          <p:cNvCxnSpPr>
            <a:cxnSpLocks/>
            <a:stCxn id="8" idx="3"/>
          </p:cNvCxnSpPr>
          <p:nvPr/>
        </p:nvCxnSpPr>
        <p:spPr>
          <a:xfrm>
            <a:off x="8481144" y="3314151"/>
            <a:ext cx="665691"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3ED0CFA-6EA9-237F-9D75-83C5F0036452}"/>
              </a:ext>
            </a:extLst>
          </p:cNvPr>
          <p:cNvSpPr/>
          <p:nvPr/>
        </p:nvSpPr>
        <p:spPr>
          <a:xfrm>
            <a:off x="7323044" y="3176059"/>
            <a:ext cx="612068" cy="360040"/>
          </a:xfrm>
          <a:prstGeom prst="roundRect">
            <a:avLst/>
          </a:prstGeom>
          <a:solidFill>
            <a:srgbClr val="956013"/>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PQ</a:t>
            </a:r>
            <a:endParaRPr lang="en-CH"/>
          </a:p>
        </p:txBody>
      </p:sp>
      <p:sp>
        <p:nvSpPr>
          <p:cNvPr id="19" name="Rectangle: Rounded Corners 18">
            <a:extLst>
              <a:ext uri="{FF2B5EF4-FFF2-40B4-BE49-F238E27FC236}">
                <a16:creationId xmlns:a16="http://schemas.microsoft.com/office/drawing/2014/main" id="{F18B46AF-B7F0-9838-803B-F64C372D826B}"/>
              </a:ext>
            </a:extLst>
          </p:cNvPr>
          <p:cNvSpPr/>
          <p:nvPr/>
        </p:nvSpPr>
        <p:spPr>
          <a:xfrm>
            <a:off x="7329016" y="2338240"/>
            <a:ext cx="612068" cy="360040"/>
          </a:xfrm>
          <a:prstGeom prst="roundRect">
            <a:avLst/>
          </a:prstGeom>
          <a:solidFill>
            <a:srgbClr val="956013"/>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PQ</a:t>
            </a:r>
            <a:endParaRPr lang="en-CH"/>
          </a:p>
        </p:txBody>
      </p:sp>
      <p:sp>
        <p:nvSpPr>
          <p:cNvPr id="20" name="Rectangle: Rounded Corners 19">
            <a:extLst>
              <a:ext uri="{FF2B5EF4-FFF2-40B4-BE49-F238E27FC236}">
                <a16:creationId xmlns:a16="http://schemas.microsoft.com/office/drawing/2014/main" id="{0BE966EF-C26B-8174-5E6C-C2FBED177E10}"/>
              </a:ext>
            </a:extLst>
          </p:cNvPr>
          <p:cNvSpPr/>
          <p:nvPr/>
        </p:nvSpPr>
        <p:spPr>
          <a:xfrm>
            <a:off x="8856807" y="1012299"/>
            <a:ext cx="3285205" cy="1784206"/>
          </a:xfrm>
          <a:prstGeom prst="roundRect">
            <a:avLst/>
          </a:prstGeom>
          <a:solidFill>
            <a:srgbClr val="956013"/>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t>Phantom Queues</a:t>
            </a:r>
          </a:p>
          <a:p>
            <a:pPr marL="285750" indent="-285750">
              <a:buFontTx/>
              <a:buChar char="-"/>
            </a:pPr>
            <a:r>
              <a:rPr lang="en-US"/>
              <a:t>Virtual queues implemented as a counter</a:t>
            </a:r>
          </a:p>
          <a:p>
            <a:pPr marL="285750" indent="-285750">
              <a:buFontTx/>
              <a:buChar char="-"/>
            </a:pPr>
            <a:r>
              <a:rPr lang="en-US"/>
              <a:t>Increase when a packet arrives</a:t>
            </a:r>
          </a:p>
          <a:p>
            <a:pPr marL="285750" indent="-285750">
              <a:buFontTx/>
              <a:buChar char="-"/>
            </a:pPr>
            <a:r>
              <a:rPr lang="en-US"/>
              <a:t>Decrease at a constant rate</a:t>
            </a:r>
            <a:endParaRPr lang="en-CH"/>
          </a:p>
        </p:txBody>
      </p:sp>
      <p:cxnSp>
        <p:nvCxnSpPr>
          <p:cNvPr id="21" name="Connector: Curved 20">
            <a:extLst>
              <a:ext uri="{FF2B5EF4-FFF2-40B4-BE49-F238E27FC236}">
                <a16:creationId xmlns:a16="http://schemas.microsoft.com/office/drawing/2014/main" id="{54273163-6B9E-5ACC-5814-C77A488BA36C}"/>
              </a:ext>
            </a:extLst>
          </p:cNvPr>
          <p:cNvCxnSpPr>
            <a:cxnSpLocks/>
            <a:stCxn id="19" idx="0"/>
            <a:endCxn id="20" idx="1"/>
          </p:cNvCxnSpPr>
          <p:nvPr/>
        </p:nvCxnSpPr>
        <p:spPr>
          <a:xfrm rot="5400000" flipH="1" flipV="1">
            <a:off x="8029009" y="1510443"/>
            <a:ext cx="433838" cy="1221757"/>
          </a:xfrm>
          <a:prstGeom prst="curvedConnector2">
            <a:avLst/>
          </a:prstGeom>
          <a:ln w="38100">
            <a:solidFill>
              <a:srgbClr val="956013"/>
            </a:solidFill>
            <a:prstDash val="dash"/>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23" name="TextBox 22">
            <a:extLst>
              <a:ext uri="{FF2B5EF4-FFF2-40B4-BE49-F238E27FC236}">
                <a16:creationId xmlns:a16="http://schemas.microsoft.com/office/drawing/2014/main" id="{3F7F03F5-17E4-07F7-8722-2A0157E092AB}"/>
              </a:ext>
            </a:extLst>
          </p:cNvPr>
          <p:cNvSpPr txBox="1"/>
          <p:nvPr/>
        </p:nvSpPr>
        <p:spPr>
          <a:xfrm>
            <a:off x="3593375" y="3265946"/>
            <a:ext cx="777341" cy="646331"/>
          </a:xfrm>
          <a:prstGeom prst="rect">
            <a:avLst/>
          </a:prstGeom>
          <a:noFill/>
        </p:spPr>
        <p:txBody>
          <a:bodyPr wrap="square" rtlCol="0">
            <a:spAutoFit/>
          </a:bodyPr>
          <a:lstStyle/>
          <a:p>
            <a:r>
              <a:rPr lang="en-US"/>
              <a:t>Input</a:t>
            </a:r>
          </a:p>
          <a:p>
            <a:r>
              <a:rPr lang="en-US"/>
              <a:t>Ports</a:t>
            </a:r>
            <a:endParaRPr lang="en-CH"/>
          </a:p>
        </p:txBody>
      </p:sp>
      <p:sp>
        <p:nvSpPr>
          <p:cNvPr id="24" name="TextBox 23">
            <a:extLst>
              <a:ext uri="{FF2B5EF4-FFF2-40B4-BE49-F238E27FC236}">
                <a16:creationId xmlns:a16="http://schemas.microsoft.com/office/drawing/2014/main" id="{8DB11D74-5206-AF91-C93F-3B0A642ACD61}"/>
              </a:ext>
            </a:extLst>
          </p:cNvPr>
          <p:cNvSpPr txBox="1"/>
          <p:nvPr/>
        </p:nvSpPr>
        <p:spPr>
          <a:xfrm>
            <a:off x="8422424" y="3294157"/>
            <a:ext cx="868765" cy="646331"/>
          </a:xfrm>
          <a:prstGeom prst="rect">
            <a:avLst/>
          </a:prstGeom>
          <a:noFill/>
        </p:spPr>
        <p:txBody>
          <a:bodyPr wrap="square" rtlCol="0">
            <a:spAutoFit/>
          </a:bodyPr>
          <a:lstStyle/>
          <a:p>
            <a:r>
              <a:rPr lang="en-US"/>
              <a:t>Output</a:t>
            </a:r>
          </a:p>
          <a:p>
            <a:r>
              <a:rPr lang="en-US"/>
              <a:t>Ports</a:t>
            </a:r>
            <a:endParaRPr lang="en-CH"/>
          </a:p>
        </p:txBody>
      </p:sp>
      <p:sp>
        <p:nvSpPr>
          <p:cNvPr id="25" name="TextBox 24">
            <a:extLst>
              <a:ext uri="{FF2B5EF4-FFF2-40B4-BE49-F238E27FC236}">
                <a16:creationId xmlns:a16="http://schemas.microsoft.com/office/drawing/2014/main" id="{ED3214AC-ECB2-36FD-FCF4-13D2C315B5C1}"/>
              </a:ext>
            </a:extLst>
          </p:cNvPr>
          <p:cNvSpPr txBox="1"/>
          <p:nvPr/>
        </p:nvSpPr>
        <p:spPr>
          <a:xfrm>
            <a:off x="5168776" y="4502283"/>
            <a:ext cx="2304256" cy="369332"/>
          </a:xfrm>
          <a:prstGeom prst="rect">
            <a:avLst/>
          </a:prstGeom>
          <a:noFill/>
        </p:spPr>
        <p:txBody>
          <a:bodyPr wrap="square" rtlCol="0">
            <a:spAutoFit/>
          </a:bodyPr>
          <a:lstStyle/>
          <a:p>
            <a:pPr algn="ctr"/>
            <a:r>
              <a:rPr lang="en-US" b="1"/>
              <a:t>Switch</a:t>
            </a:r>
            <a:endParaRPr lang="en-CH" b="1"/>
          </a:p>
        </p:txBody>
      </p:sp>
      <p:sp>
        <p:nvSpPr>
          <p:cNvPr id="34" name="Rectangle: Rounded Corners 33">
            <a:extLst>
              <a:ext uri="{FF2B5EF4-FFF2-40B4-BE49-F238E27FC236}">
                <a16:creationId xmlns:a16="http://schemas.microsoft.com/office/drawing/2014/main" id="{EFF327C3-E729-F09F-BA45-905DDADF6BBB}"/>
              </a:ext>
            </a:extLst>
          </p:cNvPr>
          <p:cNvSpPr/>
          <p:nvPr/>
        </p:nvSpPr>
        <p:spPr>
          <a:xfrm>
            <a:off x="2916748" y="5052939"/>
            <a:ext cx="2252028" cy="1412949"/>
          </a:xfrm>
          <a:prstGeom prst="roundRect">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Can grow potentially </a:t>
            </a:r>
            <a:r>
              <a:rPr lang="en-US" b="1">
                <a:solidFill>
                  <a:schemeClr val="tx1"/>
                </a:solidFill>
              </a:rPr>
              <a:t>unbounded</a:t>
            </a:r>
            <a:r>
              <a:rPr lang="en-US">
                <a:solidFill>
                  <a:schemeClr val="tx1"/>
                </a:solidFill>
              </a:rPr>
              <a:t> to better assess congestion levels</a:t>
            </a:r>
            <a:endParaRPr lang="en-CH">
              <a:solidFill>
                <a:schemeClr val="tx1"/>
              </a:solidFill>
            </a:endParaRPr>
          </a:p>
        </p:txBody>
      </p:sp>
      <p:sp>
        <p:nvSpPr>
          <p:cNvPr id="35" name="Rectangle: Rounded Corners 34">
            <a:extLst>
              <a:ext uri="{FF2B5EF4-FFF2-40B4-BE49-F238E27FC236}">
                <a16:creationId xmlns:a16="http://schemas.microsoft.com/office/drawing/2014/main" id="{5CA6998E-61F3-41C0-BCF3-AF8CFEF86448}"/>
              </a:ext>
            </a:extLst>
          </p:cNvPr>
          <p:cNvSpPr/>
          <p:nvPr/>
        </p:nvSpPr>
        <p:spPr>
          <a:xfrm>
            <a:off x="5484541" y="5041118"/>
            <a:ext cx="2252028" cy="1424770"/>
          </a:xfrm>
          <a:prstGeom prst="roundRect">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Leaving </a:t>
            </a:r>
            <a:r>
              <a:rPr lang="en-US" b="1">
                <a:solidFill>
                  <a:schemeClr val="tx1"/>
                </a:solidFill>
              </a:rPr>
              <a:t>headroom</a:t>
            </a:r>
            <a:r>
              <a:rPr lang="en-US">
                <a:solidFill>
                  <a:schemeClr val="tx1"/>
                </a:solidFill>
              </a:rPr>
              <a:t> to absorb </a:t>
            </a:r>
            <a:r>
              <a:rPr lang="en-US" b="1">
                <a:solidFill>
                  <a:schemeClr val="tx1"/>
                </a:solidFill>
              </a:rPr>
              <a:t>bursts</a:t>
            </a:r>
            <a:endParaRPr lang="en-CH" b="1">
              <a:solidFill>
                <a:schemeClr val="tx1"/>
              </a:solidFill>
            </a:endParaRPr>
          </a:p>
        </p:txBody>
      </p:sp>
      <p:cxnSp>
        <p:nvCxnSpPr>
          <p:cNvPr id="28" name="Connector: Curved 27">
            <a:extLst>
              <a:ext uri="{FF2B5EF4-FFF2-40B4-BE49-F238E27FC236}">
                <a16:creationId xmlns:a16="http://schemas.microsoft.com/office/drawing/2014/main" id="{FB2A8B5E-6067-085B-3DF8-F7B5939CD66C}"/>
              </a:ext>
            </a:extLst>
          </p:cNvPr>
          <p:cNvCxnSpPr>
            <a:cxnSpLocks/>
            <a:stCxn id="18" idx="0"/>
            <a:endCxn id="20" idx="1"/>
          </p:cNvCxnSpPr>
          <p:nvPr/>
        </p:nvCxnSpPr>
        <p:spPr>
          <a:xfrm rot="5400000" flipH="1" flipV="1">
            <a:off x="7607114" y="1926367"/>
            <a:ext cx="1271657" cy="1227729"/>
          </a:xfrm>
          <a:prstGeom prst="curvedConnector2">
            <a:avLst/>
          </a:prstGeom>
          <a:ln w="38100">
            <a:solidFill>
              <a:srgbClr val="956013"/>
            </a:solidFill>
            <a:prstDash val="dash"/>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5" name="Rectangle: Rounded Corners 4">
            <a:extLst>
              <a:ext uri="{FF2B5EF4-FFF2-40B4-BE49-F238E27FC236}">
                <a16:creationId xmlns:a16="http://schemas.microsoft.com/office/drawing/2014/main" id="{2986F4CA-FED8-80AF-C54B-DCF0481E9D39}"/>
              </a:ext>
            </a:extLst>
          </p:cNvPr>
          <p:cNvSpPr/>
          <p:nvPr/>
        </p:nvSpPr>
        <p:spPr>
          <a:xfrm>
            <a:off x="7935112" y="5052939"/>
            <a:ext cx="2252028" cy="1424770"/>
          </a:xfrm>
          <a:prstGeom prst="roundRect">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Enabling</a:t>
            </a:r>
            <a:r>
              <a:rPr lang="en-US" b="1">
                <a:solidFill>
                  <a:schemeClr val="tx1"/>
                </a:solidFill>
              </a:rPr>
              <a:t> early congestion detection</a:t>
            </a:r>
            <a:endParaRPr lang="en-CH" b="1">
              <a:solidFill>
                <a:schemeClr val="tx1"/>
              </a:solidFill>
            </a:endParaRPr>
          </a:p>
        </p:txBody>
      </p:sp>
    </p:spTree>
    <p:extLst>
      <p:ext uri="{BB962C8B-B14F-4D97-AF65-F5344CB8AC3E}">
        <p14:creationId xmlns:p14="http://schemas.microsoft.com/office/powerpoint/2010/main" val="2855636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mph" presetSubtype="2" fill="hold" nodeType="clickEffect">
                                  <p:stCondLst>
                                    <p:cond delay="0"/>
                                  </p:stCondLst>
                                  <p:childTnLst>
                                    <p:animClr clrSpc="rgb" dir="cw">
                                      <p:cBhvr>
                                        <p:cTn id="77" dur="500" fill="hold"/>
                                        <p:tgtEl>
                                          <p:spTgt spid="2"/>
                                        </p:tgtEl>
                                        <p:attrNameLst>
                                          <p:attrName>fillcolor</p:attrName>
                                        </p:attrNameLst>
                                      </p:cBhvr>
                                      <p:to>
                                        <a:srgbClr val="A8D08D"/>
                                      </p:to>
                                    </p:animClr>
                                    <p:set>
                                      <p:cBhvr>
                                        <p:cTn id="78" dur="500" fill="hold"/>
                                        <p:tgtEl>
                                          <p:spTgt spid="2"/>
                                        </p:tgtEl>
                                        <p:attrNameLst>
                                          <p:attrName>fill.type</p:attrName>
                                        </p:attrNameLst>
                                      </p:cBhvr>
                                      <p:to>
                                        <p:strVal val="solid"/>
                                      </p:to>
                                    </p:set>
                                    <p:set>
                                      <p:cBhvr>
                                        <p:cTn id="79" dur="500" fill="hold"/>
                                        <p:tgtEl>
                                          <p:spTgt spid="2"/>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11"/>
                                        </p:tgtEl>
                                        <p:attrNameLst>
                                          <p:attrName>fillcolor</p:attrName>
                                        </p:attrNameLst>
                                      </p:cBhvr>
                                      <p:to>
                                        <a:srgbClr val="A8D08D"/>
                                      </p:to>
                                    </p:animClr>
                                    <p:set>
                                      <p:cBhvr>
                                        <p:cTn id="82" dur="500" fill="hold"/>
                                        <p:tgtEl>
                                          <p:spTgt spid="11"/>
                                        </p:tgtEl>
                                        <p:attrNameLst>
                                          <p:attrName>fill.type</p:attrName>
                                        </p:attrNameLst>
                                      </p:cBhvr>
                                      <p:to>
                                        <p:strVal val="solid"/>
                                      </p:to>
                                    </p:set>
                                    <p:set>
                                      <p:cBhvr>
                                        <p:cTn id="83" dur="5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8" grpId="0" animBg="1"/>
      <p:bldP spid="14" grpId="0" animBg="1"/>
      <p:bldP spid="15" grpId="0" animBg="1"/>
      <p:bldP spid="18" grpId="0" animBg="1"/>
      <p:bldP spid="19" grpId="0" animBg="1"/>
      <p:bldP spid="20" grpId="0" animBg="1"/>
      <p:bldP spid="23" grpId="0"/>
      <p:bldP spid="24" grpId="0"/>
      <p:bldP spid="25" grpId="0"/>
      <p:bldP spid="34" grpId="0" animBg="1"/>
      <p:bldP spid="35"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6D02-CAA7-CCB4-069E-99981DBADA6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FA7490-5096-E986-DFDD-3F0350657A8D}"/>
              </a:ext>
            </a:extLst>
          </p:cNvPr>
          <p:cNvSpPr>
            <a:spLocks noGrp="1"/>
          </p:cNvSpPr>
          <p:nvPr>
            <p:ph type="sldNum" sz="quarter" idx="12"/>
          </p:nvPr>
        </p:nvSpPr>
        <p:spPr/>
        <p:txBody>
          <a:bodyPr/>
          <a:lstStyle/>
          <a:p>
            <a:fld id="{6C6AE60A-B69C-4790-82F7-3882EDF23186}" type="slidenum">
              <a:rPr lang="de-DE" smtClean="0"/>
              <a:pPr/>
              <a:t>8</a:t>
            </a:fld>
            <a:endParaRPr lang="de-DE"/>
          </a:p>
        </p:txBody>
      </p:sp>
      <p:sp>
        <p:nvSpPr>
          <p:cNvPr id="4" name="Title 3">
            <a:extLst>
              <a:ext uri="{FF2B5EF4-FFF2-40B4-BE49-F238E27FC236}">
                <a16:creationId xmlns:a16="http://schemas.microsoft.com/office/drawing/2014/main" id="{BAA32299-39D0-E3EB-E3D9-742EB822B00F}"/>
              </a:ext>
            </a:extLst>
          </p:cNvPr>
          <p:cNvSpPr>
            <a:spLocks noGrp="1"/>
          </p:cNvSpPr>
          <p:nvPr>
            <p:ph type="title"/>
          </p:nvPr>
        </p:nvSpPr>
        <p:spPr>
          <a:xfrm>
            <a:off x="209346" y="626638"/>
            <a:ext cx="11773308" cy="368353"/>
          </a:xfrm>
        </p:spPr>
        <p:txBody>
          <a:bodyPr>
            <a:normAutofit fontScale="90000"/>
          </a:bodyPr>
          <a:lstStyle/>
          <a:p>
            <a:r>
              <a:rPr lang="en-US" err="1">
                <a:solidFill>
                  <a:srgbClr val="971919"/>
                </a:solidFill>
              </a:rPr>
              <a:t>UnoCC</a:t>
            </a:r>
            <a:r>
              <a:rPr lang="en-US">
                <a:solidFill>
                  <a:srgbClr val="971919"/>
                </a:solidFill>
              </a:rPr>
              <a:t>: </a:t>
            </a:r>
            <a:r>
              <a:rPr lang="en-US"/>
              <a:t>fast and fair congestion control for intra- and inter-DC traffic</a:t>
            </a:r>
            <a:endParaRPr lang="en-CH"/>
          </a:p>
        </p:txBody>
      </p:sp>
      <p:pic>
        <p:nvPicPr>
          <p:cNvPr id="39" name="Picture 38">
            <a:extLst>
              <a:ext uri="{FF2B5EF4-FFF2-40B4-BE49-F238E27FC236}">
                <a16:creationId xmlns:a16="http://schemas.microsoft.com/office/drawing/2014/main" id="{41251831-A866-D091-975D-FBE374C9BE0F}"/>
              </a:ext>
            </a:extLst>
          </p:cNvPr>
          <p:cNvPicPr>
            <a:picLocks noChangeAspect="1"/>
          </p:cNvPicPr>
          <p:nvPr/>
        </p:nvPicPr>
        <p:blipFill>
          <a:blip r:embed="rId3"/>
          <a:stretch>
            <a:fillRect/>
          </a:stretch>
        </p:blipFill>
        <p:spPr>
          <a:xfrm>
            <a:off x="4161139" y="1877522"/>
            <a:ext cx="3362439" cy="2222385"/>
          </a:xfrm>
          <a:prstGeom prst="rect">
            <a:avLst/>
          </a:prstGeom>
        </p:spPr>
      </p:pic>
      <p:pic>
        <p:nvPicPr>
          <p:cNvPr id="41" name="Picture 40">
            <a:extLst>
              <a:ext uri="{FF2B5EF4-FFF2-40B4-BE49-F238E27FC236}">
                <a16:creationId xmlns:a16="http://schemas.microsoft.com/office/drawing/2014/main" id="{F8187406-F634-63A3-E5D2-65711935AEC2}"/>
              </a:ext>
            </a:extLst>
          </p:cNvPr>
          <p:cNvPicPr>
            <a:picLocks noChangeAspect="1"/>
          </p:cNvPicPr>
          <p:nvPr/>
        </p:nvPicPr>
        <p:blipFill>
          <a:blip r:embed="rId4"/>
          <a:stretch>
            <a:fillRect/>
          </a:stretch>
        </p:blipFill>
        <p:spPr>
          <a:xfrm>
            <a:off x="7672858" y="1877522"/>
            <a:ext cx="3211042" cy="2201362"/>
          </a:xfrm>
          <a:prstGeom prst="rect">
            <a:avLst/>
          </a:prstGeom>
        </p:spPr>
      </p:pic>
      <p:pic>
        <p:nvPicPr>
          <p:cNvPr id="43" name="Picture 42">
            <a:extLst>
              <a:ext uri="{FF2B5EF4-FFF2-40B4-BE49-F238E27FC236}">
                <a16:creationId xmlns:a16="http://schemas.microsoft.com/office/drawing/2014/main" id="{280F83C8-1904-55A3-AB87-2C8D87E33653}"/>
              </a:ext>
            </a:extLst>
          </p:cNvPr>
          <p:cNvPicPr>
            <a:picLocks noChangeAspect="1"/>
          </p:cNvPicPr>
          <p:nvPr/>
        </p:nvPicPr>
        <p:blipFill>
          <a:blip r:embed="rId5"/>
          <a:stretch>
            <a:fillRect/>
          </a:stretch>
        </p:blipFill>
        <p:spPr>
          <a:xfrm>
            <a:off x="4697730" y="4154977"/>
            <a:ext cx="5950256" cy="1949550"/>
          </a:xfrm>
          <a:prstGeom prst="rect">
            <a:avLst/>
          </a:prstGeom>
        </p:spPr>
      </p:pic>
      <p:sp>
        <p:nvSpPr>
          <p:cNvPr id="44" name="Rectangle: Rounded Corners 43">
            <a:extLst>
              <a:ext uri="{FF2B5EF4-FFF2-40B4-BE49-F238E27FC236}">
                <a16:creationId xmlns:a16="http://schemas.microsoft.com/office/drawing/2014/main" id="{85DE315F-67CA-8C42-F964-4AC188CE7F61}"/>
              </a:ext>
            </a:extLst>
          </p:cNvPr>
          <p:cNvSpPr/>
          <p:nvPr/>
        </p:nvSpPr>
        <p:spPr>
          <a:xfrm>
            <a:off x="4161140" y="1412051"/>
            <a:ext cx="6722760" cy="389378"/>
          </a:xfrm>
          <a:prstGeom prst="roundRect">
            <a:avLst>
              <a:gd name="adj" fmla="val 50000"/>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rPr>
              <a:t>Google RPCs beside eight long-lived cross-DC flows</a:t>
            </a:r>
          </a:p>
        </p:txBody>
      </p:sp>
      <p:cxnSp>
        <p:nvCxnSpPr>
          <p:cNvPr id="6" name="Straight Arrow Connector 5">
            <a:extLst>
              <a:ext uri="{FF2B5EF4-FFF2-40B4-BE49-F238E27FC236}">
                <a16:creationId xmlns:a16="http://schemas.microsoft.com/office/drawing/2014/main" id="{398464A0-A566-CC25-5DE3-90E2BDD36FB2}"/>
              </a:ext>
            </a:extLst>
          </p:cNvPr>
          <p:cNvCxnSpPr>
            <a:cxnSpLocks/>
          </p:cNvCxnSpPr>
          <p:nvPr/>
        </p:nvCxnSpPr>
        <p:spPr>
          <a:xfrm>
            <a:off x="8864600" y="4420533"/>
            <a:ext cx="0" cy="1218267"/>
          </a:xfrm>
          <a:prstGeom prst="straightConnector1">
            <a:avLst/>
          </a:prstGeom>
          <a:ln w="38100">
            <a:solidFill>
              <a:srgbClr val="A8D08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FD8074-1AA1-3A71-9E1E-82A16ACEFC41}"/>
              </a:ext>
            </a:extLst>
          </p:cNvPr>
          <p:cNvSpPr txBox="1"/>
          <p:nvPr/>
        </p:nvSpPr>
        <p:spPr>
          <a:xfrm>
            <a:off x="8799947" y="4845000"/>
            <a:ext cx="591829" cy="369332"/>
          </a:xfrm>
          <a:prstGeom prst="rect">
            <a:avLst/>
          </a:prstGeom>
          <a:noFill/>
          <a:ln>
            <a:noFill/>
          </a:ln>
        </p:spPr>
        <p:txBody>
          <a:bodyPr wrap="none" rtlCol="0">
            <a:spAutoFit/>
          </a:bodyPr>
          <a:lstStyle/>
          <a:p>
            <a:r>
              <a:rPr lang="en-US" b="1" i="1">
                <a:solidFill>
                  <a:srgbClr val="A8D08D"/>
                </a:solidFill>
              </a:rPr>
              <a:t>8.7x</a:t>
            </a:r>
          </a:p>
        </p:txBody>
      </p:sp>
      <p:sp>
        <p:nvSpPr>
          <p:cNvPr id="9" name="Rectangle: Rounded Corners 8">
            <a:extLst>
              <a:ext uri="{FF2B5EF4-FFF2-40B4-BE49-F238E27FC236}">
                <a16:creationId xmlns:a16="http://schemas.microsoft.com/office/drawing/2014/main" id="{17E5F5D7-50AC-EBD1-1BB4-F52AC948AD50}"/>
              </a:ext>
            </a:extLst>
          </p:cNvPr>
          <p:cNvSpPr/>
          <p:nvPr/>
        </p:nvSpPr>
        <p:spPr>
          <a:xfrm>
            <a:off x="245350" y="1694752"/>
            <a:ext cx="3087343"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BDP </a:t>
            </a:r>
            <a:r>
              <a:rPr lang="en-US">
                <a:solidFill>
                  <a:schemeClr val="tx1"/>
                </a:solidFill>
                <a:sym typeface="Wingdings" panose="05000000000000000000" pitchFamily="2" charset="2"/>
              </a:rPr>
              <a:t>&lt;-&gt; buffer size mismatch</a:t>
            </a:r>
            <a:endParaRPr lang="en-CH">
              <a:solidFill>
                <a:schemeClr val="tx1"/>
              </a:solidFill>
            </a:endParaRPr>
          </a:p>
        </p:txBody>
      </p:sp>
      <p:sp>
        <p:nvSpPr>
          <p:cNvPr id="10" name="Rectangle: Rounded Corners 9">
            <a:extLst>
              <a:ext uri="{FF2B5EF4-FFF2-40B4-BE49-F238E27FC236}">
                <a16:creationId xmlns:a16="http://schemas.microsoft.com/office/drawing/2014/main" id="{7DBDF990-1027-1528-DDB8-DFE7A9B7A29D}"/>
              </a:ext>
            </a:extLst>
          </p:cNvPr>
          <p:cNvSpPr/>
          <p:nvPr/>
        </p:nvSpPr>
        <p:spPr>
          <a:xfrm>
            <a:off x="209346" y="2538716"/>
            <a:ext cx="3123347" cy="6840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Phantom Queues (PQs)</a:t>
            </a:r>
            <a:endParaRPr lang="en-CH">
              <a:solidFill>
                <a:schemeClr val="tx1"/>
              </a:solidFill>
            </a:endParaRPr>
          </a:p>
        </p:txBody>
      </p:sp>
      <p:sp>
        <p:nvSpPr>
          <p:cNvPr id="13" name="Arrow: Down 12">
            <a:extLst>
              <a:ext uri="{FF2B5EF4-FFF2-40B4-BE49-F238E27FC236}">
                <a16:creationId xmlns:a16="http://schemas.microsoft.com/office/drawing/2014/main" id="{2200B85D-96A2-D226-A3B4-D4D06F1594CD}"/>
              </a:ext>
            </a:extLst>
          </p:cNvPr>
          <p:cNvSpPr/>
          <p:nvPr/>
        </p:nvSpPr>
        <p:spPr>
          <a:xfrm>
            <a:off x="1692590" y="2350456"/>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180461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6D02-CAA7-CCB4-069E-99981DBADA6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FA7490-5096-E986-DFDD-3F0350657A8D}"/>
              </a:ext>
            </a:extLst>
          </p:cNvPr>
          <p:cNvSpPr>
            <a:spLocks noGrp="1"/>
          </p:cNvSpPr>
          <p:nvPr>
            <p:ph type="sldNum" sz="quarter" idx="12"/>
          </p:nvPr>
        </p:nvSpPr>
        <p:spPr/>
        <p:txBody>
          <a:bodyPr/>
          <a:lstStyle/>
          <a:p>
            <a:fld id="{6C6AE60A-B69C-4790-82F7-3882EDF23186}" type="slidenum">
              <a:rPr lang="de-DE" smtClean="0"/>
              <a:pPr/>
              <a:t>9</a:t>
            </a:fld>
            <a:endParaRPr lang="de-DE"/>
          </a:p>
        </p:txBody>
      </p:sp>
      <p:sp>
        <p:nvSpPr>
          <p:cNvPr id="4" name="Title 3">
            <a:extLst>
              <a:ext uri="{FF2B5EF4-FFF2-40B4-BE49-F238E27FC236}">
                <a16:creationId xmlns:a16="http://schemas.microsoft.com/office/drawing/2014/main" id="{BAA32299-39D0-E3EB-E3D9-742EB822B00F}"/>
              </a:ext>
            </a:extLst>
          </p:cNvPr>
          <p:cNvSpPr>
            <a:spLocks noGrp="1"/>
          </p:cNvSpPr>
          <p:nvPr>
            <p:ph type="title"/>
          </p:nvPr>
        </p:nvSpPr>
        <p:spPr>
          <a:xfrm>
            <a:off x="209346" y="626638"/>
            <a:ext cx="11773308" cy="368353"/>
          </a:xfrm>
        </p:spPr>
        <p:txBody>
          <a:bodyPr>
            <a:normAutofit fontScale="90000"/>
          </a:bodyPr>
          <a:lstStyle/>
          <a:p>
            <a:r>
              <a:rPr lang="en-US" err="1">
                <a:solidFill>
                  <a:srgbClr val="971919"/>
                </a:solidFill>
              </a:rPr>
              <a:t>UnoCC</a:t>
            </a:r>
            <a:r>
              <a:rPr lang="en-US">
                <a:solidFill>
                  <a:srgbClr val="971919"/>
                </a:solidFill>
              </a:rPr>
              <a:t>: </a:t>
            </a:r>
            <a:r>
              <a:rPr lang="en-US"/>
              <a:t>fast and fair congestion control for intra- and inter-DC traffic</a:t>
            </a:r>
            <a:endParaRPr lang="en-CH"/>
          </a:p>
        </p:txBody>
      </p:sp>
      <p:sp>
        <p:nvSpPr>
          <p:cNvPr id="2" name="Rectangle: Rounded Corners 1">
            <a:extLst>
              <a:ext uri="{FF2B5EF4-FFF2-40B4-BE49-F238E27FC236}">
                <a16:creationId xmlns:a16="http://schemas.microsoft.com/office/drawing/2014/main" id="{67356B28-D0E1-A223-ECB6-9EC87BEF1F77}"/>
              </a:ext>
            </a:extLst>
          </p:cNvPr>
          <p:cNvSpPr/>
          <p:nvPr/>
        </p:nvSpPr>
        <p:spPr>
          <a:xfrm>
            <a:off x="245350" y="1694752"/>
            <a:ext cx="3087343" cy="684076"/>
          </a:xfrm>
          <a:prstGeom prst="roundRect">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BDP </a:t>
            </a:r>
            <a:r>
              <a:rPr lang="en-US">
                <a:solidFill>
                  <a:schemeClr val="tx1"/>
                </a:solidFill>
                <a:sym typeface="Wingdings" panose="05000000000000000000" pitchFamily="2" charset="2"/>
              </a:rPr>
              <a:t>&lt;-&gt; buffer size mismatch</a:t>
            </a:r>
            <a:endParaRPr lang="en-CH">
              <a:solidFill>
                <a:schemeClr val="tx1"/>
              </a:solidFill>
            </a:endParaRPr>
          </a:p>
        </p:txBody>
      </p:sp>
      <p:sp>
        <p:nvSpPr>
          <p:cNvPr id="5" name="Rectangle: Rounded Corners 4">
            <a:extLst>
              <a:ext uri="{FF2B5EF4-FFF2-40B4-BE49-F238E27FC236}">
                <a16:creationId xmlns:a16="http://schemas.microsoft.com/office/drawing/2014/main" id="{FB39C360-44DA-5AEC-B13C-B153C700D888}"/>
              </a:ext>
            </a:extLst>
          </p:cNvPr>
          <p:cNvSpPr/>
          <p:nvPr/>
        </p:nvSpPr>
        <p:spPr>
          <a:xfrm>
            <a:off x="245350" y="3566960"/>
            <a:ext cx="3087343" cy="684076"/>
          </a:xfrm>
          <a:prstGeom prst="roundRect">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Unfairness/slow convergence</a:t>
            </a:r>
            <a:endParaRPr lang="en-CH">
              <a:solidFill>
                <a:schemeClr val="tx1"/>
              </a:solidFill>
            </a:endParaRPr>
          </a:p>
        </p:txBody>
      </p:sp>
      <p:sp>
        <p:nvSpPr>
          <p:cNvPr id="7" name="Rectangle: Rounded Corners 6">
            <a:extLst>
              <a:ext uri="{FF2B5EF4-FFF2-40B4-BE49-F238E27FC236}">
                <a16:creationId xmlns:a16="http://schemas.microsoft.com/office/drawing/2014/main" id="{8C78EB42-EE82-407A-8C32-C94ED88DEDC2}"/>
              </a:ext>
            </a:extLst>
          </p:cNvPr>
          <p:cNvSpPr/>
          <p:nvPr/>
        </p:nvSpPr>
        <p:spPr>
          <a:xfrm>
            <a:off x="209346" y="2538716"/>
            <a:ext cx="3123347" cy="684076"/>
          </a:xfrm>
          <a:prstGeom prst="roundRect">
            <a:avLst/>
          </a:prstGeom>
          <a:solidFill>
            <a:srgbClr val="FFF0EE"/>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Phantom Queues (PQs)</a:t>
            </a:r>
            <a:endParaRPr lang="en-CH">
              <a:solidFill>
                <a:schemeClr val="tx1"/>
              </a:solidFill>
            </a:endParaRPr>
          </a:p>
        </p:txBody>
      </p:sp>
      <p:sp>
        <p:nvSpPr>
          <p:cNvPr id="11" name="Arrow: Down 10">
            <a:extLst>
              <a:ext uri="{FF2B5EF4-FFF2-40B4-BE49-F238E27FC236}">
                <a16:creationId xmlns:a16="http://schemas.microsoft.com/office/drawing/2014/main" id="{6AF4B3DF-6E84-AE39-1CB1-48189735D13F}"/>
              </a:ext>
            </a:extLst>
          </p:cNvPr>
          <p:cNvSpPr/>
          <p:nvPr/>
        </p:nvSpPr>
        <p:spPr>
          <a:xfrm>
            <a:off x="1692590" y="2350456"/>
            <a:ext cx="198022" cy="197869"/>
          </a:xfrm>
          <a:prstGeom prst="downArrow">
            <a:avLst/>
          </a:prstGeom>
          <a:solidFill>
            <a:srgbClr val="A8D08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12" name="Arrow: Down 11">
            <a:extLst>
              <a:ext uri="{FF2B5EF4-FFF2-40B4-BE49-F238E27FC236}">
                <a16:creationId xmlns:a16="http://schemas.microsoft.com/office/drawing/2014/main" id="{B6940601-854F-718D-C9C7-6B6A2062C8A4}"/>
              </a:ext>
            </a:extLst>
          </p:cNvPr>
          <p:cNvSpPr/>
          <p:nvPr/>
        </p:nvSpPr>
        <p:spPr>
          <a:xfrm>
            <a:off x="1692590" y="4222664"/>
            <a:ext cx="198022" cy="197869"/>
          </a:xfrm>
          <a:prstGeom prst="downArrow">
            <a:avLst/>
          </a:prstGeom>
          <a:solidFill>
            <a:srgbClr val="F6C6AD"/>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E22190F0-6D2B-1483-F18F-57C985BF0150}"/>
              </a:ext>
            </a:extLst>
          </p:cNvPr>
          <p:cNvSpPr txBox="1"/>
          <p:nvPr/>
        </p:nvSpPr>
        <p:spPr>
          <a:xfrm>
            <a:off x="4742906" y="1463919"/>
            <a:ext cx="6213432" cy="461665"/>
          </a:xfrm>
          <a:prstGeom prst="rect">
            <a:avLst/>
          </a:prstGeom>
          <a:noFill/>
        </p:spPr>
        <p:txBody>
          <a:bodyPr wrap="none" rtlCol="0">
            <a:spAutoFit/>
          </a:bodyPr>
          <a:lstStyle/>
          <a:p>
            <a:r>
              <a:rPr lang="en-US" sz="2400">
                <a:solidFill>
                  <a:schemeClr val="accent2">
                    <a:lumMod val="75000"/>
                  </a:schemeClr>
                </a:solidFill>
              </a:rPr>
              <a:t>We can potentially achieve </a:t>
            </a:r>
            <a:r>
              <a:rPr lang="en-US" sz="2400" b="1">
                <a:solidFill>
                  <a:schemeClr val="accent2">
                    <a:lumMod val="75000"/>
                  </a:schemeClr>
                </a:solidFill>
              </a:rPr>
              <a:t>fairness</a:t>
            </a:r>
            <a:r>
              <a:rPr lang="en-US" sz="2400">
                <a:solidFill>
                  <a:schemeClr val="accent2">
                    <a:lumMod val="75000"/>
                  </a:schemeClr>
                </a:solidFill>
              </a:rPr>
              <a:t> using </a:t>
            </a:r>
            <a:r>
              <a:rPr lang="en-US" sz="2400" b="1">
                <a:solidFill>
                  <a:schemeClr val="accent2">
                    <a:lumMod val="75000"/>
                  </a:schemeClr>
                </a:solidFill>
              </a:rPr>
              <a:t>AIMD</a:t>
            </a:r>
            <a:r>
              <a:rPr lang="en-US" sz="2400">
                <a:solidFill>
                  <a:schemeClr val="accent2">
                    <a:lumMod val="75000"/>
                  </a:schemeClr>
                </a:solidFill>
              </a:rPr>
              <a:t>.</a:t>
            </a:r>
          </a:p>
        </p:txBody>
      </p:sp>
      <p:sp>
        <p:nvSpPr>
          <p:cNvPr id="10" name="TextBox 9">
            <a:extLst>
              <a:ext uri="{FF2B5EF4-FFF2-40B4-BE49-F238E27FC236}">
                <a16:creationId xmlns:a16="http://schemas.microsoft.com/office/drawing/2014/main" id="{A80C67B7-499F-E4B4-AAAD-FDB94D1854EF}"/>
              </a:ext>
            </a:extLst>
          </p:cNvPr>
          <p:cNvSpPr txBox="1"/>
          <p:nvPr/>
        </p:nvSpPr>
        <p:spPr>
          <a:xfrm>
            <a:off x="5475216" y="1865477"/>
            <a:ext cx="4214615" cy="276999"/>
          </a:xfrm>
          <a:prstGeom prst="rect">
            <a:avLst/>
          </a:prstGeom>
          <a:noFill/>
        </p:spPr>
        <p:txBody>
          <a:bodyPr wrap="none" rtlCol="0">
            <a:spAutoFit/>
          </a:bodyPr>
          <a:lstStyle/>
          <a:p>
            <a:r>
              <a:rPr lang="en-US" sz="1200">
                <a:solidFill>
                  <a:schemeClr val="bg1">
                    <a:lumMod val="65000"/>
                  </a:schemeClr>
                </a:solidFill>
              </a:rPr>
              <a:t>[Congestion Control for Cross-Datacenter Networks, </a:t>
            </a:r>
            <a:r>
              <a:rPr lang="en-US" sz="1200" err="1">
                <a:solidFill>
                  <a:schemeClr val="bg1">
                    <a:lumMod val="65000"/>
                  </a:schemeClr>
                </a:solidFill>
              </a:rPr>
              <a:t>ToN</a:t>
            </a:r>
            <a:r>
              <a:rPr lang="en-US" sz="1200">
                <a:solidFill>
                  <a:schemeClr val="bg1">
                    <a:lumMod val="65000"/>
                  </a:schemeClr>
                </a:solidFill>
              </a:rPr>
              <a:t> 2022]</a:t>
            </a:r>
          </a:p>
        </p:txBody>
      </p:sp>
      <p:sp>
        <p:nvSpPr>
          <p:cNvPr id="13" name="TextBox 12">
            <a:extLst>
              <a:ext uri="{FF2B5EF4-FFF2-40B4-BE49-F238E27FC236}">
                <a16:creationId xmlns:a16="http://schemas.microsoft.com/office/drawing/2014/main" id="{DEFA8D25-C2FE-9E79-BEF2-D5BE9C89ABF9}"/>
              </a:ext>
            </a:extLst>
          </p:cNvPr>
          <p:cNvSpPr txBox="1"/>
          <p:nvPr/>
        </p:nvSpPr>
        <p:spPr>
          <a:xfrm>
            <a:off x="5312510" y="2086660"/>
            <a:ext cx="4540025" cy="461665"/>
          </a:xfrm>
          <a:prstGeom prst="rect">
            <a:avLst/>
          </a:prstGeom>
          <a:noFill/>
        </p:spPr>
        <p:txBody>
          <a:bodyPr wrap="none" rtlCol="0">
            <a:spAutoFit/>
          </a:bodyPr>
          <a:lstStyle/>
          <a:p>
            <a:r>
              <a:rPr lang="en-US" sz="2400">
                <a:solidFill>
                  <a:schemeClr val="accent2">
                    <a:lumMod val="75000"/>
                  </a:schemeClr>
                </a:solidFill>
              </a:rPr>
              <a:t>But, convergence happens </a:t>
            </a:r>
            <a:r>
              <a:rPr lang="en-US" sz="2400" b="1">
                <a:solidFill>
                  <a:schemeClr val="accent2">
                    <a:lumMod val="75000"/>
                  </a:schemeClr>
                </a:solidFill>
              </a:rPr>
              <a:t>slowly</a:t>
            </a:r>
            <a:r>
              <a:rPr lang="en-US" sz="2400">
                <a:solidFill>
                  <a:schemeClr val="accent2">
                    <a:lumMod val="75000"/>
                  </a:schemeClr>
                </a:solidFill>
              </a:rPr>
              <a:t>.</a:t>
            </a:r>
          </a:p>
        </p:txBody>
      </p:sp>
      <p:sp>
        <p:nvSpPr>
          <p:cNvPr id="14" name="TextBox 13">
            <a:extLst>
              <a:ext uri="{FF2B5EF4-FFF2-40B4-BE49-F238E27FC236}">
                <a16:creationId xmlns:a16="http://schemas.microsoft.com/office/drawing/2014/main" id="{1F51C4DE-EA8B-3C7B-FC15-B18D3D655914}"/>
              </a:ext>
            </a:extLst>
          </p:cNvPr>
          <p:cNvSpPr txBox="1"/>
          <p:nvPr/>
        </p:nvSpPr>
        <p:spPr>
          <a:xfrm>
            <a:off x="3430388" y="2652661"/>
            <a:ext cx="1124026" cy="646331"/>
          </a:xfrm>
          <a:prstGeom prst="rect">
            <a:avLst/>
          </a:prstGeom>
          <a:noFill/>
        </p:spPr>
        <p:txBody>
          <a:bodyPr wrap="none" rtlCol="0">
            <a:spAutoFit/>
          </a:bodyPr>
          <a:lstStyle/>
          <a:p>
            <a:pPr algn="ctr"/>
            <a:r>
              <a:rPr lang="en-US" b="1"/>
              <a:t>Inter-DC</a:t>
            </a:r>
          </a:p>
          <a:p>
            <a:pPr algn="ctr"/>
            <a:r>
              <a:rPr lang="en-US" b="1"/>
              <a:t>flow</a:t>
            </a:r>
          </a:p>
        </p:txBody>
      </p:sp>
      <p:sp>
        <p:nvSpPr>
          <p:cNvPr id="15" name="TextBox 14">
            <a:extLst>
              <a:ext uri="{FF2B5EF4-FFF2-40B4-BE49-F238E27FC236}">
                <a16:creationId xmlns:a16="http://schemas.microsoft.com/office/drawing/2014/main" id="{9BA34118-82A4-C58F-26F8-2E7E14007C7F}"/>
              </a:ext>
            </a:extLst>
          </p:cNvPr>
          <p:cNvSpPr txBox="1"/>
          <p:nvPr/>
        </p:nvSpPr>
        <p:spPr>
          <a:xfrm>
            <a:off x="3427182" y="3594100"/>
            <a:ext cx="1130438" cy="646331"/>
          </a:xfrm>
          <a:prstGeom prst="rect">
            <a:avLst/>
          </a:prstGeom>
          <a:noFill/>
        </p:spPr>
        <p:txBody>
          <a:bodyPr wrap="none" rtlCol="0">
            <a:spAutoFit/>
          </a:bodyPr>
          <a:lstStyle/>
          <a:p>
            <a:pPr algn="ctr"/>
            <a:r>
              <a:rPr lang="en-US" b="1"/>
              <a:t>Intra-DC</a:t>
            </a:r>
          </a:p>
          <a:p>
            <a:pPr algn="ctr"/>
            <a:r>
              <a:rPr lang="en-US" b="1"/>
              <a:t>flow</a:t>
            </a:r>
          </a:p>
        </p:txBody>
      </p:sp>
      <p:sp>
        <p:nvSpPr>
          <p:cNvPr id="16" name="Rectangle: Rounded Corners 15">
            <a:extLst>
              <a:ext uri="{FF2B5EF4-FFF2-40B4-BE49-F238E27FC236}">
                <a16:creationId xmlns:a16="http://schemas.microsoft.com/office/drawing/2014/main" id="{CEE0C7FB-39A9-7B67-8EA9-11CBD27C6F3A}"/>
              </a:ext>
            </a:extLst>
          </p:cNvPr>
          <p:cNvSpPr/>
          <p:nvPr/>
        </p:nvSpPr>
        <p:spPr>
          <a:xfrm rot="5400000">
            <a:off x="4679838"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2FAF62B-7A58-3483-FD19-0C55C78933FB}"/>
              </a:ext>
            </a:extLst>
          </p:cNvPr>
          <p:cNvSpPr/>
          <p:nvPr/>
        </p:nvSpPr>
        <p:spPr>
          <a:xfrm rot="5400000">
            <a:off x="4901812"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F3A9569-2F75-1D96-8A3D-75C3D0DBB2A5}"/>
              </a:ext>
            </a:extLst>
          </p:cNvPr>
          <p:cNvSpPr/>
          <p:nvPr/>
        </p:nvSpPr>
        <p:spPr>
          <a:xfrm rot="5400000">
            <a:off x="5123786"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CEEF7C0-CEDC-0A29-1576-681141B23604}"/>
              </a:ext>
            </a:extLst>
          </p:cNvPr>
          <p:cNvSpPr/>
          <p:nvPr/>
        </p:nvSpPr>
        <p:spPr>
          <a:xfrm rot="5400000">
            <a:off x="5345760"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5EE3D57-764A-0F0F-FF58-45A7BD6E63B1}"/>
              </a:ext>
            </a:extLst>
          </p:cNvPr>
          <p:cNvSpPr/>
          <p:nvPr/>
        </p:nvSpPr>
        <p:spPr>
          <a:xfrm rot="5400000">
            <a:off x="5567734"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4EAA8D3A-2B6A-AE97-6B4C-D2A85DABEAD3}"/>
              </a:ext>
            </a:extLst>
          </p:cNvPr>
          <p:cNvSpPr/>
          <p:nvPr/>
        </p:nvSpPr>
        <p:spPr>
          <a:xfrm rot="5400000">
            <a:off x="5789708"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47B38153-EFA8-6CB8-3A5F-B6188A893B4F}"/>
              </a:ext>
            </a:extLst>
          </p:cNvPr>
          <p:cNvSpPr/>
          <p:nvPr/>
        </p:nvSpPr>
        <p:spPr>
          <a:xfrm rot="5400000">
            <a:off x="6011682"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F1B2C2B-B4EB-E741-DEA5-8EFDE6646985}"/>
              </a:ext>
            </a:extLst>
          </p:cNvPr>
          <p:cNvSpPr/>
          <p:nvPr/>
        </p:nvSpPr>
        <p:spPr>
          <a:xfrm rot="5400000">
            <a:off x="6233656" y="2887974"/>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1D24789-AB50-793C-F390-4A8B8846D4AC}"/>
              </a:ext>
            </a:extLst>
          </p:cNvPr>
          <p:cNvSpPr/>
          <p:nvPr/>
        </p:nvSpPr>
        <p:spPr>
          <a:xfrm rot="5400000">
            <a:off x="6455630"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1385119-3C87-793D-DB30-2158C5999143}"/>
              </a:ext>
            </a:extLst>
          </p:cNvPr>
          <p:cNvSpPr/>
          <p:nvPr/>
        </p:nvSpPr>
        <p:spPr>
          <a:xfrm rot="5400000">
            <a:off x="6677604"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7F1370C0-E45E-DE00-880E-3B739486BA95}"/>
              </a:ext>
            </a:extLst>
          </p:cNvPr>
          <p:cNvSpPr/>
          <p:nvPr/>
        </p:nvSpPr>
        <p:spPr>
          <a:xfrm rot="5400000">
            <a:off x="6899578"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3A4C595-0E08-17DB-A9A3-5CC35A7CAEBB}"/>
              </a:ext>
            </a:extLst>
          </p:cNvPr>
          <p:cNvSpPr/>
          <p:nvPr/>
        </p:nvSpPr>
        <p:spPr>
          <a:xfrm rot="5400000">
            <a:off x="7121552"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F57C2C0-53E8-B4F0-01A2-6E5EC9659399}"/>
              </a:ext>
            </a:extLst>
          </p:cNvPr>
          <p:cNvSpPr/>
          <p:nvPr/>
        </p:nvSpPr>
        <p:spPr>
          <a:xfrm rot="5400000">
            <a:off x="7343526"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F4319-22D8-CC28-3B84-194DB0AD31D9}"/>
              </a:ext>
            </a:extLst>
          </p:cNvPr>
          <p:cNvSpPr/>
          <p:nvPr/>
        </p:nvSpPr>
        <p:spPr>
          <a:xfrm rot="5400000">
            <a:off x="7565500"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29D45825-9E48-516B-406D-04853F9635F1}"/>
              </a:ext>
            </a:extLst>
          </p:cNvPr>
          <p:cNvSpPr/>
          <p:nvPr/>
        </p:nvSpPr>
        <p:spPr>
          <a:xfrm rot="5400000">
            <a:off x="7787474"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BEF9C8D-545A-B5F9-E009-537E427A6E3D}"/>
              </a:ext>
            </a:extLst>
          </p:cNvPr>
          <p:cNvSpPr/>
          <p:nvPr/>
        </p:nvSpPr>
        <p:spPr>
          <a:xfrm rot="5400000">
            <a:off x="8009448" y="2891555"/>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6DBC4183-944E-8286-B0FF-D5001116D48D}"/>
              </a:ext>
            </a:extLst>
          </p:cNvPr>
          <p:cNvSpPr/>
          <p:nvPr/>
        </p:nvSpPr>
        <p:spPr>
          <a:xfrm rot="5400000">
            <a:off x="8231422"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2CF506C-1EAE-6495-7EDA-88387B735511}"/>
              </a:ext>
            </a:extLst>
          </p:cNvPr>
          <p:cNvSpPr/>
          <p:nvPr/>
        </p:nvSpPr>
        <p:spPr>
          <a:xfrm rot="5400000">
            <a:off x="8453396"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13DB5E8A-3F53-B1D0-0843-FE92A107B355}"/>
              </a:ext>
            </a:extLst>
          </p:cNvPr>
          <p:cNvSpPr/>
          <p:nvPr/>
        </p:nvSpPr>
        <p:spPr>
          <a:xfrm rot="5400000">
            <a:off x="8675370"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9A310B5D-662A-55D8-062C-D5C6B4A9BBB1}"/>
              </a:ext>
            </a:extLst>
          </p:cNvPr>
          <p:cNvSpPr/>
          <p:nvPr/>
        </p:nvSpPr>
        <p:spPr>
          <a:xfrm rot="5400000">
            <a:off x="8897344"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9314FB90-766D-E66E-4B4D-2E966DC455C5}"/>
              </a:ext>
            </a:extLst>
          </p:cNvPr>
          <p:cNvSpPr/>
          <p:nvPr/>
        </p:nvSpPr>
        <p:spPr>
          <a:xfrm rot="5400000">
            <a:off x="9119318"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0E404210-BB14-08D7-33FB-E62664356098}"/>
              </a:ext>
            </a:extLst>
          </p:cNvPr>
          <p:cNvSpPr/>
          <p:nvPr/>
        </p:nvSpPr>
        <p:spPr>
          <a:xfrm rot="5400000">
            <a:off x="9341292"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1CE47967-0A2E-C4B1-3ED2-F72DEA2CAEE9}"/>
              </a:ext>
            </a:extLst>
          </p:cNvPr>
          <p:cNvSpPr/>
          <p:nvPr/>
        </p:nvSpPr>
        <p:spPr>
          <a:xfrm rot="5400000">
            <a:off x="9563266" y="2886006"/>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5F1C0C2-A81D-AACE-A924-A696337109F8}"/>
              </a:ext>
            </a:extLst>
          </p:cNvPr>
          <p:cNvSpPr/>
          <p:nvPr/>
        </p:nvSpPr>
        <p:spPr>
          <a:xfrm rot="5400000">
            <a:off x="4679838"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3BC2F3F4-4CA7-E81A-7CA9-494E49DAF1D7}"/>
              </a:ext>
            </a:extLst>
          </p:cNvPr>
          <p:cNvSpPr/>
          <p:nvPr/>
        </p:nvSpPr>
        <p:spPr>
          <a:xfrm rot="5400000">
            <a:off x="4901812"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1C129DCD-5E57-D952-7CD8-6B68D25C1E3F}"/>
              </a:ext>
            </a:extLst>
          </p:cNvPr>
          <p:cNvSpPr/>
          <p:nvPr/>
        </p:nvSpPr>
        <p:spPr>
          <a:xfrm rot="5400000">
            <a:off x="5123786"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9EC963C2-3792-2BB4-DCEE-9E729983460E}"/>
              </a:ext>
            </a:extLst>
          </p:cNvPr>
          <p:cNvSpPr/>
          <p:nvPr/>
        </p:nvSpPr>
        <p:spPr>
          <a:xfrm rot="5400000">
            <a:off x="5345760"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6ADD72D7-6DA4-09A0-FDFA-B220B9868B4C}"/>
              </a:ext>
            </a:extLst>
          </p:cNvPr>
          <p:cNvSpPr/>
          <p:nvPr/>
        </p:nvSpPr>
        <p:spPr>
          <a:xfrm rot="5400000">
            <a:off x="5567734"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2990C443-EF0A-5ADB-B117-DF17F449A56A}"/>
              </a:ext>
            </a:extLst>
          </p:cNvPr>
          <p:cNvSpPr/>
          <p:nvPr/>
        </p:nvSpPr>
        <p:spPr>
          <a:xfrm rot="5400000">
            <a:off x="5789708"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8168948B-2DB1-368E-6893-4B176BA221D2}"/>
              </a:ext>
            </a:extLst>
          </p:cNvPr>
          <p:cNvSpPr/>
          <p:nvPr/>
        </p:nvSpPr>
        <p:spPr>
          <a:xfrm rot="5400000">
            <a:off x="6011682"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D4B54504-6245-4E64-4C1C-5BF730EC00A3}"/>
              </a:ext>
            </a:extLst>
          </p:cNvPr>
          <p:cNvSpPr/>
          <p:nvPr/>
        </p:nvSpPr>
        <p:spPr>
          <a:xfrm rot="5400000">
            <a:off x="6233656" y="3804028"/>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646EF162-14A3-CDA9-CCD3-C67D094A6DAE}"/>
              </a:ext>
            </a:extLst>
          </p:cNvPr>
          <p:cNvSpPr/>
          <p:nvPr/>
        </p:nvSpPr>
        <p:spPr>
          <a:xfrm rot="5400000">
            <a:off x="6455630"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E5C6C8B-08C9-615A-D506-A08EB3B00D64}"/>
              </a:ext>
            </a:extLst>
          </p:cNvPr>
          <p:cNvSpPr/>
          <p:nvPr/>
        </p:nvSpPr>
        <p:spPr>
          <a:xfrm rot="5400000">
            <a:off x="6677604"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D3C3EF95-F132-6F1F-3619-A4A5401B4826}"/>
              </a:ext>
            </a:extLst>
          </p:cNvPr>
          <p:cNvSpPr/>
          <p:nvPr/>
        </p:nvSpPr>
        <p:spPr>
          <a:xfrm rot="5400000">
            <a:off x="6899578"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B1922E5B-5BD4-EDC7-0A4F-5A43F983EDB2}"/>
              </a:ext>
            </a:extLst>
          </p:cNvPr>
          <p:cNvSpPr/>
          <p:nvPr/>
        </p:nvSpPr>
        <p:spPr>
          <a:xfrm rot="5400000">
            <a:off x="7121552"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6692E20-E593-B440-103B-8B666F34640B}"/>
              </a:ext>
            </a:extLst>
          </p:cNvPr>
          <p:cNvSpPr/>
          <p:nvPr/>
        </p:nvSpPr>
        <p:spPr>
          <a:xfrm rot="5400000">
            <a:off x="7343526"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61F61194-DF2F-B699-8664-1EC81DED8BD2}"/>
              </a:ext>
            </a:extLst>
          </p:cNvPr>
          <p:cNvSpPr/>
          <p:nvPr/>
        </p:nvSpPr>
        <p:spPr>
          <a:xfrm rot="5400000">
            <a:off x="7565500"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55F08422-E3C5-AE58-25B6-9601DA18D5B9}"/>
              </a:ext>
            </a:extLst>
          </p:cNvPr>
          <p:cNvSpPr/>
          <p:nvPr/>
        </p:nvSpPr>
        <p:spPr>
          <a:xfrm rot="5400000">
            <a:off x="7787474"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65586789-D0A2-EFC4-CA75-4A85A4E82AA1}"/>
              </a:ext>
            </a:extLst>
          </p:cNvPr>
          <p:cNvSpPr/>
          <p:nvPr/>
        </p:nvSpPr>
        <p:spPr>
          <a:xfrm rot="5400000">
            <a:off x="8009448" y="3807609"/>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C41FE678-FCA3-97B8-28DE-17084D66F5CC}"/>
              </a:ext>
            </a:extLst>
          </p:cNvPr>
          <p:cNvSpPr/>
          <p:nvPr/>
        </p:nvSpPr>
        <p:spPr>
          <a:xfrm rot="5400000">
            <a:off x="8231422"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D657EEBD-8EB2-A280-680A-3E057BBBEAC4}"/>
              </a:ext>
            </a:extLst>
          </p:cNvPr>
          <p:cNvSpPr/>
          <p:nvPr/>
        </p:nvSpPr>
        <p:spPr>
          <a:xfrm rot="5400000">
            <a:off x="8453396"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16005645-5799-99DB-E01A-0C3DA950F9DB}"/>
              </a:ext>
            </a:extLst>
          </p:cNvPr>
          <p:cNvSpPr/>
          <p:nvPr/>
        </p:nvSpPr>
        <p:spPr>
          <a:xfrm rot="5400000">
            <a:off x="8675370"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ABBAFA05-2AC3-31F9-1736-91BDB3C0B0E7}"/>
              </a:ext>
            </a:extLst>
          </p:cNvPr>
          <p:cNvSpPr/>
          <p:nvPr/>
        </p:nvSpPr>
        <p:spPr>
          <a:xfrm rot="5400000">
            <a:off x="8897344"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4BF6D390-D66C-6D6B-156D-6DCCAD32742F}"/>
              </a:ext>
            </a:extLst>
          </p:cNvPr>
          <p:cNvSpPr/>
          <p:nvPr/>
        </p:nvSpPr>
        <p:spPr>
          <a:xfrm rot="5400000">
            <a:off x="9119318"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2AFC29A8-6758-780F-A7F3-BDCC4F7CF9E4}"/>
              </a:ext>
            </a:extLst>
          </p:cNvPr>
          <p:cNvSpPr/>
          <p:nvPr/>
        </p:nvSpPr>
        <p:spPr>
          <a:xfrm rot="5400000">
            <a:off x="9341292"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5911400D-3D16-B5AC-8EF9-733473AB2DE7}"/>
              </a:ext>
            </a:extLst>
          </p:cNvPr>
          <p:cNvSpPr/>
          <p:nvPr/>
        </p:nvSpPr>
        <p:spPr>
          <a:xfrm rot="5400000">
            <a:off x="9563266" y="3802060"/>
            <a:ext cx="430284" cy="137960"/>
          </a:xfrm>
          <a:prstGeom prst="roundRect">
            <a:avLst/>
          </a:prstGeom>
          <a:solidFill>
            <a:srgbClr val="F6C6AD"/>
          </a:solidFill>
          <a:ln>
            <a:solidFill>
              <a:srgbClr val="F6C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21805A7-C92C-86FA-1FD4-5529416D1975}"/>
              </a:ext>
            </a:extLst>
          </p:cNvPr>
          <p:cNvSpPr txBox="1"/>
          <p:nvPr/>
        </p:nvSpPr>
        <p:spPr>
          <a:xfrm>
            <a:off x="3586541" y="1765681"/>
            <a:ext cx="817852" cy="584775"/>
          </a:xfrm>
          <a:prstGeom prst="rect">
            <a:avLst/>
          </a:prstGeom>
          <a:noFill/>
        </p:spPr>
        <p:txBody>
          <a:bodyPr wrap="none" rtlCol="0">
            <a:spAutoFit/>
          </a:bodyPr>
          <a:lstStyle/>
          <a:p>
            <a:pPr algn="ctr"/>
            <a:r>
              <a:rPr lang="en-US" sz="1600">
                <a:solidFill>
                  <a:srgbClr val="7030A0"/>
                </a:solidFill>
              </a:rPr>
              <a:t>ECN</a:t>
            </a:r>
          </a:p>
          <a:p>
            <a:pPr algn="ctr"/>
            <a:r>
              <a:rPr lang="en-US" sz="1600">
                <a:solidFill>
                  <a:srgbClr val="7030A0"/>
                </a:solidFill>
              </a:rPr>
              <a:t>marked</a:t>
            </a:r>
          </a:p>
        </p:txBody>
      </p:sp>
      <p:cxnSp>
        <p:nvCxnSpPr>
          <p:cNvPr id="64" name="Straight Connector 63">
            <a:extLst>
              <a:ext uri="{FF2B5EF4-FFF2-40B4-BE49-F238E27FC236}">
                <a16:creationId xmlns:a16="http://schemas.microsoft.com/office/drawing/2014/main" id="{7DFE2CE7-F62C-5CA8-3AEB-C28E6F9F731A}"/>
              </a:ext>
            </a:extLst>
          </p:cNvPr>
          <p:cNvCxnSpPr>
            <a:endCxn id="16" idx="1"/>
          </p:cNvCxnSpPr>
          <p:nvPr/>
        </p:nvCxnSpPr>
        <p:spPr>
          <a:xfrm>
            <a:off x="4404393" y="2317492"/>
            <a:ext cx="490587" cy="42432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530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500"/>
                                        <p:tgtEl>
                                          <p:spTgt spid="4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500"/>
                                        <p:tgtEl>
                                          <p:spTgt spid="4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fade">
                                      <p:cBhvr>
                                        <p:cTn id="118" dur="500"/>
                                        <p:tgtEl>
                                          <p:spTgt spid="4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500"/>
                                        <p:tgtEl>
                                          <p:spTgt spid="4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500"/>
                                        <p:tgtEl>
                                          <p:spTgt spid="4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fade">
                                      <p:cBhvr>
                                        <p:cTn id="127" dur="500"/>
                                        <p:tgtEl>
                                          <p:spTgt spid="4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fade">
                                      <p:cBhvr>
                                        <p:cTn id="130" dur="500"/>
                                        <p:tgtEl>
                                          <p:spTgt spid="5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fade">
                                      <p:cBhvr>
                                        <p:cTn id="136" dur="500"/>
                                        <p:tgtEl>
                                          <p:spTgt spid="5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fade">
                                      <p:cBhvr>
                                        <p:cTn id="139" dur="500"/>
                                        <p:tgtEl>
                                          <p:spTgt spid="5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500"/>
                                        <p:tgtEl>
                                          <p:spTgt spid="5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fade">
                                      <p:cBhvr>
                                        <p:cTn id="145" dur="500"/>
                                        <p:tgtEl>
                                          <p:spTgt spid="5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fade">
                                      <p:cBhvr>
                                        <p:cTn id="148" dur="500"/>
                                        <p:tgtEl>
                                          <p:spTgt spid="5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500"/>
                                        <p:tgtEl>
                                          <p:spTgt spid="57"/>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8"/>
                                        </p:tgtEl>
                                        <p:attrNameLst>
                                          <p:attrName>style.visibility</p:attrName>
                                        </p:attrNameLst>
                                      </p:cBhvr>
                                      <p:to>
                                        <p:strVal val="visible"/>
                                      </p:to>
                                    </p:set>
                                    <p:animEffect transition="in" filter="fade">
                                      <p:cBhvr>
                                        <p:cTn id="154" dur="500"/>
                                        <p:tgtEl>
                                          <p:spTgt spid="58"/>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9"/>
                                        </p:tgtEl>
                                        <p:attrNameLst>
                                          <p:attrName>style.visibility</p:attrName>
                                        </p:attrNameLst>
                                      </p:cBhvr>
                                      <p:to>
                                        <p:strVal val="visible"/>
                                      </p:to>
                                    </p:set>
                                    <p:animEffect transition="in" filter="fade">
                                      <p:cBhvr>
                                        <p:cTn id="157" dur="500"/>
                                        <p:tgtEl>
                                          <p:spTgt spid="5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60"/>
                                        </p:tgtEl>
                                        <p:attrNameLst>
                                          <p:attrName>style.visibility</p:attrName>
                                        </p:attrNameLst>
                                      </p:cBhvr>
                                      <p:to>
                                        <p:strVal val="visible"/>
                                      </p:to>
                                    </p:set>
                                    <p:animEffect transition="in" filter="fade">
                                      <p:cBhvr>
                                        <p:cTn id="160" dur="500"/>
                                        <p:tgtEl>
                                          <p:spTgt spid="6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1"/>
                                        </p:tgtEl>
                                        <p:attrNameLst>
                                          <p:attrName>style.visibility</p:attrName>
                                        </p:attrNameLst>
                                      </p:cBhvr>
                                      <p:to>
                                        <p:strVal val="visible"/>
                                      </p:to>
                                    </p:set>
                                    <p:animEffect transition="in" filter="fade">
                                      <p:cBhvr>
                                        <p:cTn id="163" dur="500"/>
                                        <p:tgtEl>
                                          <p:spTgt spid="61"/>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mph" presetSubtype="2" fill="hold" nodeType="clickEffect">
                                  <p:stCondLst>
                                    <p:cond delay="0"/>
                                  </p:stCondLst>
                                  <p:childTnLst>
                                    <p:animClr clrSpc="rgb" dir="cw">
                                      <p:cBhvr>
                                        <p:cTn id="167" dur="500" fill="hold"/>
                                        <p:tgtEl>
                                          <p:spTgt spid="16"/>
                                        </p:tgtEl>
                                        <p:attrNameLst>
                                          <p:attrName>fillcolor</p:attrName>
                                        </p:attrNameLst>
                                      </p:cBhvr>
                                      <p:to>
                                        <a:srgbClr val="7030A0"/>
                                      </p:to>
                                    </p:animClr>
                                    <p:set>
                                      <p:cBhvr>
                                        <p:cTn id="168" dur="500" fill="hold"/>
                                        <p:tgtEl>
                                          <p:spTgt spid="16"/>
                                        </p:tgtEl>
                                        <p:attrNameLst>
                                          <p:attrName>fill.type</p:attrName>
                                        </p:attrNameLst>
                                      </p:cBhvr>
                                      <p:to>
                                        <p:strVal val="solid"/>
                                      </p:to>
                                    </p:set>
                                    <p:set>
                                      <p:cBhvr>
                                        <p:cTn id="169" dur="500" fill="hold"/>
                                        <p:tgtEl>
                                          <p:spTgt spid="16"/>
                                        </p:tgtEl>
                                        <p:attrNameLst>
                                          <p:attrName>fill.on</p:attrName>
                                        </p:attrNameLst>
                                      </p:cBhvr>
                                      <p:to>
                                        <p:strVal val="true"/>
                                      </p:to>
                                    </p:set>
                                  </p:childTnLst>
                                </p:cTn>
                              </p:par>
                              <p:par>
                                <p:cTn id="170" presetID="1" presetClass="emph" presetSubtype="2" fill="hold" nodeType="withEffect">
                                  <p:stCondLst>
                                    <p:cond delay="0"/>
                                  </p:stCondLst>
                                  <p:childTnLst>
                                    <p:animClr clrSpc="rgb" dir="cw">
                                      <p:cBhvr>
                                        <p:cTn id="171" dur="500" fill="hold"/>
                                        <p:tgtEl>
                                          <p:spTgt spid="17"/>
                                        </p:tgtEl>
                                        <p:attrNameLst>
                                          <p:attrName>fillcolor</p:attrName>
                                        </p:attrNameLst>
                                      </p:cBhvr>
                                      <p:to>
                                        <a:srgbClr val="7030A0"/>
                                      </p:to>
                                    </p:animClr>
                                    <p:set>
                                      <p:cBhvr>
                                        <p:cTn id="172" dur="500" fill="hold"/>
                                        <p:tgtEl>
                                          <p:spTgt spid="17"/>
                                        </p:tgtEl>
                                        <p:attrNameLst>
                                          <p:attrName>fill.type</p:attrName>
                                        </p:attrNameLst>
                                      </p:cBhvr>
                                      <p:to>
                                        <p:strVal val="solid"/>
                                      </p:to>
                                    </p:set>
                                    <p:set>
                                      <p:cBhvr>
                                        <p:cTn id="173" dur="500" fill="hold"/>
                                        <p:tgtEl>
                                          <p:spTgt spid="17"/>
                                        </p:tgtEl>
                                        <p:attrNameLst>
                                          <p:attrName>fill.on</p:attrName>
                                        </p:attrNameLst>
                                      </p:cBhvr>
                                      <p:to>
                                        <p:strVal val="true"/>
                                      </p:to>
                                    </p:set>
                                  </p:childTnLst>
                                </p:cTn>
                              </p:par>
                              <p:par>
                                <p:cTn id="174" presetID="1" presetClass="emph" presetSubtype="2" fill="hold" nodeType="withEffect">
                                  <p:stCondLst>
                                    <p:cond delay="0"/>
                                  </p:stCondLst>
                                  <p:childTnLst>
                                    <p:animClr clrSpc="rgb" dir="cw">
                                      <p:cBhvr>
                                        <p:cTn id="175" dur="500" fill="hold"/>
                                        <p:tgtEl>
                                          <p:spTgt spid="18"/>
                                        </p:tgtEl>
                                        <p:attrNameLst>
                                          <p:attrName>fillcolor</p:attrName>
                                        </p:attrNameLst>
                                      </p:cBhvr>
                                      <p:to>
                                        <a:srgbClr val="7030A0"/>
                                      </p:to>
                                    </p:animClr>
                                    <p:set>
                                      <p:cBhvr>
                                        <p:cTn id="176" dur="500" fill="hold"/>
                                        <p:tgtEl>
                                          <p:spTgt spid="18"/>
                                        </p:tgtEl>
                                        <p:attrNameLst>
                                          <p:attrName>fill.type</p:attrName>
                                        </p:attrNameLst>
                                      </p:cBhvr>
                                      <p:to>
                                        <p:strVal val="solid"/>
                                      </p:to>
                                    </p:set>
                                    <p:set>
                                      <p:cBhvr>
                                        <p:cTn id="177" dur="500" fill="hold"/>
                                        <p:tgtEl>
                                          <p:spTgt spid="18"/>
                                        </p:tgtEl>
                                        <p:attrNameLst>
                                          <p:attrName>fill.on</p:attrName>
                                        </p:attrNameLst>
                                      </p:cBhvr>
                                      <p:to>
                                        <p:strVal val="true"/>
                                      </p:to>
                                    </p:set>
                                  </p:childTnLst>
                                </p:cTn>
                              </p:par>
                              <p:par>
                                <p:cTn id="178" presetID="1" presetClass="emph" presetSubtype="2" fill="hold" nodeType="withEffect">
                                  <p:stCondLst>
                                    <p:cond delay="0"/>
                                  </p:stCondLst>
                                  <p:childTnLst>
                                    <p:animClr clrSpc="rgb" dir="cw">
                                      <p:cBhvr>
                                        <p:cTn id="179" dur="500" fill="hold"/>
                                        <p:tgtEl>
                                          <p:spTgt spid="19"/>
                                        </p:tgtEl>
                                        <p:attrNameLst>
                                          <p:attrName>fillcolor</p:attrName>
                                        </p:attrNameLst>
                                      </p:cBhvr>
                                      <p:to>
                                        <a:srgbClr val="7030A0"/>
                                      </p:to>
                                    </p:animClr>
                                    <p:set>
                                      <p:cBhvr>
                                        <p:cTn id="180" dur="500" fill="hold"/>
                                        <p:tgtEl>
                                          <p:spTgt spid="19"/>
                                        </p:tgtEl>
                                        <p:attrNameLst>
                                          <p:attrName>fill.type</p:attrName>
                                        </p:attrNameLst>
                                      </p:cBhvr>
                                      <p:to>
                                        <p:strVal val="solid"/>
                                      </p:to>
                                    </p:set>
                                    <p:set>
                                      <p:cBhvr>
                                        <p:cTn id="181" dur="500" fill="hold"/>
                                        <p:tgtEl>
                                          <p:spTgt spid="19"/>
                                        </p:tgtEl>
                                        <p:attrNameLst>
                                          <p:attrName>fill.on</p:attrName>
                                        </p:attrNameLst>
                                      </p:cBhvr>
                                      <p:to>
                                        <p:strVal val="true"/>
                                      </p:to>
                                    </p:set>
                                  </p:childTnLst>
                                </p:cTn>
                              </p:par>
                              <p:par>
                                <p:cTn id="182" presetID="1" presetClass="emph" presetSubtype="2" fill="hold" nodeType="withEffect">
                                  <p:stCondLst>
                                    <p:cond delay="0"/>
                                  </p:stCondLst>
                                  <p:childTnLst>
                                    <p:animClr clrSpc="rgb" dir="cw">
                                      <p:cBhvr>
                                        <p:cTn id="183" dur="500" fill="hold"/>
                                        <p:tgtEl>
                                          <p:spTgt spid="39"/>
                                        </p:tgtEl>
                                        <p:attrNameLst>
                                          <p:attrName>fillcolor</p:attrName>
                                        </p:attrNameLst>
                                      </p:cBhvr>
                                      <p:to>
                                        <a:srgbClr val="7030A0"/>
                                      </p:to>
                                    </p:animClr>
                                    <p:set>
                                      <p:cBhvr>
                                        <p:cTn id="184" dur="500" fill="hold"/>
                                        <p:tgtEl>
                                          <p:spTgt spid="39"/>
                                        </p:tgtEl>
                                        <p:attrNameLst>
                                          <p:attrName>fill.type</p:attrName>
                                        </p:attrNameLst>
                                      </p:cBhvr>
                                      <p:to>
                                        <p:strVal val="solid"/>
                                      </p:to>
                                    </p:set>
                                    <p:set>
                                      <p:cBhvr>
                                        <p:cTn id="185" dur="500" fill="hold"/>
                                        <p:tgtEl>
                                          <p:spTgt spid="39"/>
                                        </p:tgtEl>
                                        <p:attrNameLst>
                                          <p:attrName>fill.on</p:attrName>
                                        </p:attrNameLst>
                                      </p:cBhvr>
                                      <p:to>
                                        <p:strVal val="true"/>
                                      </p:to>
                                    </p:set>
                                  </p:childTnLst>
                                </p:cTn>
                              </p:par>
                              <p:par>
                                <p:cTn id="186" presetID="1" presetClass="emph" presetSubtype="2" fill="hold" nodeType="withEffect">
                                  <p:stCondLst>
                                    <p:cond delay="0"/>
                                  </p:stCondLst>
                                  <p:childTnLst>
                                    <p:animClr clrSpc="rgb" dir="cw">
                                      <p:cBhvr>
                                        <p:cTn id="187" dur="500" fill="hold"/>
                                        <p:tgtEl>
                                          <p:spTgt spid="40"/>
                                        </p:tgtEl>
                                        <p:attrNameLst>
                                          <p:attrName>fillcolor</p:attrName>
                                        </p:attrNameLst>
                                      </p:cBhvr>
                                      <p:to>
                                        <a:srgbClr val="7030A0"/>
                                      </p:to>
                                    </p:animClr>
                                    <p:set>
                                      <p:cBhvr>
                                        <p:cTn id="188" dur="500" fill="hold"/>
                                        <p:tgtEl>
                                          <p:spTgt spid="40"/>
                                        </p:tgtEl>
                                        <p:attrNameLst>
                                          <p:attrName>fill.type</p:attrName>
                                        </p:attrNameLst>
                                      </p:cBhvr>
                                      <p:to>
                                        <p:strVal val="solid"/>
                                      </p:to>
                                    </p:set>
                                    <p:set>
                                      <p:cBhvr>
                                        <p:cTn id="189" dur="500" fill="hold"/>
                                        <p:tgtEl>
                                          <p:spTgt spid="40"/>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500" fill="hold"/>
                                        <p:tgtEl>
                                          <p:spTgt spid="41"/>
                                        </p:tgtEl>
                                        <p:attrNameLst>
                                          <p:attrName>fillcolor</p:attrName>
                                        </p:attrNameLst>
                                      </p:cBhvr>
                                      <p:to>
                                        <a:srgbClr val="7030A0"/>
                                      </p:to>
                                    </p:animClr>
                                    <p:set>
                                      <p:cBhvr>
                                        <p:cTn id="192" dur="500" fill="hold"/>
                                        <p:tgtEl>
                                          <p:spTgt spid="41"/>
                                        </p:tgtEl>
                                        <p:attrNameLst>
                                          <p:attrName>fill.type</p:attrName>
                                        </p:attrNameLst>
                                      </p:cBhvr>
                                      <p:to>
                                        <p:strVal val="solid"/>
                                      </p:to>
                                    </p:set>
                                    <p:set>
                                      <p:cBhvr>
                                        <p:cTn id="193" dur="500" fill="hold"/>
                                        <p:tgtEl>
                                          <p:spTgt spid="41"/>
                                        </p:tgtEl>
                                        <p:attrNameLst>
                                          <p:attrName>fill.on</p:attrName>
                                        </p:attrNameLst>
                                      </p:cBhvr>
                                      <p:to>
                                        <p:strVal val="true"/>
                                      </p:to>
                                    </p:set>
                                  </p:childTnLst>
                                </p:cTn>
                              </p:par>
                              <p:par>
                                <p:cTn id="194" presetID="1" presetClass="emph" presetSubtype="2" fill="hold" nodeType="withEffect">
                                  <p:stCondLst>
                                    <p:cond delay="0"/>
                                  </p:stCondLst>
                                  <p:childTnLst>
                                    <p:animClr clrSpc="rgb" dir="cw">
                                      <p:cBhvr>
                                        <p:cTn id="195" dur="500" fill="hold"/>
                                        <p:tgtEl>
                                          <p:spTgt spid="42"/>
                                        </p:tgtEl>
                                        <p:attrNameLst>
                                          <p:attrName>fillcolor</p:attrName>
                                        </p:attrNameLst>
                                      </p:cBhvr>
                                      <p:to>
                                        <a:srgbClr val="7030A0"/>
                                      </p:to>
                                    </p:animClr>
                                    <p:set>
                                      <p:cBhvr>
                                        <p:cTn id="196" dur="500" fill="hold"/>
                                        <p:tgtEl>
                                          <p:spTgt spid="42"/>
                                        </p:tgtEl>
                                        <p:attrNameLst>
                                          <p:attrName>fill.type</p:attrName>
                                        </p:attrNameLst>
                                      </p:cBhvr>
                                      <p:to>
                                        <p:strVal val="solid"/>
                                      </p:to>
                                    </p:set>
                                    <p:set>
                                      <p:cBhvr>
                                        <p:cTn id="197" dur="500" fill="hold"/>
                                        <p:tgtEl>
                                          <p:spTgt spid="42"/>
                                        </p:tgtEl>
                                        <p:attrNameLst>
                                          <p:attrName>fill.on</p:attrName>
                                        </p:attrNameLst>
                                      </p:cBhvr>
                                      <p:to>
                                        <p:strVal val="true"/>
                                      </p:to>
                                    </p:set>
                                  </p:childTnLst>
                                </p:cTn>
                              </p:par>
                              <p:par>
                                <p:cTn id="198" presetID="7" presetClass="emph" presetSubtype="2" fill="hold" nodeType="withEffect">
                                  <p:stCondLst>
                                    <p:cond delay="0"/>
                                  </p:stCondLst>
                                  <p:childTnLst>
                                    <p:animClr clrSpc="rgb" dir="cw">
                                      <p:cBhvr>
                                        <p:cTn id="199" dur="500" fill="hold"/>
                                        <p:tgtEl>
                                          <p:spTgt spid="16"/>
                                        </p:tgtEl>
                                        <p:attrNameLst>
                                          <p:attrName>stroke.color</p:attrName>
                                        </p:attrNameLst>
                                      </p:cBhvr>
                                      <p:to>
                                        <a:srgbClr val="7030A0"/>
                                      </p:to>
                                    </p:animClr>
                                    <p:set>
                                      <p:cBhvr>
                                        <p:cTn id="200" dur="500" fill="hold"/>
                                        <p:tgtEl>
                                          <p:spTgt spid="16"/>
                                        </p:tgtEl>
                                        <p:attrNameLst>
                                          <p:attrName>stroke.on</p:attrName>
                                        </p:attrNameLst>
                                      </p:cBhvr>
                                      <p:to>
                                        <p:strVal val="true"/>
                                      </p:to>
                                    </p:set>
                                  </p:childTnLst>
                                </p:cTn>
                              </p:par>
                              <p:par>
                                <p:cTn id="201" presetID="7" presetClass="emph" presetSubtype="2" fill="hold" nodeType="withEffect">
                                  <p:stCondLst>
                                    <p:cond delay="0"/>
                                  </p:stCondLst>
                                  <p:childTnLst>
                                    <p:animClr clrSpc="rgb" dir="cw">
                                      <p:cBhvr>
                                        <p:cTn id="202" dur="500" fill="hold"/>
                                        <p:tgtEl>
                                          <p:spTgt spid="17"/>
                                        </p:tgtEl>
                                        <p:attrNameLst>
                                          <p:attrName>stroke.color</p:attrName>
                                        </p:attrNameLst>
                                      </p:cBhvr>
                                      <p:to>
                                        <a:srgbClr val="7030A0"/>
                                      </p:to>
                                    </p:animClr>
                                    <p:set>
                                      <p:cBhvr>
                                        <p:cTn id="203" dur="500" fill="hold"/>
                                        <p:tgtEl>
                                          <p:spTgt spid="17"/>
                                        </p:tgtEl>
                                        <p:attrNameLst>
                                          <p:attrName>stroke.on</p:attrName>
                                        </p:attrNameLst>
                                      </p:cBhvr>
                                      <p:to>
                                        <p:strVal val="true"/>
                                      </p:to>
                                    </p:set>
                                  </p:childTnLst>
                                </p:cTn>
                              </p:par>
                              <p:par>
                                <p:cTn id="204" presetID="7" presetClass="emph" presetSubtype="2" fill="hold" nodeType="withEffect">
                                  <p:stCondLst>
                                    <p:cond delay="0"/>
                                  </p:stCondLst>
                                  <p:childTnLst>
                                    <p:animClr clrSpc="rgb" dir="cw">
                                      <p:cBhvr>
                                        <p:cTn id="205" dur="500" fill="hold"/>
                                        <p:tgtEl>
                                          <p:spTgt spid="18"/>
                                        </p:tgtEl>
                                        <p:attrNameLst>
                                          <p:attrName>stroke.color</p:attrName>
                                        </p:attrNameLst>
                                      </p:cBhvr>
                                      <p:to>
                                        <a:srgbClr val="7030A0"/>
                                      </p:to>
                                    </p:animClr>
                                    <p:set>
                                      <p:cBhvr>
                                        <p:cTn id="206" dur="500" fill="hold"/>
                                        <p:tgtEl>
                                          <p:spTgt spid="18"/>
                                        </p:tgtEl>
                                        <p:attrNameLst>
                                          <p:attrName>stroke.on</p:attrName>
                                        </p:attrNameLst>
                                      </p:cBhvr>
                                      <p:to>
                                        <p:strVal val="true"/>
                                      </p:to>
                                    </p:set>
                                  </p:childTnLst>
                                </p:cTn>
                              </p:par>
                              <p:par>
                                <p:cTn id="207" presetID="7" presetClass="emph" presetSubtype="2" fill="hold" nodeType="withEffect">
                                  <p:stCondLst>
                                    <p:cond delay="0"/>
                                  </p:stCondLst>
                                  <p:childTnLst>
                                    <p:animClr clrSpc="rgb" dir="cw">
                                      <p:cBhvr>
                                        <p:cTn id="208" dur="500" fill="hold"/>
                                        <p:tgtEl>
                                          <p:spTgt spid="19"/>
                                        </p:tgtEl>
                                        <p:attrNameLst>
                                          <p:attrName>stroke.color</p:attrName>
                                        </p:attrNameLst>
                                      </p:cBhvr>
                                      <p:to>
                                        <a:srgbClr val="7030A0"/>
                                      </p:to>
                                    </p:animClr>
                                    <p:set>
                                      <p:cBhvr>
                                        <p:cTn id="209" dur="500" fill="hold"/>
                                        <p:tgtEl>
                                          <p:spTgt spid="19"/>
                                        </p:tgtEl>
                                        <p:attrNameLst>
                                          <p:attrName>stroke.on</p:attrName>
                                        </p:attrNameLst>
                                      </p:cBhvr>
                                      <p:to>
                                        <p:strVal val="true"/>
                                      </p:to>
                                    </p:set>
                                  </p:childTnLst>
                                </p:cTn>
                              </p:par>
                              <p:par>
                                <p:cTn id="210" presetID="7" presetClass="emph" presetSubtype="2" fill="hold" nodeType="withEffect">
                                  <p:stCondLst>
                                    <p:cond delay="0"/>
                                  </p:stCondLst>
                                  <p:childTnLst>
                                    <p:animClr clrSpc="rgb" dir="cw">
                                      <p:cBhvr>
                                        <p:cTn id="211" dur="500" fill="hold"/>
                                        <p:tgtEl>
                                          <p:spTgt spid="39"/>
                                        </p:tgtEl>
                                        <p:attrNameLst>
                                          <p:attrName>stroke.color</p:attrName>
                                        </p:attrNameLst>
                                      </p:cBhvr>
                                      <p:to>
                                        <a:srgbClr val="7030A0"/>
                                      </p:to>
                                    </p:animClr>
                                    <p:set>
                                      <p:cBhvr>
                                        <p:cTn id="212" dur="500" fill="hold"/>
                                        <p:tgtEl>
                                          <p:spTgt spid="39"/>
                                        </p:tgtEl>
                                        <p:attrNameLst>
                                          <p:attrName>stroke.on</p:attrName>
                                        </p:attrNameLst>
                                      </p:cBhvr>
                                      <p:to>
                                        <p:strVal val="true"/>
                                      </p:to>
                                    </p:set>
                                  </p:childTnLst>
                                </p:cTn>
                              </p:par>
                              <p:par>
                                <p:cTn id="213" presetID="7" presetClass="emph" presetSubtype="2" fill="hold" nodeType="withEffect">
                                  <p:stCondLst>
                                    <p:cond delay="0"/>
                                  </p:stCondLst>
                                  <p:childTnLst>
                                    <p:animClr clrSpc="rgb" dir="cw">
                                      <p:cBhvr>
                                        <p:cTn id="214" dur="500" fill="hold"/>
                                        <p:tgtEl>
                                          <p:spTgt spid="40"/>
                                        </p:tgtEl>
                                        <p:attrNameLst>
                                          <p:attrName>stroke.color</p:attrName>
                                        </p:attrNameLst>
                                      </p:cBhvr>
                                      <p:to>
                                        <a:srgbClr val="7030A0"/>
                                      </p:to>
                                    </p:animClr>
                                    <p:set>
                                      <p:cBhvr>
                                        <p:cTn id="215" dur="500" fill="hold"/>
                                        <p:tgtEl>
                                          <p:spTgt spid="40"/>
                                        </p:tgtEl>
                                        <p:attrNameLst>
                                          <p:attrName>stroke.on</p:attrName>
                                        </p:attrNameLst>
                                      </p:cBhvr>
                                      <p:to>
                                        <p:strVal val="true"/>
                                      </p:to>
                                    </p:set>
                                  </p:childTnLst>
                                </p:cTn>
                              </p:par>
                              <p:par>
                                <p:cTn id="216" presetID="7" presetClass="emph" presetSubtype="2" fill="hold" nodeType="withEffect">
                                  <p:stCondLst>
                                    <p:cond delay="0"/>
                                  </p:stCondLst>
                                  <p:childTnLst>
                                    <p:animClr clrSpc="rgb" dir="cw">
                                      <p:cBhvr>
                                        <p:cTn id="217" dur="500" fill="hold"/>
                                        <p:tgtEl>
                                          <p:spTgt spid="41"/>
                                        </p:tgtEl>
                                        <p:attrNameLst>
                                          <p:attrName>stroke.color</p:attrName>
                                        </p:attrNameLst>
                                      </p:cBhvr>
                                      <p:to>
                                        <a:srgbClr val="7030A0"/>
                                      </p:to>
                                    </p:animClr>
                                    <p:set>
                                      <p:cBhvr>
                                        <p:cTn id="218" dur="500" fill="hold"/>
                                        <p:tgtEl>
                                          <p:spTgt spid="41"/>
                                        </p:tgtEl>
                                        <p:attrNameLst>
                                          <p:attrName>stroke.on</p:attrName>
                                        </p:attrNameLst>
                                      </p:cBhvr>
                                      <p:to>
                                        <p:strVal val="true"/>
                                      </p:to>
                                    </p:set>
                                  </p:childTnLst>
                                </p:cTn>
                              </p:par>
                              <p:par>
                                <p:cTn id="219" presetID="7" presetClass="emph" presetSubtype="2" fill="hold" nodeType="withEffect">
                                  <p:stCondLst>
                                    <p:cond delay="0"/>
                                  </p:stCondLst>
                                  <p:childTnLst>
                                    <p:animClr clrSpc="rgb" dir="cw">
                                      <p:cBhvr>
                                        <p:cTn id="220" dur="500" fill="hold"/>
                                        <p:tgtEl>
                                          <p:spTgt spid="42"/>
                                        </p:tgtEl>
                                        <p:attrNameLst>
                                          <p:attrName>stroke.color</p:attrName>
                                        </p:attrNameLst>
                                      </p:cBhvr>
                                      <p:to>
                                        <a:srgbClr val="7030A0"/>
                                      </p:to>
                                    </p:animClr>
                                    <p:set>
                                      <p:cBhvr>
                                        <p:cTn id="221" dur="500" fill="hold"/>
                                        <p:tgtEl>
                                          <p:spTgt spid="42"/>
                                        </p:tgtEl>
                                        <p:attrNameLst>
                                          <p:attrName>stroke.on</p:attrName>
                                        </p:attrNameLst>
                                      </p:cBhvr>
                                      <p:to>
                                        <p:strVal val="true"/>
                                      </p:to>
                                    </p:set>
                                  </p:childTnLst>
                                </p:cTn>
                              </p:par>
                            </p:childTnLst>
                          </p:cTn>
                        </p:par>
                        <p:par>
                          <p:cTn id="222" fill="hold">
                            <p:stCondLst>
                              <p:cond delay="500"/>
                            </p:stCondLst>
                            <p:childTnLst>
                              <p:par>
                                <p:cTn id="223" presetID="10" presetClass="entr" presetSubtype="0" fill="hold" nodeType="afterEffect">
                                  <p:stCondLst>
                                    <p:cond delay="0"/>
                                  </p:stCondLst>
                                  <p:childTnLst>
                                    <p:set>
                                      <p:cBhvr>
                                        <p:cTn id="224" dur="1" fill="hold">
                                          <p:stCondLst>
                                            <p:cond delay="0"/>
                                          </p:stCondLst>
                                        </p:cTn>
                                        <p:tgtEl>
                                          <p:spTgt spid="64"/>
                                        </p:tgtEl>
                                        <p:attrNameLst>
                                          <p:attrName>style.visibility</p:attrName>
                                        </p:attrNameLst>
                                      </p:cBhvr>
                                      <p:to>
                                        <p:strVal val="visible"/>
                                      </p:to>
                                    </p:set>
                                    <p:animEffect transition="in" filter="fade">
                                      <p:cBhvr>
                                        <p:cTn id="225" dur="500"/>
                                        <p:tgtEl>
                                          <p:spTgt spid="64"/>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62"/>
                                        </p:tgtEl>
                                        <p:attrNameLst>
                                          <p:attrName>style.visibility</p:attrName>
                                        </p:attrNameLst>
                                      </p:cBhvr>
                                      <p:to>
                                        <p:strVal val="visible"/>
                                      </p:to>
                                    </p:set>
                                    <p:animEffect transition="in" filter="fade">
                                      <p:cBhvr>
                                        <p:cTn id="22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Lst>
  </p:timing>
</p:sld>
</file>

<file path=ppt/theme/theme1.xml><?xml version="1.0" encoding="utf-8"?>
<a:theme xmlns:a="http://schemas.openxmlformats.org/drawingml/2006/main" name="SPCL Presentation">
  <a:themeElements>
    <a:clrScheme name="SPCL Color Theme">
      <a:dk1>
        <a:sysClr val="windowText" lastClr="000000"/>
      </a:dk1>
      <a:lt1>
        <a:sysClr val="window" lastClr="FFFFFF"/>
      </a:lt1>
      <a:dk2>
        <a:srgbClr val="1269B0"/>
      </a:dk2>
      <a:lt2>
        <a:srgbClr val="555A15"/>
      </a:lt2>
      <a:accent1>
        <a:srgbClr val="72791C"/>
      </a:accent1>
      <a:accent2>
        <a:srgbClr val="91056A"/>
      </a:accent2>
      <a:accent3>
        <a:srgbClr val="6F6F64"/>
      </a:accent3>
      <a:accent4>
        <a:srgbClr val="A8322D"/>
      </a:accent4>
      <a:accent5>
        <a:srgbClr val="007A96"/>
      </a:accent5>
      <a:accent6>
        <a:srgbClr val="956013"/>
      </a:accent6>
      <a:hlink>
        <a:srgbClr val="1269B0"/>
      </a:hlink>
      <a:folHlink>
        <a:srgbClr val="8CB63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SPCL Presentation">
  <a:themeElements>
    <a:clrScheme name="SPCL Color Theme">
      <a:dk1>
        <a:sysClr val="windowText" lastClr="000000"/>
      </a:dk1>
      <a:lt1>
        <a:sysClr val="window" lastClr="FFFFFF"/>
      </a:lt1>
      <a:dk2>
        <a:srgbClr val="1269B0"/>
      </a:dk2>
      <a:lt2>
        <a:srgbClr val="555A15"/>
      </a:lt2>
      <a:accent1>
        <a:srgbClr val="72791C"/>
      </a:accent1>
      <a:accent2>
        <a:srgbClr val="91056A"/>
      </a:accent2>
      <a:accent3>
        <a:srgbClr val="6F6F64"/>
      </a:accent3>
      <a:accent4>
        <a:srgbClr val="A8322D"/>
      </a:accent4>
      <a:accent5>
        <a:srgbClr val="007A96"/>
      </a:accent5>
      <a:accent6>
        <a:srgbClr val="956013"/>
      </a:accent6>
      <a:hlink>
        <a:srgbClr val="1269B0"/>
      </a:hlink>
      <a:folHlink>
        <a:srgbClr val="8CB63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46</TotalTime>
  <Words>3459</Words>
  <Application>Microsoft Office PowerPoint</Application>
  <PresentationFormat>Widescreen</PresentationFormat>
  <Paragraphs>357</Paragraphs>
  <Slides>20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SPCL Presentation</vt:lpstr>
      <vt:lpstr>Uno: A One-Stop Solution for Inter- and Intra-Data Center Congestion Control and Reliable Connectivity</vt:lpstr>
      <vt:lpstr>Motivation</vt:lpstr>
      <vt:lpstr>Motivation</vt:lpstr>
      <vt:lpstr>Motivation</vt:lpstr>
      <vt:lpstr>Inter- and intra-DC RTTs have huge gaps</vt:lpstr>
      <vt:lpstr>Inter- and intra-DC RTTs have huge gaps</vt:lpstr>
      <vt:lpstr>UnoCC: fast and fair congestion control for intra- and inter-DC traffic</vt:lpstr>
      <vt:lpstr>UnoCC: fast and fair congestion control for intra- and inter-DC traffic</vt:lpstr>
      <vt:lpstr>UnoCC: fast and fair congestion control for intra- and inter-DC traffic</vt:lpstr>
      <vt:lpstr>UnoCC: fast and fair congestion control for intra- and inter-DC traffic</vt:lpstr>
      <vt:lpstr>UnoCC: fast and fair congestion control for intra- and inter-DC traffic</vt:lpstr>
      <vt:lpstr>UnoCC: fast and fair congestion control for intra- and inter-DC traffic</vt:lpstr>
      <vt:lpstr>UnoRC: Reliable connectivity through load balancing and erasure coding</vt:lpstr>
      <vt:lpstr>UnoRC: Reliable connectivity through load balancing and erasure coding</vt:lpstr>
      <vt:lpstr>UnoRC: Reliable connectivity through load balancing and erasure coding</vt:lpstr>
      <vt:lpstr>Uno is performant under realistic workload</vt:lpstr>
      <vt:lpstr>Conclusions </vt:lpstr>
      <vt:lpstr>BackUp Slides</vt:lpstr>
      <vt:lpstr>Uno Benchmarks</vt:lpstr>
      <vt:lpstr>UnoRC: Reliable connectivity through load balancing and erasure coding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SPCL Members</dc:creator>
  <cp:lastModifiedBy>Tommaso Bonato</cp:lastModifiedBy>
  <cp:revision>3</cp:revision>
  <dcterms:created xsi:type="dcterms:W3CDTF">2013-07-08T20:33:37Z</dcterms:created>
  <dcterms:modified xsi:type="dcterms:W3CDTF">2026-03-12T16:13:40Z</dcterms:modified>
</cp:coreProperties>
</file>